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3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7" autoAdjust="0"/>
    <p:restoredTop sz="94660"/>
  </p:normalViewPr>
  <p:slideViewPr>
    <p:cSldViewPr>
      <p:cViewPr>
        <p:scale>
          <a:sx n="76" d="100"/>
          <a:sy n="76" d="100"/>
        </p:scale>
        <p:origin x="-38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3D24D-0C11-4A1E-82F6-5240C2F7EBF6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1EC37-87EA-467C-B348-E003B8CC6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EC37-87EA-467C-B348-E003B8CC62D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505-FECE-4EA5-9C77-0964E23E059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ECE0-B39F-4065-B86C-963FB0697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505-FECE-4EA5-9C77-0964E23E059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ECE0-B39F-4065-B86C-963FB0697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505-FECE-4EA5-9C77-0964E23E059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ECE0-B39F-4065-B86C-963FB0697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505-FECE-4EA5-9C77-0964E23E059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ECE0-B39F-4065-B86C-963FB0697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505-FECE-4EA5-9C77-0964E23E059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ECE0-B39F-4065-B86C-963FB0697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505-FECE-4EA5-9C77-0964E23E059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ECE0-B39F-4065-B86C-963FB0697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505-FECE-4EA5-9C77-0964E23E059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ECE0-B39F-4065-B86C-963FB0697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505-FECE-4EA5-9C77-0964E23E059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ECE0-B39F-4065-B86C-963FB0697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505-FECE-4EA5-9C77-0964E23E059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ECE0-B39F-4065-B86C-963FB0697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505-FECE-4EA5-9C77-0964E23E059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ECE0-B39F-4065-B86C-963FB0697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505-FECE-4EA5-9C77-0964E23E059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ECE0-B39F-4065-B86C-963FB0697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7D505-FECE-4EA5-9C77-0964E23E059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ECE0-B39F-4065-B86C-963FB0697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enome.gov/Pages/Education/DNADay/TeachingTools/HowProteinsAreMade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nature.com/scitable/topicpage/The-Information-in-DNA-Determines-Cellular-Function-652322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0"/>
            <a:ext cx="85344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Protein Synthesis (Gene Expression) Notes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Proteins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(Review)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Proteins make up all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living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materials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http://proteinsgonewild.files.wordpress.com/2009/09/types-of-prote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83080"/>
            <a:ext cx="6019800" cy="4815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228600"/>
            <a:ext cx="5867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series of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three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adjacent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bases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an mRNA molecule codes for a specific amino acid—called a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triplet of nucleotides in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tRNA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that is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complementary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mRNA—called an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anticodon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Each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tRNA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codes for a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different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amino acid.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"/>
            <a:ext cx="2209800" cy="197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6019800" y="2819400"/>
            <a:ext cx="2895600" cy="3657600"/>
            <a:chOff x="6019800" y="2819400"/>
            <a:chExt cx="2895600" cy="3657600"/>
          </a:xfrm>
        </p:grpSpPr>
        <p:pic>
          <p:nvPicPr>
            <p:cNvPr id="5" name="Picture 7" descr="tRNA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3429000"/>
              <a:ext cx="1764175" cy="2362200"/>
            </a:xfrm>
            <a:prstGeom prst="rect">
              <a:avLst/>
            </a:prstGeom>
            <a:noFill/>
          </p:spPr>
        </p:pic>
        <p:grpSp>
          <p:nvGrpSpPr>
            <p:cNvPr id="11" name="Group 10"/>
            <p:cNvGrpSpPr/>
            <p:nvPr/>
          </p:nvGrpSpPr>
          <p:grpSpPr>
            <a:xfrm>
              <a:off x="6019800" y="2819400"/>
              <a:ext cx="2895600" cy="3657600"/>
              <a:chOff x="6019800" y="2819400"/>
              <a:chExt cx="2895600" cy="3657600"/>
            </a:xfrm>
          </p:grpSpPr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6400800" y="2819400"/>
                <a:ext cx="2514600" cy="4667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Amino acid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AutoShape 6"/>
              <p:cNvSpPr>
                <a:spLocks noChangeShapeType="1"/>
              </p:cNvSpPr>
              <p:nvPr/>
            </p:nvSpPr>
            <p:spPr bwMode="auto">
              <a:xfrm flipH="1">
                <a:off x="7315200" y="3276600"/>
                <a:ext cx="533400" cy="30480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6019800" y="5943600"/>
                <a:ext cx="2743200" cy="5334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Anticodon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ight Brace 9"/>
              <p:cNvSpPr/>
              <p:nvPr/>
            </p:nvSpPr>
            <p:spPr>
              <a:xfrm rot="5400000">
                <a:off x="7124700" y="5372100"/>
                <a:ext cx="381000" cy="914400"/>
              </a:xfrm>
              <a:prstGeom prst="rightBrace">
                <a:avLst>
                  <a:gd name="adj1" fmla="val 35430"/>
                  <a:gd name="adj2" fmla="val 5000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tein synthesi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85800"/>
            <a:ext cx="8442994" cy="5943600"/>
          </a:xfrm>
          <a:prstGeom prst="rect">
            <a:avLst/>
          </a:prstGeom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28600" y="114300"/>
            <a:ext cx="8610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mRNA carrying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 instructions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carrying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amino acids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meet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ribosomes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1000" y="2286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Amino acids are joined together to make 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protein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transl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168640" cy="4669536"/>
          </a:xfrm>
          <a:prstGeom prst="rect">
            <a:avLst/>
          </a:prstGeom>
        </p:spPr>
      </p:pic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743200" y="5943600"/>
            <a:ext cx="3867150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Polypeptide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Protein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Use one of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charts on the next page to find the amino acid sequence coded for by the following mRNA strands.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" y="1800762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CAC/CCA/UGG/UGA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____________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2800" u="sng" dirty="0" smtClean="0">
              <a:latin typeface="Calibri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AUG/AAC/GAC/UAA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en-US" sz="2800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en-US" sz="2800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en-US" sz="2800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____________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upload.wikimedia.org/wikipedia/commons/c/cc/Codontable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52400"/>
            <a:ext cx="87630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600"/>
              </a:spcBef>
              <a:spcAft>
                <a:spcPts val="1800"/>
              </a:spcAft>
            </a:pP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CAC/CCA/UGG/UGA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en-US" sz="2800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en-US" sz="2800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en-US" sz="2800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____________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762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Histidine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380464" y="1295677"/>
            <a:ext cx="8402055" cy="5399088"/>
            <a:chOff x="1105" y="1504"/>
            <a:chExt cx="10180" cy="5689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1567" y="6883"/>
              <a:ext cx="9525" cy="3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 rot="16200000">
              <a:off x="830" y="3947"/>
              <a:ext cx="1035" cy="4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r>
                <a:rPr kumimoji="0" lang="en-US" sz="2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Base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4799" y="1504"/>
              <a:ext cx="2674" cy="4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en-US" sz="2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nd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Base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 rot="5400000">
              <a:off x="10303" y="4169"/>
              <a:ext cx="1479" cy="4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r>
                <a:rPr kumimoji="0" lang="en-US" sz="2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rd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Base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19400" y="762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Proline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762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Tryptophan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762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Stop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ioephemera.com/wp-content/uploads/2007/03/image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52578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1524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AUG/AAC/GAC/UAA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en-US" sz="2800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en-US" sz="2800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en-US" sz="2800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____________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990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Methionine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990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Asparagine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990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Aspartic Acid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990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Stop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g.sparknotes.com/figures/F/fe4c106b65bf0d40bf82b1d61edd6efb/21centraldog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8616367" cy="18130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6096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Protein Synthesis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8" y="1000125"/>
            <a:ext cx="74390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8348467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172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Movie about translation at bottom of webpage. Click on hyperlink in picture above.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4582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eaLnBrk="0" fontAlgn="base" hangingPunct="0">
              <a:spcBef>
                <a:spcPct val="0"/>
              </a:spcBef>
              <a:spcAft>
                <a:spcPts val="180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Proteins are composed of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amino acids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there are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20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different amino acids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231775" lvl="0" indent="-2317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Different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proteins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are made by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combining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these 20 amino acids in different combinations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nobelprize.org/nobel_prizes/medicine/laureates/1993/illpres/protmol-aminoacid-v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514600"/>
            <a:ext cx="3657600" cy="3950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2286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Proteins are manufactured (made) by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ribosomes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://www.stanford.edu/group/pandegroup/folding/education/Assets/ribosom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191000" cy="3699054"/>
          </a:xfrm>
          <a:prstGeom prst="rect">
            <a:avLst/>
          </a:prstGeom>
          <a:noFill/>
        </p:spPr>
      </p:pic>
      <p:pic>
        <p:nvPicPr>
          <p:cNvPr id="3077" name="Picture 5" descr="http://upload.wikimedia.org/wikipedia/commons/thumb/b/b1/Ribosome_mRNA_translation_en.svg/651px-Ribosome_mRNA_translation_e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349" y="2971800"/>
            <a:ext cx="5295651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83894"/>
            <a:ext cx="8686800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Function of proteins: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9638" marR="0" lvl="0" indent="-458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Help fight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disease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9638" marR="0" lvl="0" indent="-458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Build new body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tissue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9638" marR="0" lvl="0" indent="-458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Enzymes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used for digestion and other chemical reactions are proteins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9638" marR="0" lvl="0" indent="-458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(Enzymes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speed up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a reaction)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9638" marR="0" lvl="0" indent="-458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4.	Component of all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membranes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biologyathchs.info/wp-content/uploads/2009/02/protei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2762250" cy="2105025"/>
          </a:xfrm>
          <a:prstGeom prst="rect">
            <a:avLst/>
          </a:prstGeom>
          <a:noFill/>
        </p:spPr>
      </p:pic>
      <p:pic>
        <p:nvPicPr>
          <p:cNvPr id="9220" name="Picture 4" descr="http://admin.moguling.com/Upload/buildmusclevitaminsminerals.net/BuildMus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943350"/>
            <a:ext cx="3657600" cy="2914650"/>
          </a:xfrm>
          <a:prstGeom prst="rect">
            <a:avLst/>
          </a:prstGeom>
          <a:noFill/>
        </p:spPr>
      </p:pic>
      <p:pic>
        <p:nvPicPr>
          <p:cNvPr id="9222" name="Picture 6" descr="http://library.thinkquest.org/C004535/media/cell_membra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419600"/>
            <a:ext cx="2743200" cy="20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189546"/>
            <a:ext cx="6019800" cy="366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28600" y="0"/>
            <a:ext cx="8610600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Making a Protein—Transcription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First Step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Copying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genetic information from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called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Transcription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DNA has the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code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for the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protein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that needs to be made, but proteins are made by the ribosomes—ribosomes are outside the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nucleus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the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cytoplasm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DNA is too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large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leave the nucleus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double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stranded), but RNA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leave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nucleus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single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stranded).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228600"/>
            <a:ext cx="8077200" cy="169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Part of DNA temporarily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unzips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is used as 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template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assemble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complementary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nucleotides into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messenger RNA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(mRNA).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3" descr="transcriptio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733800" cy="4709046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ranscription_01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2286000"/>
            <a:ext cx="3733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mRNA then goes through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pores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nucleus with the DNA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attaches to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ribosome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0" descr="http://www.contexo.info/DNA_Basics/images/gene_express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5486400" cy="5611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4800" y="0"/>
            <a:ext cx="8610600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Making a Protein—Translation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6538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Second Step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Decoding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mRNA into 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protein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called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Translation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6538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Transfer RNA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carries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amino acids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from the cytoplasm to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ribosome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90800"/>
            <a:ext cx="50982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152400"/>
            <a:ext cx="876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These amino acids come from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food we eat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Proteins we eat are broken down into individual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amino acids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then simply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rearranged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into new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proteins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according to the needs and directions of our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://graphics8.nytimes.com/images/2007/08/01/health/adam/19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548640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Props1.xml><?xml version="1.0" encoding="utf-8"?>
<ds:datastoreItem xmlns:ds="http://schemas.openxmlformats.org/officeDocument/2006/customXml" ds:itemID="{D0CDB4FC-603F-47B2-BAFD-BDC00A339B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828D40-90EB-4125-A2A1-BAF786F29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32075E5-396E-4B5E-AF6F-7976986C8902}">
  <ds:schemaRefs>
    <ds:schemaRef ds:uri="3dad766c-9e36-455d-8d7c-234eca89fec7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338</Words>
  <Application>Microsoft Office PowerPoint</Application>
  <PresentationFormat>On-screen Show (4:3)</PresentationFormat>
  <Paragraphs>61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 PPT</dc:title>
  <dc:creator>Amy</dc:creator>
  <cp:lastModifiedBy>JOSHUA HALL</cp:lastModifiedBy>
  <cp:revision>61</cp:revision>
  <dcterms:created xsi:type="dcterms:W3CDTF">2009-10-28T00:05:44Z</dcterms:created>
  <dcterms:modified xsi:type="dcterms:W3CDTF">2012-10-23T12:52:32Z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