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7" r:id="rId2"/>
    <p:sldId id="262" r:id="rId3"/>
    <p:sldId id="257" r:id="rId4"/>
    <p:sldId id="279" r:id="rId5"/>
    <p:sldId id="271" r:id="rId6"/>
    <p:sldId id="280" r:id="rId7"/>
    <p:sldId id="261" r:id="rId8"/>
    <p:sldId id="263" r:id="rId9"/>
    <p:sldId id="256" r:id="rId10"/>
    <p:sldId id="276" r:id="rId11"/>
    <p:sldId id="278" r:id="rId12"/>
    <p:sldId id="259" r:id="rId13"/>
    <p:sldId id="298" r:id="rId14"/>
    <p:sldId id="339" r:id="rId15"/>
    <p:sldId id="302" r:id="rId16"/>
    <p:sldId id="275" r:id="rId17"/>
    <p:sldId id="343" r:id="rId18"/>
    <p:sldId id="344" r:id="rId19"/>
    <p:sldId id="297" r:id="rId20"/>
    <p:sldId id="337" r:id="rId21"/>
    <p:sldId id="336" r:id="rId22"/>
    <p:sldId id="304" r:id="rId23"/>
    <p:sldId id="328" r:id="rId24"/>
    <p:sldId id="355" r:id="rId25"/>
    <p:sldId id="306" r:id="rId26"/>
    <p:sldId id="356" r:id="rId27"/>
    <p:sldId id="345" r:id="rId28"/>
    <p:sldId id="305" r:id="rId29"/>
    <p:sldId id="354" r:id="rId30"/>
    <p:sldId id="333" r:id="rId31"/>
    <p:sldId id="334" r:id="rId32"/>
    <p:sldId id="324" r:id="rId33"/>
    <p:sldId id="335" r:id="rId34"/>
    <p:sldId id="27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996633"/>
    <a:srgbClr val="0000FF"/>
    <a:srgbClr val="FF0000"/>
    <a:srgbClr val="FF3300"/>
    <a:srgbClr val="FF9900"/>
    <a:srgbClr val="990099"/>
    <a:srgbClr val="FF66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34" autoAdjust="0"/>
    <p:restoredTop sz="95222" autoAdjust="0"/>
  </p:normalViewPr>
  <p:slideViewPr>
    <p:cSldViewPr>
      <p:cViewPr varScale="1">
        <p:scale>
          <a:sx n="69" d="100"/>
          <a:sy n="69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A9100-4C9A-4FCE-8834-08B9EDD987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97436-50E7-4BD0-B64C-F9D6786531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066CB-A002-4463-BF2E-25A60E7D7817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AC277-9BBB-4D6F-B89B-2EA81159D329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BA9B8-2E65-43C1-8228-939FC0874B0F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6AA4A-BC72-4B94-90D1-4F1DB382A5F5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4C501-8CA2-428E-89C4-CF8F7737C525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31B3B-96E6-44B9-B2F4-C145FA2CB54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B2B42-2914-457E-BD1A-E6F4CA6725CD}" type="slidenum">
              <a:rPr lang="en-US"/>
              <a:pPr/>
              <a:t>15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7C064-C9C7-43FF-8F45-E26BDAA5BC76}" type="slidenum">
              <a:rPr lang="en-US"/>
              <a:pPr/>
              <a:t>16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5B45C-947B-4549-8663-A1C6ED322A63}" type="slidenum">
              <a:rPr lang="en-US"/>
              <a:pPr/>
              <a:t>17</a:t>
            </a:fld>
            <a:endParaRPr lang="en-US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113F4-E300-49E7-AFF4-4412834DF8C2}" type="slidenum">
              <a:rPr lang="en-US"/>
              <a:pPr/>
              <a:t>18</a:t>
            </a:fld>
            <a:endParaRPr lang="en-US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0188B-F1C5-453F-8C29-00FCD7CBD5C8}" type="slidenum">
              <a:rPr lang="en-US"/>
              <a:pPr/>
              <a:t>19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FF00D-E57C-4D6D-8932-5783AE46E393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F303-0EC2-4027-A125-6F66BC7CB030}" type="slidenum">
              <a:rPr lang="en-US"/>
              <a:pPr/>
              <a:t>20</a:t>
            </a:fld>
            <a:endParaRPr lang="en-US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6C4F3-EEEC-41E4-9583-54367A8E785E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CA955-0986-401F-84D8-8F7BF09E6802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A426E-6A47-4B30-9217-9B30243C0345}" type="slidenum">
              <a:rPr lang="en-US"/>
              <a:pPr/>
              <a:t>23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84F73-D27C-4D63-B15B-867BAEABDAA4}" type="slidenum">
              <a:rPr lang="en-US"/>
              <a:pPr/>
              <a:t>24</a:t>
            </a:fld>
            <a:endParaRPr lang="en-US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24CD7-B62E-4B18-9198-CBE68AAFB111}" type="slidenum">
              <a:rPr lang="en-US"/>
              <a:pPr/>
              <a:t>25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310F6-BF5D-4A4C-AB1B-112502802C84}" type="slidenum">
              <a:rPr lang="en-US"/>
              <a:pPr/>
              <a:t>26</a:t>
            </a:fld>
            <a:endParaRPr lang="en-US"/>
          </a:p>
        </p:txBody>
      </p:sp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0A026-0D21-4348-B612-AC8EDEABB528}" type="slidenum">
              <a:rPr lang="en-US"/>
              <a:pPr/>
              <a:t>27</a:t>
            </a:fld>
            <a:endParaRPr lang="en-US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81B17-1899-4729-B815-68F0BBE10342}" type="slidenum">
              <a:rPr lang="en-US"/>
              <a:pPr/>
              <a:t>28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A3C8B-967F-4AA6-AB30-58810BBE7322}" type="slidenum">
              <a:rPr lang="en-US"/>
              <a:pPr/>
              <a:t>29</a:t>
            </a:fld>
            <a:endParaRPr 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13696-74DB-4601-BB57-60DA12C10DF5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255AB-D43A-49DB-8418-03A71EAC4F88}" type="slidenum">
              <a:rPr lang="en-US"/>
              <a:pPr/>
              <a:t>30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95E0C-2A5E-460D-B3AF-32925DA925CF}" type="slidenum">
              <a:rPr lang="en-US"/>
              <a:pPr/>
              <a:t>31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983B2-E00B-495F-95D2-1C83D69B82B8}" type="slidenum">
              <a:rPr lang="en-US"/>
              <a:pPr/>
              <a:t>32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9854B-EE30-4B36-9464-BADA3516564A}" type="slidenum">
              <a:rPr lang="en-US"/>
              <a:pPr/>
              <a:t>33</a:t>
            </a:fld>
            <a:endParaRPr 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91DF6-EC87-4BCF-B558-26D9C6D385C7}" type="slidenum">
              <a:rPr lang="en-US"/>
              <a:pPr/>
              <a:t>34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60C88-4467-42DA-A83E-0E4B4DE93EC4}" type="slidenum">
              <a:rPr lang="en-US"/>
              <a:pPr/>
              <a:t>4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93FC0-6A24-4CF8-A4A1-ECF17EFC9E2F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716A2-DD4E-4D82-9C23-23F265ABD1CC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0A796-08BA-4AAF-91A1-40EECCD559F4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B64B-214F-4154-82AE-C0D70257FE91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D1025-4504-4FE3-8B76-8813C72237C4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DB429-98FF-4AE1-B109-4C1F235B3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15145-9578-4E5E-B38A-771896743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4112D-21D5-49A7-8E87-121F50EBC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1CF189-3974-42F3-8455-9484FE1A0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E21D-290D-430E-BFCD-F5AF33449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5CA0C-F7DC-474A-B131-F388AB152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284F1-29F6-4E50-9324-02255B8A6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6CD7-EB9E-4604-9FDF-E7CFF70DE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EF5B-EF32-4987-9A86-1BD3A26A9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26233-D5CA-4178-A668-79C7F809A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4446-A6B4-4EB1-AAB8-46E55542B2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8177-34B8-44EC-BA13-D29ABD551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639E4A-F8CE-49BB-BB9E-DEFD1A9B0E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honet/27421952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art-screensavers.com/w-files/raindrops-7art-00003Inst.exe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images.google.com/imgres?imgurl=http://www.msu.edu/user/dru/Fieldnotes/2004/May27/Frogs/images/Poison%2520Dart%2520Frog%2520on%2520Banana%2520Leaf.jpg&amp;imgrefurl=http://www.msu.edu/user/dru/Fieldnotes/2004/May27/Frogs/pages/Poison%2520Dart%2520Frog%2520on%2520Banana%2520Leaf.htm&amp;h=450&amp;w=600&amp;sz=29&amp;tbnid=BNbRuUpCul4mcM:&amp;tbnh=99&amp;tbnw=133&amp;hl=en&amp;start=19&amp;prev=/images%3Fq%3Dleaf%26svnum%3D10%26hl%3Den%26lr%3D" TargetMode="Externa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0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Energy can be transformed from one form to another</a:t>
            </a:r>
          </a:p>
        </p:txBody>
      </p:sp>
      <p:pic>
        <p:nvPicPr>
          <p:cNvPr id="228365" name="Picture 13" descr="180px-Crookes_radiometer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00200"/>
            <a:ext cx="1722438" cy="2235200"/>
          </a:xfrm>
          <a:noFill/>
          <a:ln/>
        </p:spPr>
      </p:pic>
      <p:pic>
        <p:nvPicPr>
          <p:cNvPr id="228366" name="Picture 14" descr="1lemon_meter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07000" y="1600200"/>
            <a:ext cx="2919413" cy="2185988"/>
          </a:xfrm>
          <a:noFill/>
          <a:ln/>
        </p:spPr>
      </p:pic>
      <p:pic>
        <p:nvPicPr>
          <p:cNvPr id="228367" name="Picture 15" descr="hydro2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6250" y="3946525"/>
            <a:ext cx="4400550" cy="2389188"/>
          </a:xfrm>
          <a:noFill/>
          <a:ln/>
        </p:spPr>
      </p:pic>
      <p:pic>
        <p:nvPicPr>
          <p:cNvPr id="228368" name="Picture 16" descr="im0249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676900" y="3938588"/>
            <a:ext cx="1701800" cy="2614612"/>
          </a:xfrm>
          <a:noFill/>
          <a:ln/>
        </p:spPr>
      </p:pic>
      <p:sp>
        <p:nvSpPr>
          <p:cNvPr id="228369" name="Text Box 17"/>
          <p:cNvSpPr txBox="1">
            <a:spLocks noChangeArrowheads="1"/>
          </p:cNvSpPr>
          <p:nvPr/>
        </p:nvSpPr>
        <p:spPr bwMode="auto">
          <a:xfrm>
            <a:off x="2286000" y="1600200"/>
            <a:ext cx="27305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FREE ENERGY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         (available for work)</a:t>
            </a:r>
          </a:p>
          <a:p>
            <a:pPr algn="ctr"/>
            <a:r>
              <a:rPr lang="en-US" sz="2800"/>
              <a:t>vs.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HEAT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(not available for work)              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28370" name="Picture 18" descr="MCj023227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1981200"/>
            <a:ext cx="534988" cy="495300"/>
          </a:xfrm>
          <a:prstGeom prst="rect">
            <a:avLst/>
          </a:prstGeom>
          <a:noFill/>
        </p:spPr>
      </p:pic>
      <p:pic>
        <p:nvPicPr>
          <p:cNvPr id="228373" name="Picture 21" descr="MCj0138993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971800"/>
            <a:ext cx="541338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emalecard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276600" cy="3203575"/>
          </a:xfrm>
          <a:prstGeom prst="rect">
            <a:avLst/>
          </a:prstGeom>
          <a:noFill/>
        </p:spPr>
      </p:pic>
      <p:pic>
        <p:nvPicPr>
          <p:cNvPr id="51203" name="Picture 3" descr="MCj023218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1417638" cy="1347788"/>
          </a:xfrm>
          <a:prstGeom prst="rect">
            <a:avLst/>
          </a:prstGeom>
          <a:noFill/>
        </p:spPr>
      </p:pic>
      <p:pic>
        <p:nvPicPr>
          <p:cNvPr id="51204" name="Picture 4" descr="Cardina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57200"/>
            <a:ext cx="2479675" cy="3886200"/>
          </a:xfrm>
          <a:prstGeom prst="rect">
            <a:avLst/>
          </a:prstGeom>
          <a:noFill/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3048000" y="533400"/>
            <a:ext cx="2895600" cy="1600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971800" y="685800"/>
            <a:ext cx="2895600" cy="1600200"/>
          </a:xfrm>
          <a:prstGeom prst="line">
            <a:avLst/>
          </a:prstGeom>
          <a:noFill/>
          <a:ln w="1270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895600" y="838200"/>
            <a:ext cx="2895600" cy="1600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819400" y="990600"/>
            <a:ext cx="2895600" cy="1600200"/>
          </a:xfrm>
          <a:prstGeom prst="line">
            <a:avLst/>
          </a:prstGeom>
          <a:noFill/>
          <a:ln w="1270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743200" y="1143000"/>
            <a:ext cx="289560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667000" y="1295400"/>
            <a:ext cx="2895600" cy="160020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3352800" y="3352800"/>
            <a:ext cx="2971800" cy="9144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114800" y="4572000"/>
            <a:ext cx="449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Sunlight minus absorbed wavelengths or colors equals the apparent color of an object.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28600" y="1828800"/>
            <a:ext cx="3581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feathers of male cardinals are loaded with carotenoid pigments.  These pigments absorb some wavelengths of light and reflect others. 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 rot="-1002104">
            <a:off x="3733800" y="388620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eople loo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2819400" cy="2819400"/>
          </a:xfrm>
          <a:prstGeom prst="rect">
            <a:avLst/>
          </a:prstGeom>
          <a:noFill/>
        </p:spPr>
      </p:pic>
      <p:pic>
        <p:nvPicPr>
          <p:cNvPr id="54275" name="Picture 3" descr="Lush%20Jungle%20Foliage%20-%201024x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762000"/>
            <a:ext cx="3733800" cy="2798763"/>
          </a:xfrm>
          <a:prstGeom prst="rect">
            <a:avLst/>
          </a:prstGeom>
          <a:noFill/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 rot="-574454">
            <a:off x="2209800" y="609600"/>
            <a:ext cx="2895600" cy="1600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rot="-574454">
            <a:off x="2133600" y="762000"/>
            <a:ext cx="2895600" cy="1600200"/>
          </a:xfrm>
          <a:prstGeom prst="line">
            <a:avLst/>
          </a:prstGeom>
          <a:noFill/>
          <a:ln w="1270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rot="-574454">
            <a:off x="2057400" y="914400"/>
            <a:ext cx="2895600" cy="16002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rot="-574454">
            <a:off x="1981200" y="1066800"/>
            <a:ext cx="2895600" cy="1600200"/>
          </a:xfrm>
          <a:prstGeom prst="line">
            <a:avLst/>
          </a:prstGeom>
          <a:noFill/>
          <a:ln w="1270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rot="-574454">
            <a:off x="1905000" y="1219200"/>
            <a:ext cx="2895600" cy="16002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rot="-574454">
            <a:off x="1828800" y="1371600"/>
            <a:ext cx="2895600" cy="1600200"/>
          </a:xfrm>
          <a:prstGeom prst="line">
            <a:avLst/>
          </a:prstGeom>
          <a:noFill/>
          <a:ln w="1270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2590800" y="2590800"/>
            <a:ext cx="2971800" cy="1524000"/>
          </a:xfrm>
          <a:prstGeom prst="line">
            <a:avLst/>
          </a:prstGeom>
          <a:noFill/>
          <a:ln w="1524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81000" y="2590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Why are plants green? 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 rot="-1956144">
            <a:off x="3276600" y="3505200"/>
            <a:ext cx="201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Reflected light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096000" y="35814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Transmitted light</a:t>
            </a:r>
          </a:p>
        </p:txBody>
      </p:sp>
      <p:pic>
        <p:nvPicPr>
          <p:cNvPr id="54287" name="Picture 15" descr="crowd-looking-up-2-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572000"/>
            <a:ext cx="3597275" cy="2089150"/>
          </a:xfrm>
          <a:prstGeom prst="rect">
            <a:avLst/>
          </a:prstGeom>
          <a:noFill/>
        </p:spPr>
      </p:pic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867400" y="2895600"/>
            <a:ext cx="457200" cy="1676400"/>
          </a:xfrm>
          <a:prstGeom prst="line">
            <a:avLst/>
          </a:prstGeom>
          <a:noFill/>
          <a:ln w="1524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4290" name="Picture 18" descr="MCj023218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1417638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6" name="Picture 38" descr="cpstru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52800"/>
            <a:ext cx="3533775" cy="3346450"/>
          </a:xfrm>
          <a:prstGeom prst="rect">
            <a:avLst/>
          </a:prstGeom>
          <a:noFill/>
        </p:spPr>
      </p:pic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en-US" altLang="en-US" sz="44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</a:t>
            </a:r>
            <a:r>
              <a:rPr lang="en-US" altLang="en-US" sz="4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</a:t>
            </a: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NTS </a:t>
            </a:r>
            <a:r>
              <a:rPr lang="en-US" altLang="en-US" sz="44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</a:t>
            </a:r>
            <a:r>
              <a:rPr lang="en-US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EN? 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143000"/>
            <a:ext cx="266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02" name="Picture 34" descr="image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2843213" cy="5029200"/>
          </a:xfrm>
          <a:prstGeom prst="rect">
            <a:avLst/>
          </a:prstGeom>
          <a:noFill/>
        </p:spPr>
      </p:pic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6248400" y="1371600"/>
            <a:ext cx="25908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Plant Cells have Green Chloroplasts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352800" y="3886200"/>
            <a:ext cx="2514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 thylakoid membrane of the chloroplast is impregnated with photosynthetic pigments </a:t>
            </a:r>
            <a:r>
              <a:rPr lang="en-US"/>
              <a:t>(i.e., chlorophylls, carotenoids).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3527425" cy="2667000"/>
          </a:xfrm>
        </p:spPr>
        <p:txBody>
          <a:bodyPr/>
          <a:lstStyle/>
          <a:p>
            <a:r>
              <a:rPr lang="en-US"/>
              <a:t>Chloroplasts absorb light energy and convert it to chemical energy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 l="1570" t="999" r="1570" b="3000"/>
          <a:stretch>
            <a:fillRect/>
          </a:stretch>
        </p:blipFill>
        <p:spPr bwMode="auto">
          <a:xfrm>
            <a:off x="4572000" y="1295400"/>
            <a:ext cx="4171950" cy="5562600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876925" y="2895600"/>
            <a:ext cx="6159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800975" y="2724150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Reflected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049838" y="5510213"/>
            <a:ext cx="1011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Absorbed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848350" y="6288088"/>
            <a:ext cx="1198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Transmitted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i="1" baseline="3000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772400" y="6324600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6019800" y="5181600"/>
            <a:ext cx="838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flipV="1">
            <a:off x="6019800" y="5410200"/>
            <a:ext cx="838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 flipV="1">
            <a:off x="8166100" y="6086475"/>
            <a:ext cx="106363" cy="2111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THE COLOR OF LIGHT SEEN IS THE COLOR NOT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 autoUpdateAnimBg="0" advAuto="0"/>
      <p:bldP spid="99333" grpId="0" autoUpdateAnimBg="0"/>
      <p:bldP spid="99334" grpId="0" autoUpdateAnimBg="0"/>
      <p:bldP spid="99335" grpId="0" autoUpdateAnimBg="0"/>
      <p:bldP spid="99336" grpId="0" autoUpdateAnimBg="0"/>
      <p:bldP spid="99337" grpId="0" autoUpdateAnimBg="0"/>
      <p:bldP spid="99338" grpId="0" animBg="1"/>
      <p:bldP spid="99339" grpId="0" animBg="1"/>
      <p:bldP spid="99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2012950"/>
          </a:xfrm>
        </p:spPr>
        <p:txBody>
          <a:bodyPr/>
          <a:lstStyle/>
          <a:p>
            <a:r>
              <a:rPr lang="en-US"/>
              <a:t>Photosynthesis is the process by which autotrophic organisms use light energy to make sugar and oxygen gas from carbon dioxide and water 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304800" y="5334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7388" indent="-687388" algn="ctr"/>
            <a:r>
              <a:rPr lang="en-US" sz="3600">
                <a:solidFill>
                  <a:schemeClr val="tx2"/>
                </a:solidFill>
              </a:rPr>
              <a:t>AN OVERVIEW OF PHOTOSYNTHESIS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3"/>
          <a:srcRect b="11325"/>
          <a:stretch>
            <a:fillRect/>
          </a:stretch>
        </p:blipFill>
        <p:spPr bwMode="auto">
          <a:xfrm>
            <a:off x="228600" y="4114800"/>
            <a:ext cx="8686800" cy="1752600"/>
          </a:xfrm>
          <a:prstGeom prst="rect">
            <a:avLst/>
          </a:prstGeom>
          <a:noFill/>
        </p:spPr>
      </p:pic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1752600" y="5162550"/>
            <a:ext cx="804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Carbon</a:t>
            </a:r>
            <a:br>
              <a:rPr lang="en-US" sz="1400" b="1"/>
            </a:br>
            <a:r>
              <a:rPr lang="en-US" sz="1400" b="1"/>
              <a:t>dioxide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2819400" y="5162550"/>
            <a:ext cx="6778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Water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257800" y="5162550"/>
            <a:ext cx="882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Glucose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629400" y="5162550"/>
            <a:ext cx="833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Oxygen</a:t>
            </a:r>
            <a:br>
              <a:rPr lang="en-US" sz="1400" b="1"/>
            </a:br>
            <a:r>
              <a:rPr lang="en-US" sz="1400" b="1"/>
              <a:t>gas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505200" y="5486400"/>
            <a:ext cx="18256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/>
              <a:t>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 bldLvl="2" autoUpdateAnimBg="0"/>
      <p:bldP spid="1833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3048000"/>
            <a:ext cx="447357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The Calvin cycle makes sugar from carbon dioxide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FF0000"/>
                </a:solidFill>
              </a:rPr>
              <a:t>ATP generated by the light reactions provides the energy for sugar 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FF0000"/>
                </a:solidFill>
              </a:rPr>
              <a:t>The NADPH produced by the light reactions provides the electrons for the reduction of carbon dioxide to glucose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/>
          <a:srcRect t="2000" r="1505" b="5000"/>
          <a:stretch>
            <a:fillRect/>
          </a:stretch>
        </p:blipFill>
        <p:spPr bwMode="auto">
          <a:xfrm>
            <a:off x="4313238" y="968375"/>
            <a:ext cx="4830762" cy="5145088"/>
          </a:xfrm>
          <a:prstGeom prst="rect">
            <a:avLst/>
          </a:prstGeom>
          <a:noFill/>
        </p:spPr>
      </p:pic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054475" y="1352550"/>
            <a:ext cx="6810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Light</a:t>
            </a:r>
            <a:endParaRPr lang="en-US" sz="1600" b="1" baseline="30000">
              <a:sym typeface="Symbol" pitchFamily="18" charset="2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021388" y="1631950"/>
            <a:ext cx="13128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Chloroplast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949825" y="3146425"/>
            <a:ext cx="10874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Light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reactions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7412038" y="2992438"/>
            <a:ext cx="793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Calvin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cycle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089650" y="2241550"/>
            <a:ext cx="8334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NADP</a:t>
            </a:r>
            <a:r>
              <a:rPr lang="en-US" sz="1600" b="1" baseline="30000">
                <a:sym typeface="Symbol" pitchFamily="18" charset="2"/>
              </a:rPr>
              <a:t></a:t>
            </a:r>
            <a:endParaRPr lang="en-US" sz="1600" b="1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6213475" y="2544763"/>
            <a:ext cx="611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ADP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+ P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3733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FF"/>
                </a:solidFill>
              </a:rPr>
              <a:t>The light reactions convert solar energy to chemical energy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FF"/>
                </a:solidFill>
              </a:rPr>
              <a:t>Produce ATP &amp; NADPH</a:t>
            </a:r>
          </a:p>
          <a:p>
            <a:pPr>
              <a:lnSpc>
                <a:spcPct val="90000"/>
              </a:lnSpc>
            </a:pPr>
            <a:endParaRPr lang="en-US" sz="20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1600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304800" y="152400"/>
            <a:ext cx="851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AN OVERVIEW OF 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3" autoUpdateAnimBg="0"/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  <p:bldP spid="107522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C5031A"/>
                </a:solidFill>
              </a:rPr>
              <a:t>Chloroplasts: Sites of Photosynthesis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66700" y="1295400"/>
            <a:ext cx="857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Photosynthesis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1919288"/>
            <a:ext cx="85725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Occurs in chloroplasts, organelles in certain plants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All green plant parts have chloroplasts and carry out photosynthesis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The leaves have the most chloroplasts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The green color comes from chlorophyll in the chloroplasts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/>
              <a:t>The pigments absorb light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 autoUpdateAnimBg="0" advAuto="0"/>
      <p:bldP spid="50182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219200"/>
            <a:ext cx="8610600" cy="5151438"/>
          </a:xfrm>
        </p:spPr>
        <p:txBody>
          <a:bodyPr/>
          <a:lstStyle/>
          <a:p>
            <a:r>
              <a:rPr lang="en-US"/>
              <a:t>In most plants, photosynthesis occurs primarily in the leaves, in the chloroplasts</a:t>
            </a:r>
          </a:p>
          <a:p>
            <a:r>
              <a:rPr lang="en-US"/>
              <a:t>A chloroplast contains: </a:t>
            </a:r>
          </a:p>
          <a:p>
            <a:pPr lvl="1"/>
            <a:r>
              <a:rPr lang="en-US"/>
              <a:t>stroma, a fluid </a:t>
            </a:r>
          </a:p>
          <a:p>
            <a:pPr lvl="1"/>
            <a:r>
              <a:rPr lang="en-US"/>
              <a:t>grana, stacks of thylakoids </a:t>
            </a:r>
          </a:p>
          <a:p>
            <a:r>
              <a:rPr lang="en-US"/>
              <a:t>The thylakoids contain chlorophyll</a:t>
            </a:r>
          </a:p>
          <a:p>
            <a:pPr lvl="1"/>
            <a:r>
              <a:rPr lang="en-US"/>
              <a:t>Chlorophyll is the green pigment that captures light for photosynthesis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503238"/>
          </a:xfrm>
        </p:spPr>
        <p:txBody>
          <a:bodyPr/>
          <a:lstStyle/>
          <a:p>
            <a:pPr marL="687388" indent="-687388"/>
            <a:r>
              <a:rPr lang="en-US" sz="3600"/>
              <a:t>Photosynthesis occurs in chloroplasts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 b="9863"/>
          <a:stretch>
            <a:fillRect/>
          </a:stretch>
        </p:blipFill>
        <p:spPr bwMode="auto">
          <a:xfrm>
            <a:off x="990600" y="1295400"/>
            <a:ext cx="7315200" cy="4752975"/>
          </a:xfrm>
          <a:prstGeom prst="rect">
            <a:avLst/>
          </a:prstGeom>
          <a:noFill/>
        </p:spPr>
      </p:pic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641350"/>
          </a:xfrm>
        </p:spPr>
        <p:txBody>
          <a:bodyPr>
            <a:spAutoFit/>
          </a:bodyPr>
          <a:lstStyle/>
          <a:p>
            <a:r>
              <a:rPr lang="en-US"/>
              <a:t>The location and structure of chloroplasts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316288" y="1392238"/>
            <a:ext cx="21701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LEAF CROSS SECTION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6426200" y="1447800"/>
            <a:ext cx="1803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MESOPHYLL CELL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2286000" y="1752600"/>
            <a:ext cx="6477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LEAF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5562600" y="2333625"/>
            <a:ext cx="930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Mesophyll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505200" y="3983038"/>
            <a:ext cx="15367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34000" y="3962400"/>
            <a:ext cx="20177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Intermembrane space</a:t>
            </a: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7696200" y="4419600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Outer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membrane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7696200" y="5467350"/>
            <a:ext cx="1082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Inner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7010400" y="6019800"/>
            <a:ext cx="1308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Thylakoid</a:t>
            </a:r>
            <a:br>
              <a:rPr lang="en-US" sz="1400" b="1"/>
            </a:br>
            <a:r>
              <a:rPr lang="en-US" sz="1400" b="1"/>
              <a:t>compartment</a:t>
            </a: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5867400" y="6172200"/>
            <a:ext cx="1009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Thylakoid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4724400" y="6096000"/>
            <a:ext cx="79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3886200" y="5410200"/>
            <a:ext cx="8651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400" b="1"/>
              <a:t>Granum</a:t>
            </a: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2667000" y="5943600"/>
            <a:ext cx="796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Stroma</a:t>
            </a: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1524000" y="5943600"/>
            <a:ext cx="6969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Grana</a:t>
            </a:r>
          </a:p>
        </p:txBody>
      </p:sp>
      <p:sp>
        <p:nvSpPr>
          <p:cNvPr id="193556" name="AutoShape 20"/>
          <p:cNvSpPr>
            <a:spLocks/>
          </p:cNvSpPr>
          <p:nvPr/>
        </p:nvSpPr>
        <p:spPr bwMode="auto">
          <a:xfrm>
            <a:off x="5486400" y="2057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6019800" y="1371600"/>
            <a:ext cx="9906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>
            <a:off x="6172200" y="4267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 flipH="1">
            <a:off x="6781800" y="45720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0" name="Line 24"/>
          <p:cNvSpPr>
            <a:spLocks noChangeShapeType="1"/>
          </p:cNvSpPr>
          <p:nvPr/>
        </p:nvSpPr>
        <p:spPr bwMode="auto">
          <a:xfrm flipH="1" flipV="1">
            <a:off x="6553200" y="5257800"/>
            <a:ext cx="1143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1" name="Line 25"/>
          <p:cNvSpPr>
            <a:spLocks noChangeShapeType="1"/>
          </p:cNvSpPr>
          <p:nvPr/>
        </p:nvSpPr>
        <p:spPr bwMode="auto">
          <a:xfrm flipH="1" flipV="1">
            <a:off x="6172200" y="5334000"/>
            <a:ext cx="914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2" name="Line 26"/>
          <p:cNvSpPr>
            <a:spLocks noChangeShapeType="1"/>
          </p:cNvSpPr>
          <p:nvPr/>
        </p:nvSpPr>
        <p:spPr bwMode="auto">
          <a:xfrm flipH="1" flipV="1">
            <a:off x="5943600" y="5562600"/>
            <a:ext cx="228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3" name="AutoShape 27"/>
          <p:cNvSpPr>
            <a:spLocks/>
          </p:cNvSpPr>
          <p:nvPr/>
        </p:nvSpPr>
        <p:spPr bwMode="auto">
          <a:xfrm>
            <a:off x="5867400" y="5486400"/>
            <a:ext cx="76200" cy="76200"/>
          </a:xfrm>
          <a:prstGeom prst="rightBrace">
            <a:avLst>
              <a:gd name="adj1" fmla="val 0"/>
              <a:gd name="adj2" fmla="val 41667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 flipV="1">
            <a:off x="5334000" y="5562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5" name="Line 29"/>
          <p:cNvSpPr>
            <a:spLocks noChangeShapeType="1"/>
          </p:cNvSpPr>
          <p:nvPr/>
        </p:nvSpPr>
        <p:spPr bwMode="auto">
          <a:xfrm flipV="1">
            <a:off x="4724400" y="5410200"/>
            <a:ext cx="533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6" name="AutoShape 30"/>
          <p:cNvSpPr>
            <a:spLocks/>
          </p:cNvSpPr>
          <p:nvPr/>
        </p:nvSpPr>
        <p:spPr bwMode="auto">
          <a:xfrm rot="10800000">
            <a:off x="5257800" y="5257800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7" name="Line 31"/>
          <p:cNvSpPr>
            <a:spLocks noChangeShapeType="1"/>
          </p:cNvSpPr>
          <p:nvPr/>
        </p:nvSpPr>
        <p:spPr bwMode="auto">
          <a:xfrm flipH="1" flipV="1">
            <a:off x="2438400" y="5410200"/>
            <a:ext cx="3048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8" name="Line 32"/>
          <p:cNvSpPr>
            <a:spLocks noChangeShapeType="1"/>
          </p:cNvSpPr>
          <p:nvPr/>
        </p:nvSpPr>
        <p:spPr bwMode="auto">
          <a:xfrm flipH="1" flipV="1">
            <a:off x="1524000" y="54102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569" name="Line 33"/>
          <p:cNvSpPr>
            <a:spLocks noChangeShapeType="1"/>
          </p:cNvSpPr>
          <p:nvPr/>
        </p:nvSpPr>
        <p:spPr bwMode="auto">
          <a:xfrm flipV="1">
            <a:off x="1828800" y="54102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820738"/>
          </a:xfrm>
        </p:spPr>
        <p:txBody>
          <a:bodyPr/>
          <a:lstStyle/>
          <a:p>
            <a:r>
              <a:rPr lang="en-US"/>
              <a:t>Chloroplasts contain several pigments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03238"/>
          </a:xfrm>
        </p:spPr>
        <p:txBody>
          <a:bodyPr/>
          <a:lstStyle/>
          <a:p>
            <a:r>
              <a:rPr lang="en-US">
                <a:solidFill>
                  <a:srgbClr val="C5031A"/>
                </a:solidFill>
              </a:rPr>
              <a:t>Chloroplast Pigments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" y="1981200"/>
            <a:ext cx="85725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Chlorophyll a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Chlorophyll b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Carotenoids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723188" y="621665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7.7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/>
          <a:srcRect b="7695"/>
          <a:stretch>
            <a:fillRect/>
          </a:stretch>
        </p:blipFill>
        <p:spPr bwMode="auto">
          <a:xfrm>
            <a:off x="463550" y="3887788"/>
            <a:ext cx="7586663" cy="256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  <p:bldP spid="97284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unlight shining through group of tre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971800" cy="1981200"/>
          </a:xfrm>
          <a:prstGeom prst="rect">
            <a:avLst/>
          </a:prstGeom>
          <a:noFill/>
        </p:spPr>
      </p:pic>
      <p:pic>
        <p:nvPicPr>
          <p:cNvPr id="16389" name="Picture 5" descr="holding%20the%20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81200"/>
            <a:ext cx="2590800" cy="1941513"/>
          </a:xfrm>
          <a:prstGeom prst="rect">
            <a:avLst/>
          </a:prstGeom>
          <a:noFill/>
        </p:spPr>
      </p:pic>
      <p:pic>
        <p:nvPicPr>
          <p:cNvPr id="16390" name="Picture 6" descr="Dsc009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600200"/>
            <a:ext cx="3124200" cy="2346325"/>
          </a:xfrm>
          <a:prstGeom prst="rect">
            <a:avLst/>
          </a:prstGeom>
          <a:noFill/>
        </p:spPr>
      </p:pic>
      <p:pic>
        <p:nvPicPr>
          <p:cNvPr id="16393" name="Picture 9" descr="sun_cr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191000"/>
            <a:ext cx="3429000" cy="2297113"/>
          </a:xfrm>
          <a:prstGeom prst="rect">
            <a:avLst/>
          </a:prstGeom>
          <a:noFill/>
        </p:spPr>
      </p:pic>
      <p:pic>
        <p:nvPicPr>
          <p:cNvPr id="16395" name="Picture 11" descr="Staring%20at%20the%20Su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810000"/>
            <a:ext cx="1944688" cy="2819400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371600"/>
          </a:xfrm>
        </p:spPr>
        <p:txBody>
          <a:bodyPr/>
          <a:lstStyle/>
          <a:p>
            <a:r>
              <a:rPr lang="en-US" sz="4000"/>
              <a:t>THE SUN: MAIN SOURCE OF ENERGY FOR LIFE ON EARTH</a:t>
            </a:r>
          </a:p>
        </p:txBody>
      </p:sp>
      <p:pic>
        <p:nvPicPr>
          <p:cNvPr id="16402" name="Picture 18" descr="sun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1148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/>
          <a:lstStyle/>
          <a:p>
            <a:r>
              <a:rPr lang="en-US"/>
              <a:t>Chlorophyll a &amp; b</a:t>
            </a:r>
          </a:p>
        </p:txBody>
      </p:sp>
      <p:pic>
        <p:nvPicPr>
          <p:cNvPr id="179203" name="Picture 3" descr="chlorophy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4508500" cy="4648200"/>
          </a:xfrm>
          <a:prstGeom prst="rect">
            <a:avLst/>
          </a:prstGeom>
          <a:noFill/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5410200" y="1143000"/>
            <a:ext cx="3292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Chl a has a methyl group</a:t>
            </a:r>
          </a:p>
          <a:p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/>
              <a:t>Chl b has a carbonyl group</a:t>
            </a:r>
          </a:p>
        </p:txBody>
      </p:sp>
      <p:grpSp>
        <p:nvGrpSpPr>
          <p:cNvPr id="179205" name="Group 5"/>
          <p:cNvGrpSpPr>
            <a:grpSpLocks/>
          </p:cNvGrpSpPr>
          <p:nvPr/>
        </p:nvGrpSpPr>
        <p:grpSpPr bwMode="auto">
          <a:xfrm>
            <a:off x="3352800" y="3276600"/>
            <a:ext cx="4365625" cy="822325"/>
            <a:chOff x="2160" y="2281"/>
            <a:chExt cx="2702" cy="518"/>
          </a:xfrm>
        </p:grpSpPr>
        <p:grpSp>
          <p:nvGrpSpPr>
            <p:cNvPr id="179206" name="Group 6"/>
            <p:cNvGrpSpPr>
              <a:grpSpLocks/>
            </p:cNvGrpSpPr>
            <p:nvPr/>
          </p:nvGrpSpPr>
          <p:grpSpPr bwMode="auto">
            <a:xfrm>
              <a:off x="2160" y="2400"/>
              <a:ext cx="1248" cy="0"/>
              <a:chOff x="2160" y="2400"/>
              <a:chExt cx="1248" cy="0"/>
            </a:xfrm>
          </p:grpSpPr>
          <p:sp>
            <p:nvSpPr>
              <p:cNvPr id="179207" name="Line 7"/>
              <p:cNvSpPr>
                <a:spLocks noChangeShapeType="1"/>
              </p:cNvSpPr>
              <p:nvPr/>
            </p:nvSpPr>
            <p:spPr bwMode="auto">
              <a:xfrm flipH="1">
                <a:off x="2160" y="2400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Line 8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9209" name="Text Box 9"/>
            <p:cNvSpPr txBox="1">
              <a:spLocks noChangeArrowheads="1"/>
            </p:cNvSpPr>
            <p:nvPr/>
          </p:nvSpPr>
          <p:spPr bwMode="auto">
            <a:xfrm>
              <a:off x="3446" y="2281"/>
              <a:ext cx="14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Porphyrin ring</a:t>
              </a:r>
            </a:p>
            <a:p>
              <a:r>
                <a:rPr lang="en-US" sz="2400"/>
                <a:t>   delocalized e</a:t>
              </a:r>
              <a:r>
                <a:rPr lang="en-US" sz="2400" baseline="30000"/>
                <a:t>-</a:t>
              </a:r>
            </a:p>
          </p:txBody>
        </p:sp>
      </p:grpSp>
      <p:grpSp>
        <p:nvGrpSpPr>
          <p:cNvPr id="179210" name="Group 10"/>
          <p:cNvGrpSpPr>
            <a:grpSpLocks/>
          </p:cNvGrpSpPr>
          <p:nvPr/>
        </p:nvGrpSpPr>
        <p:grpSpPr bwMode="auto">
          <a:xfrm>
            <a:off x="2286000" y="6019800"/>
            <a:ext cx="3868738" cy="609600"/>
            <a:chOff x="1920" y="3792"/>
            <a:chExt cx="2437" cy="384"/>
          </a:xfrm>
        </p:grpSpPr>
        <p:sp>
          <p:nvSpPr>
            <p:cNvPr id="179211" name="AutoShape 11"/>
            <p:cNvSpPr>
              <a:spLocks noChangeArrowheads="1"/>
            </p:cNvSpPr>
            <p:nvPr/>
          </p:nvSpPr>
          <p:spPr bwMode="auto">
            <a:xfrm flipH="1">
              <a:off x="1920" y="3888"/>
              <a:ext cx="2352" cy="288"/>
            </a:xfrm>
            <a:custGeom>
              <a:avLst/>
              <a:gdLst>
                <a:gd name="G0" fmla="+- 12664 0 0"/>
                <a:gd name="G1" fmla="+- 17614 0 0"/>
                <a:gd name="G2" fmla="+- 7874 0 0"/>
                <a:gd name="G3" fmla="*/ 12664 1 2"/>
                <a:gd name="G4" fmla="+- G3 10800 0"/>
                <a:gd name="G5" fmla="+- 21600 12664 17614"/>
                <a:gd name="G6" fmla="+- 17614 7874 0"/>
                <a:gd name="G7" fmla="*/ G6 1 2"/>
                <a:gd name="G8" fmla="*/ 176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614 1 2"/>
                <a:gd name="G15" fmla="+- G5 0 G4"/>
                <a:gd name="G16" fmla="+- G0 0 G4"/>
                <a:gd name="G17" fmla="*/ G2 G15 G16"/>
                <a:gd name="T0" fmla="*/ 17132 w 21600"/>
                <a:gd name="T1" fmla="*/ 0 h 21600"/>
                <a:gd name="T2" fmla="*/ 12664 w 21600"/>
                <a:gd name="T3" fmla="*/ 7874 h 21600"/>
                <a:gd name="T4" fmla="*/ 0 w 21600"/>
                <a:gd name="T5" fmla="*/ 21009 h 21600"/>
                <a:gd name="T6" fmla="*/ 8807 w 21600"/>
                <a:gd name="T7" fmla="*/ 21600 h 21600"/>
                <a:gd name="T8" fmla="*/ 17614 w 21600"/>
                <a:gd name="T9" fmla="*/ 15628 h 21600"/>
                <a:gd name="T10" fmla="*/ 21600 w 21600"/>
                <a:gd name="T11" fmla="*/ 787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132" y="0"/>
                  </a:moveTo>
                  <a:lnTo>
                    <a:pt x="12664" y="7874"/>
                  </a:lnTo>
                  <a:lnTo>
                    <a:pt x="16650" y="7874"/>
                  </a:lnTo>
                  <a:lnTo>
                    <a:pt x="16650" y="20418"/>
                  </a:lnTo>
                  <a:lnTo>
                    <a:pt x="0" y="20418"/>
                  </a:lnTo>
                  <a:lnTo>
                    <a:pt x="0" y="21600"/>
                  </a:lnTo>
                  <a:lnTo>
                    <a:pt x="17614" y="21600"/>
                  </a:lnTo>
                  <a:lnTo>
                    <a:pt x="17614" y="7874"/>
                  </a:lnTo>
                  <a:lnTo>
                    <a:pt x="21600" y="787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2" name="Text Box 12"/>
            <p:cNvSpPr txBox="1">
              <a:spLocks noChangeArrowheads="1"/>
            </p:cNvSpPr>
            <p:nvPr/>
          </p:nvSpPr>
          <p:spPr bwMode="auto">
            <a:xfrm>
              <a:off x="3408" y="3792"/>
              <a:ext cx="9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Phytol tail</a:t>
              </a:r>
            </a:p>
          </p:txBody>
        </p:sp>
      </p:grpSp>
      <p:pic>
        <p:nvPicPr>
          <p:cNvPr id="17921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09600"/>
            <a:ext cx="2959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9220" name="Group 20"/>
          <p:cNvGrpSpPr>
            <a:grpSpLocks/>
          </p:cNvGrpSpPr>
          <p:nvPr/>
        </p:nvGrpSpPr>
        <p:grpSpPr bwMode="auto">
          <a:xfrm>
            <a:off x="2895600" y="1371600"/>
            <a:ext cx="2438400" cy="457200"/>
            <a:chOff x="3408" y="432"/>
            <a:chExt cx="1248" cy="240"/>
          </a:xfrm>
        </p:grpSpPr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4032" y="43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16" name="Line 16"/>
            <p:cNvSpPr>
              <a:spLocks noChangeShapeType="1"/>
            </p:cNvSpPr>
            <p:nvPr/>
          </p:nvSpPr>
          <p:spPr bwMode="auto">
            <a:xfrm>
              <a:off x="4464" y="43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V="1">
              <a:off x="3408" y="432"/>
              <a:ext cx="62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Different pigments absorb light differently</a:t>
            </a:r>
          </a:p>
        </p:txBody>
      </p:sp>
      <p:pic>
        <p:nvPicPr>
          <p:cNvPr id="177155" name="Picture 3" descr="action_spectrum"/>
          <p:cNvPicPr>
            <a:picLocks noChangeAspect="1" noChangeArrowheads="1"/>
          </p:cNvPicPr>
          <p:nvPr/>
        </p:nvPicPr>
        <p:blipFill>
          <a:blip r:embed="rId3"/>
          <a:srcRect t="48854"/>
          <a:stretch>
            <a:fillRect/>
          </a:stretch>
        </p:blipFill>
        <p:spPr bwMode="auto">
          <a:xfrm>
            <a:off x="228600" y="2133600"/>
            <a:ext cx="4191000" cy="3517900"/>
          </a:xfrm>
          <a:prstGeom prst="rect">
            <a:avLst/>
          </a:prstGeom>
          <a:noFill/>
        </p:spPr>
      </p:pic>
      <p:pic>
        <p:nvPicPr>
          <p:cNvPr id="177156" name="Picture 4" descr="action_spectrum"/>
          <p:cNvPicPr>
            <a:picLocks noChangeAspect="1" noChangeArrowheads="1"/>
          </p:cNvPicPr>
          <p:nvPr/>
        </p:nvPicPr>
        <p:blipFill>
          <a:blip r:embed="rId3"/>
          <a:srcRect b="51146"/>
          <a:stretch>
            <a:fillRect/>
          </a:stretch>
        </p:blipFill>
        <p:spPr bwMode="auto">
          <a:xfrm>
            <a:off x="4572000" y="2209800"/>
            <a:ext cx="4114800" cy="3298825"/>
          </a:xfrm>
          <a:prstGeom prst="rect">
            <a:avLst/>
          </a:prstGeom>
          <a:noFill/>
        </p:spPr>
      </p:pic>
      <p:pic>
        <p:nvPicPr>
          <p:cNvPr id="177157" name="Picture 5" descr="action_spectra"/>
          <p:cNvPicPr>
            <a:picLocks noChangeAspect="1" noChangeArrowheads="1"/>
          </p:cNvPicPr>
          <p:nvPr/>
        </p:nvPicPr>
        <p:blipFill>
          <a:blip r:embed="rId4"/>
          <a:srcRect l="56223" t="52180" b="39191"/>
          <a:stretch>
            <a:fillRect/>
          </a:stretch>
        </p:blipFill>
        <p:spPr bwMode="auto">
          <a:xfrm>
            <a:off x="5181600" y="4800600"/>
            <a:ext cx="35052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/>
          <a:srcRect l="2493" t="3078" r="2493" b="3078"/>
          <a:stretch>
            <a:fillRect/>
          </a:stretch>
        </p:blipFill>
        <p:spPr bwMode="auto">
          <a:xfrm>
            <a:off x="304800" y="2057400"/>
            <a:ext cx="3886200" cy="3381375"/>
          </a:xfrm>
          <a:prstGeom prst="rect">
            <a:avLst/>
          </a:prstGeom>
          <a:noFill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352800" y="1676400"/>
            <a:ext cx="7254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Excited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state</a:t>
            </a:r>
            <a:endParaRPr lang="en-US" sz="1200" b="1" i="1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133600" y="1600200"/>
            <a:ext cx="3460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/>
              <a:t>e</a:t>
            </a:r>
            <a:r>
              <a:rPr lang="en-US" sz="1400" b="1" baseline="30000">
                <a:sym typeface="Symbol" pitchFamily="18" charset="2"/>
              </a:rPr>
              <a:t></a:t>
            </a:r>
            <a:endParaRPr lang="en-US" sz="1400" b="1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908425" y="2551113"/>
            <a:ext cx="5127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Heat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57200" y="3124200"/>
            <a:ext cx="558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Light</a:t>
            </a:r>
            <a:endParaRPr lang="en-US" sz="1200" b="1" i="1" baseline="30000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863600" y="3744913"/>
            <a:ext cx="711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Photon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076575" y="3398838"/>
            <a:ext cx="12239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Light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(fluorescence)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905000" y="4572000"/>
            <a:ext cx="10334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Chlorophyll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molecule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3124200" y="4191000"/>
            <a:ext cx="736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Ground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state</a:t>
            </a: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V="1">
            <a:off x="2514600" y="1828800"/>
            <a:ext cx="815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V="1">
            <a:off x="2362200" y="4343400"/>
            <a:ext cx="8159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2209800" y="1828800"/>
            <a:ext cx="180975" cy="1809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3352800" y="2362200"/>
            <a:ext cx="180975" cy="1809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2819400" y="180975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685800" y="5638800"/>
            <a:ext cx="21034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(a) Absorption of a photon</a:t>
            </a:r>
            <a:endParaRPr lang="en-US" sz="1200" b="1" i="1" baseline="30000"/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4648200" y="6400800"/>
            <a:ext cx="3851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(b) fluorescence of isolated chlorophyll in solution</a:t>
            </a:r>
            <a:endParaRPr lang="en-US" sz="1200" b="1" i="1" baseline="30000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228600" y="152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/>
              <a:t>Excitation of chlorophyll in a chloroplast</a:t>
            </a:r>
            <a:endParaRPr lang="en-US" sz="3200"/>
          </a:p>
        </p:txBody>
      </p:sp>
      <p:sp>
        <p:nvSpPr>
          <p:cNvPr id="111641" name="Text Box 25"/>
          <p:cNvSpPr txBox="1">
            <a:spLocks noChangeArrowheads="1"/>
          </p:cNvSpPr>
          <p:nvPr/>
        </p:nvSpPr>
        <p:spPr bwMode="auto">
          <a:xfrm>
            <a:off x="4953000" y="152400"/>
            <a:ext cx="38100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/>
              <a:t>Loss of energy due to heat causes the photons of light to be less energetic.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/>
              <a:t>Less energy translates into longer wavelength. 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i="1"/>
              <a:t>Energy = (Planck’s constant) x  (velocity of light)/(wavelength of light)</a:t>
            </a:r>
            <a:endParaRPr lang="en-US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/>
              <a:t>Transition toward the red end of the visible spectrum.</a:t>
            </a:r>
          </a:p>
        </p:txBody>
      </p:sp>
      <p:pic>
        <p:nvPicPr>
          <p:cNvPr id="111644" name="Picture 28" descr="chf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4191000" cy="2590800"/>
          </a:xfrm>
          <a:prstGeom prst="rect">
            <a:avLst/>
          </a:prstGeom>
          <a:noFill/>
        </p:spPr>
      </p:pic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3048000" y="3962400"/>
            <a:ext cx="180975" cy="1809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1981200" y="3657600"/>
            <a:ext cx="180975" cy="1809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2133600" y="1600200"/>
            <a:ext cx="3460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/>
              <a:t>e</a:t>
            </a:r>
            <a:r>
              <a:rPr lang="en-US" sz="1400" b="1" baseline="30000">
                <a:sym typeface="Symbol" pitchFamily="18" charset="2"/>
              </a:rPr>
              <a:t></a:t>
            </a:r>
            <a:endParaRPr lang="en-US" sz="1400" b="1"/>
          </a:p>
        </p:txBody>
      </p:sp>
      <p:sp>
        <p:nvSpPr>
          <p:cNvPr id="111648" name="Oval 32"/>
          <p:cNvSpPr>
            <a:spLocks noChangeArrowheads="1"/>
          </p:cNvSpPr>
          <p:nvPr/>
        </p:nvSpPr>
        <p:spPr bwMode="auto">
          <a:xfrm>
            <a:off x="2209800" y="1828800"/>
            <a:ext cx="180975" cy="1809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22" grpId="1"/>
      <p:bldP spid="111624" grpId="0" build="allAtOnce" autoUpdateAnimBg="0"/>
      <p:bldP spid="111631" grpId="0" animBg="1"/>
      <p:bldP spid="111631" grpId="1" animBg="1"/>
      <p:bldP spid="111633" grpId="0" animBg="1"/>
      <p:bldP spid="111636" grpId="0"/>
      <p:bldP spid="111645" grpId="0" animBg="1"/>
      <p:bldP spid="111646" grpId="0" animBg="1"/>
      <p:bldP spid="111647" grpId="0"/>
      <p:bldP spid="1116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85" name="Group 17"/>
          <p:cNvGrpSpPr>
            <a:grpSpLocks/>
          </p:cNvGrpSpPr>
          <p:nvPr/>
        </p:nvGrpSpPr>
        <p:grpSpPr bwMode="auto">
          <a:xfrm>
            <a:off x="1373188" y="1295400"/>
            <a:ext cx="7240587" cy="5302250"/>
            <a:chOff x="865" y="816"/>
            <a:chExt cx="4561" cy="3340"/>
          </a:xfrm>
        </p:grpSpPr>
        <p:pic>
          <p:nvPicPr>
            <p:cNvPr id="160770" name="Picture 2"/>
            <p:cNvPicPr>
              <a:picLocks noChangeAspect="1" noChangeArrowheads="1"/>
            </p:cNvPicPr>
            <p:nvPr/>
          </p:nvPicPr>
          <p:blipFill>
            <a:blip r:embed="rId3"/>
            <a:srcRect r="41492" b="2667"/>
            <a:stretch>
              <a:fillRect/>
            </a:stretch>
          </p:blipFill>
          <p:spPr bwMode="auto">
            <a:xfrm>
              <a:off x="1143" y="816"/>
              <a:ext cx="2946" cy="2976"/>
            </a:xfrm>
            <a:prstGeom prst="rect">
              <a:avLst/>
            </a:prstGeom>
            <a:noFill/>
          </p:spPr>
        </p:pic>
        <p:sp>
          <p:nvSpPr>
            <p:cNvPr id="160772" name="Text Box 4"/>
            <p:cNvSpPr txBox="1">
              <a:spLocks noChangeArrowheads="1"/>
            </p:cNvSpPr>
            <p:nvPr/>
          </p:nvSpPr>
          <p:spPr bwMode="auto">
            <a:xfrm>
              <a:off x="2256" y="864"/>
              <a:ext cx="11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400" b="1"/>
                <a:t>Primary</a:t>
              </a:r>
              <a:br>
                <a:rPr lang="en-US" altLang="en-US" sz="1400" b="1"/>
              </a:br>
              <a:r>
                <a:rPr lang="en-US" altLang="en-US" sz="1400" b="1"/>
                <a:t>electron acceptor</a:t>
              </a:r>
            </a:p>
          </p:txBody>
        </p:sp>
        <p:sp>
          <p:nvSpPr>
            <p:cNvPr id="160773" name="Line 5"/>
            <p:cNvSpPr>
              <a:spLocks noChangeShapeType="1"/>
            </p:cNvSpPr>
            <p:nvPr/>
          </p:nvSpPr>
          <p:spPr bwMode="auto">
            <a:xfrm flipV="1">
              <a:off x="2832" y="2688"/>
              <a:ext cx="598" cy="2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4" name="Text Box 6"/>
            <p:cNvSpPr txBox="1">
              <a:spLocks noChangeArrowheads="1"/>
            </p:cNvSpPr>
            <p:nvPr/>
          </p:nvSpPr>
          <p:spPr bwMode="auto">
            <a:xfrm>
              <a:off x="865" y="2189"/>
              <a:ext cx="8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/>
                <a:t>Photon</a:t>
              </a:r>
            </a:p>
          </p:txBody>
        </p:sp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3552" y="2496"/>
              <a:ext cx="9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/>
                <a:t>Reaction center</a:t>
              </a:r>
            </a:p>
          </p:txBody>
        </p:sp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3120" y="3648"/>
              <a:ext cx="414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7" name="Line 9"/>
            <p:cNvSpPr>
              <a:spLocks noChangeShapeType="1"/>
            </p:cNvSpPr>
            <p:nvPr/>
          </p:nvSpPr>
          <p:spPr bwMode="auto">
            <a:xfrm flipH="1" flipV="1">
              <a:off x="3312" y="3408"/>
              <a:ext cx="230" cy="3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8" name="Text Box 10"/>
            <p:cNvSpPr txBox="1">
              <a:spLocks noChangeArrowheads="1"/>
            </p:cNvSpPr>
            <p:nvPr/>
          </p:nvSpPr>
          <p:spPr bwMode="auto">
            <a:xfrm>
              <a:off x="4416" y="2304"/>
              <a:ext cx="10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/>
                <a:t>PHOTOSYSTEM</a:t>
              </a:r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3552" y="3696"/>
              <a:ext cx="82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/>
                <a:t>Pigment</a:t>
              </a:r>
              <a:br>
                <a:rPr lang="en-US" altLang="en-US" sz="1400" b="1"/>
              </a:br>
              <a:r>
                <a:rPr lang="en-US" altLang="en-US" sz="1400" b="1"/>
                <a:t>molecules</a:t>
              </a:r>
              <a:br>
                <a:rPr lang="en-US" altLang="en-US" sz="1400" b="1"/>
              </a:br>
              <a:r>
                <a:rPr lang="en-US" altLang="en-US" sz="1400" b="1"/>
                <a:t>of antenna</a:t>
              </a:r>
            </a:p>
          </p:txBody>
        </p:sp>
        <p:sp>
          <p:nvSpPr>
            <p:cNvPr id="160780" name="AutoShape 12"/>
            <p:cNvSpPr>
              <a:spLocks/>
            </p:cNvSpPr>
            <p:nvPr/>
          </p:nvSpPr>
          <p:spPr bwMode="auto">
            <a:xfrm>
              <a:off x="4170" y="845"/>
              <a:ext cx="184" cy="3139"/>
            </a:xfrm>
            <a:prstGeom prst="rightBrace">
              <a:avLst>
                <a:gd name="adj1" fmla="val 96909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"/>
              </a:endParaRPr>
            </a:p>
          </p:txBody>
        </p:sp>
      </p:grp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279525" y="265113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1447800" y="3810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Molecular Game of “Hot Potato”</a:t>
            </a:r>
          </a:p>
        </p:txBody>
      </p:sp>
      <p:pic>
        <p:nvPicPr>
          <p:cNvPr id="160786" name="Picture 18" descr="Hot Potato 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7620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8001000" cy="2214563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4400"/>
              <a:t>Cyclic Photophosphorylation</a:t>
            </a:r>
            <a:r>
              <a:rPr lang="en-US"/>
              <a:t> </a:t>
            </a:r>
          </a:p>
          <a:p>
            <a:r>
              <a:rPr lang="en-US" sz="2800"/>
              <a:t>Process for ATP generation associated with some Photosynthetic Bacteria</a:t>
            </a:r>
          </a:p>
          <a:p>
            <a:r>
              <a:rPr lang="en-US" sz="2800"/>
              <a:t>Reaction Center =&gt; 700 nm</a:t>
            </a:r>
          </a:p>
        </p:txBody>
      </p:sp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5576888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/>
          <a:srcRect l="1712" t="1082" r="1712" b="3078"/>
          <a:stretch>
            <a:fillRect/>
          </a:stretch>
        </p:blipFill>
        <p:spPr bwMode="auto">
          <a:xfrm>
            <a:off x="3048000" y="838200"/>
            <a:ext cx="5222875" cy="5334000"/>
          </a:xfrm>
          <a:prstGeom prst="rect">
            <a:avLst/>
          </a:prstGeom>
          <a:noFill/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 rot="-4902709">
            <a:off x="3536950" y="5072063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Photon</a:t>
            </a:r>
            <a:endParaRPr lang="en-US" sz="1000" b="1" i="1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9321800" y="3786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endParaRPr lang="en-US" sz="2400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 rot="4918089">
            <a:off x="6432550" y="3765550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Photon</a:t>
            </a:r>
            <a:endParaRPr lang="en-US" sz="1000" b="1" i="1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4268788" y="5597525"/>
            <a:ext cx="12525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Water-splitting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photosystem</a:t>
            </a:r>
            <a:endParaRPr lang="en-US" sz="1200" b="1" i="1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6019800" y="5638800"/>
            <a:ext cx="15224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NADPH-producing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photosystem</a:t>
            </a:r>
            <a:endParaRPr lang="en-US" sz="1200" b="1" i="1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5476875" y="3948113"/>
            <a:ext cx="488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ATP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mill</a:t>
            </a:r>
            <a:endParaRPr lang="en-US" sz="1200" b="1" i="1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3282950"/>
          </a:xfrm>
        </p:spPr>
        <p:txBody>
          <a:bodyPr/>
          <a:lstStyle/>
          <a:p>
            <a:r>
              <a:rPr lang="en-US"/>
              <a:t>Two types of photosystems cooperate in the light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9" grpId="0" autoUpdateAnimBg="0"/>
      <p:bldP spid="115720" grpId="0" autoUpdateAnimBg="0"/>
      <p:bldP spid="115721" grpId="0" autoUpdateAnimBg="0"/>
      <p:bldP spid="115722" grpId="0" autoUpdateAnimBg="0"/>
      <p:bldP spid="115714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26" name="Group 14"/>
          <p:cNvGrpSpPr>
            <a:grpSpLocks/>
          </p:cNvGrpSpPr>
          <p:nvPr/>
        </p:nvGrpSpPr>
        <p:grpSpPr bwMode="auto">
          <a:xfrm>
            <a:off x="304800" y="1600200"/>
            <a:ext cx="8534400" cy="4905375"/>
            <a:chOff x="192" y="1008"/>
            <a:chExt cx="5376" cy="3090"/>
          </a:xfrm>
        </p:grpSpPr>
        <p:pic>
          <p:nvPicPr>
            <p:cNvPr id="218115" name="Picture 3"/>
            <p:cNvPicPr>
              <a:picLocks noChangeAspect="1" noChangeArrowheads="1"/>
            </p:cNvPicPr>
            <p:nvPr/>
          </p:nvPicPr>
          <p:blipFill>
            <a:blip r:embed="rId3"/>
            <a:srcRect b="7678"/>
            <a:stretch>
              <a:fillRect/>
            </a:stretch>
          </p:blipFill>
          <p:spPr bwMode="auto">
            <a:xfrm>
              <a:off x="192" y="1008"/>
              <a:ext cx="5376" cy="2988"/>
            </a:xfrm>
            <a:prstGeom prst="rect">
              <a:avLst/>
            </a:prstGeom>
            <a:noFill/>
          </p:spPr>
        </p:pic>
        <p:sp>
          <p:nvSpPr>
            <p:cNvPr id="218117" name="Text Box 5"/>
            <p:cNvSpPr txBox="1">
              <a:spLocks noChangeArrowheads="1"/>
            </p:cNvSpPr>
            <p:nvPr/>
          </p:nvSpPr>
          <p:spPr bwMode="auto">
            <a:xfrm>
              <a:off x="720" y="1584"/>
              <a:ext cx="115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Primary</a:t>
              </a:r>
              <a:br>
                <a:rPr lang="en-US" sz="1200" b="1"/>
              </a:br>
              <a:r>
                <a:rPr lang="en-US" sz="1200" b="1"/>
                <a:t>electron acceptor</a:t>
              </a:r>
            </a:p>
          </p:txBody>
        </p:sp>
        <p:sp>
          <p:nvSpPr>
            <p:cNvPr id="218118" name="Text Box 6"/>
            <p:cNvSpPr txBox="1">
              <a:spLocks noChangeArrowheads="1"/>
            </p:cNvSpPr>
            <p:nvPr/>
          </p:nvSpPr>
          <p:spPr bwMode="auto">
            <a:xfrm>
              <a:off x="3072" y="1200"/>
              <a:ext cx="115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Primary</a:t>
              </a:r>
              <a:br>
                <a:rPr lang="en-US" sz="1200" b="1"/>
              </a:br>
              <a:r>
                <a:rPr lang="en-US" sz="1200" b="1"/>
                <a:t>electron acceptor</a:t>
              </a:r>
            </a:p>
          </p:txBody>
        </p:sp>
        <p:sp>
          <p:nvSpPr>
            <p:cNvPr id="218119" name="Text Box 7"/>
            <p:cNvSpPr txBox="1">
              <a:spLocks noChangeArrowheads="1"/>
            </p:cNvSpPr>
            <p:nvPr/>
          </p:nvSpPr>
          <p:spPr bwMode="auto">
            <a:xfrm rot="2168874">
              <a:off x="2112" y="1968"/>
              <a:ext cx="134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Electron transport chain</a:t>
              </a:r>
            </a:p>
          </p:txBody>
        </p:sp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 rot="2168874">
              <a:off x="3984" y="1296"/>
              <a:ext cx="110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Electron transport</a:t>
              </a:r>
            </a:p>
          </p:txBody>
        </p:sp>
        <p:sp>
          <p:nvSpPr>
            <p:cNvPr id="218121" name="Text Box 9"/>
            <p:cNvSpPr txBox="1">
              <a:spLocks noChangeArrowheads="1"/>
            </p:cNvSpPr>
            <p:nvPr/>
          </p:nvSpPr>
          <p:spPr bwMode="auto">
            <a:xfrm>
              <a:off x="4512" y="2592"/>
              <a:ext cx="72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200" b="1"/>
                <a:t>Photons</a:t>
              </a:r>
            </a:p>
          </p:txBody>
        </p:sp>
        <p:sp>
          <p:nvSpPr>
            <p:cNvPr id="218122" name="Text Box 10"/>
            <p:cNvSpPr txBox="1">
              <a:spLocks noChangeArrowheads="1"/>
            </p:cNvSpPr>
            <p:nvPr/>
          </p:nvSpPr>
          <p:spPr bwMode="auto">
            <a:xfrm>
              <a:off x="3024" y="3600"/>
              <a:ext cx="134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PHOTOSYSTEM I</a:t>
              </a:r>
            </a:p>
          </p:txBody>
        </p:sp>
        <p:sp>
          <p:nvSpPr>
            <p:cNvPr id="218123" name="Text Box 11"/>
            <p:cNvSpPr txBox="1">
              <a:spLocks noChangeArrowheads="1"/>
            </p:cNvSpPr>
            <p:nvPr/>
          </p:nvSpPr>
          <p:spPr bwMode="auto">
            <a:xfrm>
              <a:off x="672" y="3936"/>
              <a:ext cx="134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PHOTOSYSTEM II</a:t>
              </a:r>
            </a:p>
          </p:txBody>
        </p:sp>
        <p:sp>
          <p:nvSpPr>
            <p:cNvPr id="218124" name="Text Box 12"/>
            <p:cNvSpPr txBox="1">
              <a:spLocks noChangeArrowheads="1"/>
            </p:cNvSpPr>
            <p:nvPr/>
          </p:nvSpPr>
          <p:spPr bwMode="auto">
            <a:xfrm>
              <a:off x="2112" y="3238"/>
              <a:ext cx="81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Energy for</a:t>
              </a:r>
              <a:br>
                <a:rPr lang="en-US" sz="1200" b="1"/>
              </a:br>
              <a:r>
                <a:rPr lang="en-US" sz="1200" b="1"/>
                <a:t>synthesis of</a:t>
              </a:r>
            </a:p>
          </p:txBody>
        </p:sp>
        <p:sp>
          <p:nvSpPr>
            <p:cNvPr id="218125" name="Text Box 13"/>
            <p:cNvSpPr txBox="1">
              <a:spLocks noChangeArrowheads="1"/>
            </p:cNvSpPr>
            <p:nvPr/>
          </p:nvSpPr>
          <p:spPr bwMode="auto">
            <a:xfrm>
              <a:off x="2256" y="3936"/>
              <a:ext cx="100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 b="1"/>
                <a:t>by chemiosmosis</a:t>
              </a:r>
            </a:p>
          </p:txBody>
        </p:sp>
      </p:grpSp>
      <p:sp>
        <p:nvSpPr>
          <p:cNvPr id="218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534400" cy="1641475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4000"/>
              <a:t>Noncyclic Photophosphorylation</a:t>
            </a:r>
            <a:r>
              <a:rPr lang="en-US"/>
              <a:t> </a:t>
            </a:r>
          </a:p>
          <a:p>
            <a:r>
              <a:rPr lang="en-US" sz="2800"/>
              <a:t>Photosystem II regains electrons by splitting water, leaving O</a:t>
            </a:r>
            <a:r>
              <a:rPr lang="en-US" sz="2800" baseline="-25000"/>
              <a:t>2</a:t>
            </a:r>
            <a:r>
              <a:rPr lang="en-US" sz="2800"/>
              <a:t> gas as a by-product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" y="1447800"/>
            <a:ext cx="8610600" cy="1098550"/>
          </a:xfrm>
        </p:spPr>
        <p:txBody>
          <a:bodyPr/>
          <a:lstStyle/>
          <a:p>
            <a:r>
              <a:rPr lang="en-US"/>
              <a:t>The O</a:t>
            </a:r>
            <a:r>
              <a:rPr lang="en-US" baseline="-25000"/>
              <a:t>2</a:t>
            </a:r>
            <a:r>
              <a:rPr lang="en-US"/>
              <a:t> liberated by photosynthesis is made from the oxygen in water (H</a:t>
            </a:r>
            <a:r>
              <a:rPr lang="en-US" baseline="30000"/>
              <a:t>+</a:t>
            </a:r>
            <a:r>
              <a:rPr lang="en-US"/>
              <a:t> and 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marL="687388" indent="-687388"/>
            <a:r>
              <a:rPr lang="en-US" sz="4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produce O</a:t>
            </a:r>
            <a:r>
              <a:rPr lang="en-US" sz="4000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gas by splitting H</a:t>
            </a:r>
            <a:r>
              <a:rPr lang="en-US" sz="4000" baseline="-25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28888"/>
            <a:ext cx="6019800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9321800" y="3786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endParaRPr lang="en-US" sz="240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/>
          <a:srcRect l="1311" t="1866" r="1311" b="5225"/>
          <a:stretch>
            <a:fillRect/>
          </a:stretch>
        </p:blipFill>
        <p:spPr bwMode="auto">
          <a:xfrm>
            <a:off x="533400" y="973138"/>
            <a:ext cx="8382000" cy="5351462"/>
          </a:xfrm>
          <a:prstGeom prst="rect">
            <a:avLst/>
          </a:prstGeom>
          <a:noFill/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654050" y="5991225"/>
            <a:ext cx="793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2 H</a:t>
            </a:r>
            <a:r>
              <a:rPr lang="en-US" sz="1200" b="1" baseline="30000">
                <a:sym typeface="Symbol" pitchFamily="18" charset="2"/>
              </a:rPr>
              <a:t> </a:t>
            </a:r>
            <a:r>
              <a:rPr lang="en-US" sz="1200" b="1"/>
              <a:t>+ </a:t>
            </a: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066925" y="5638800"/>
            <a:ext cx="1252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Water-splitting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photosystem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203450" y="4724400"/>
            <a:ext cx="10080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Reaction-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center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chlorophyll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136650" y="3429000"/>
            <a:ext cx="558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2262188" y="1828800"/>
            <a:ext cx="817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electron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4270375" y="1635125"/>
            <a:ext cx="758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Energy</a:t>
            </a:r>
          </a:p>
          <a:p>
            <a:pPr eaLnBrk="0" hangingPunct="0">
              <a:lnSpc>
                <a:spcPct val="90000"/>
              </a:lnSpc>
            </a:pPr>
            <a:r>
              <a:rPr lang="en-US" sz="1200" b="1"/>
              <a:t>to make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 rot="1563917">
            <a:off x="3471863" y="3236913"/>
            <a:ext cx="1946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/>
              <a:t>Electron transport chain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6216650" y="3886200"/>
            <a:ext cx="8175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electron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6224588" y="1066800"/>
            <a:ext cx="817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electron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5911850" y="4857750"/>
            <a:ext cx="15224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NADPH-producing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200" b="1"/>
              <a:t>photosystem</a:t>
            </a: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7594600" y="2638425"/>
            <a:ext cx="558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7864475" y="1114425"/>
            <a:ext cx="6699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1"/>
              <a:t>NADP</a:t>
            </a:r>
            <a:r>
              <a:rPr lang="en-US" sz="1200" b="1" baseline="30000">
                <a:sym typeface="Symbol" pitchFamily="18" charset="2"/>
              </a:rPr>
              <a:t>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1371600" y="48768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13716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3886200" y="20574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38862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7086600" y="18288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3688" name="Rectangle 2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r>
              <a:rPr lang="en-US" sz="2800">
                <a:solidFill>
                  <a:srgbClr val="C5031A"/>
                </a:solidFill>
              </a:rPr>
              <a:t>How the Light Reactions Generate ATP and NADPH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  <p:bldP spid="113670" grpId="0" autoUpdateAnimBg="0"/>
      <p:bldP spid="113671" grpId="0" autoUpdateAnimBg="0"/>
      <p:bldP spid="113672" grpId="0" autoUpdateAnimBg="0"/>
      <p:bldP spid="113673" grpId="0" autoUpdateAnimBg="0"/>
      <p:bldP spid="113674" grpId="0" autoUpdateAnimBg="0"/>
      <p:bldP spid="113675" grpId="0" autoUpdateAnimBg="0"/>
      <p:bldP spid="113676" grpId="0" autoUpdateAnimBg="0"/>
      <p:bldP spid="113677" grpId="0" autoUpdateAnimBg="0"/>
      <p:bldP spid="113678" grpId="0" autoUpdateAnimBg="0"/>
      <p:bldP spid="113679" grpId="0" autoUpdateAnimBg="0"/>
      <p:bldP spid="113680" grpId="0" autoUpdateAnimBg="0"/>
      <p:bldP spid="113681" grpId="0" animBg="1"/>
      <p:bldP spid="113682" grpId="0" autoUpdateAnimBg="0"/>
      <p:bldP spid="113683" grpId="0" animBg="1"/>
      <p:bldP spid="113684" grpId="0" autoUpdateAnimBg="0"/>
      <p:bldP spid="113685" grpId="0" animBg="1"/>
      <p:bldP spid="1136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10600" cy="3930650"/>
          </a:xfrm>
        </p:spPr>
        <p:txBody>
          <a:bodyPr/>
          <a:lstStyle/>
          <a:p>
            <a:r>
              <a:rPr lang="en-US"/>
              <a:t>Two connected photosystems collect photons of light and transfer the energy to chlorophyll electrons</a:t>
            </a:r>
          </a:p>
          <a:p>
            <a:r>
              <a:rPr lang="en-US"/>
              <a:t>The excited electrons are passed from the primary electron acceptor to electron transport chains</a:t>
            </a:r>
          </a:p>
          <a:p>
            <a:pPr lvl="1"/>
            <a:r>
              <a:rPr lang="en-US"/>
              <a:t>Their energy ends up in ATP and NADPH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/>
          <a:lstStyle/>
          <a:p>
            <a:pPr marL="687388" indent="-687388"/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In the light reactions, electron transport chains generate ATP, NADPH, &amp; O</a:t>
            </a:r>
            <a:r>
              <a:rPr lang="en-US" sz="36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" y="758825"/>
            <a:ext cx="864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Almost all plants are photosynthetic autotrophs, as are some bacteria and protists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04800" y="1676400"/>
            <a:ext cx="86487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Autotrophs generate their own organic matter through photosynthesis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Sunlight energy is transformed to energy stored in the form of chemical bonds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4000" y="6172200"/>
            <a:ext cx="1784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(a) Mosses, ferns, and</a:t>
            </a:r>
          </a:p>
          <a:p>
            <a:pPr marL="231775" indent="-231775" eaLnBrk="0" hangingPunct="0">
              <a:lnSpc>
                <a:spcPct val="90000"/>
              </a:lnSpc>
              <a:buFont typeface="Times"/>
              <a:buNone/>
            </a:pPr>
            <a:r>
              <a:rPr lang="en-US" sz="1200" b="1" i="1"/>
              <a:t>flowering plants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098675" y="5975350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(b) Kelp</a:t>
            </a:r>
            <a:endParaRPr lang="en-US" sz="1200" b="1" i="1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733800" y="5486400"/>
            <a:ext cx="1006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(c) </a:t>
            </a:r>
            <a:r>
              <a:rPr lang="en-US" sz="1200" b="1" i="1"/>
              <a:t>Euglena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945188" y="5549900"/>
            <a:ext cx="1470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1775" indent="-231775" eaLnBrk="0" hangingPunct="0">
              <a:lnSpc>
                <a:spcPct val="90000"/>
              </a:lnSpc>
            </a:pPr>
            <a:r>
              <a:rPr lang="en-US" sz="1200" b="1"/>
              <a:t>(d) Cyanobacteria</a:t>
            </a: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/>
          <a:srcRect b="12050"/>
          <a:stretch>
            <a:fillRect/>
          </a:stretch>
        </p:blipFill>
        <p:spPr bwMode="auto">
          <a:xfrm>
            <a:off x="242888" y="3354388"/>
            <a:ext cx="1773237" cy="2830512"/>
          </a:xfrm>
          <a:prstGeom prst="rect">
            <a:avLst/>
          </a:prstGeom>
          <a:noFill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4"/>
          <a:srcRect b="7295"/>
          <a:stretch>
            <a:fillRect/>
          </a:stretch>
        </p:blipFill>
        <p:spPr bwMode="auto">
          <a:xfrm>
            <a:off x="1752600" y="3352800"/>
            <a:ext cx="1784350" cy="2657475"/>
          </a:xfrm>
          <a:prstGeom prst="rect">
            <a:avLst/>
          </a:prstGeom>
          <a:noFill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5"/>
          <a:srcRect b="9180"/>
          <a:stretch>
            <a:fillRect/>
          </a:stretch>
        </p:blipFill>
        <p:spPr bwMode="auto">
          <a:xfrm>
            <a:off x="3200400" y="3276600"/>
            <a:ext cx="3138488" cy="2203450"/>
          </a:xfrm>
          <a:prstGeom prst="rect">
            <a:avLst/>
          </a:prstGeom>
          <a:noFill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/>
          <a:srcRect b="8730"/>
          <a:stretch>
            <a:fillRect/>
          </a:stretch>
        </p:blipFill>
        <p:spPr bwMode="auto">
          <a:xfrm>
            <a:off x="5943600" y="3429000"/>
            <a:ext cx="3021013" cy="2166938"/>
          </a:xfrm>
          <a:prstGeom prst="rect">
            <a:avLst/>
          </a:prstGeom>
          <a:noFill/>
        </p:spPr>
      </p:pic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228600" y="762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THE BASICS OF 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build="p" autoUpdateAnimBg="0" advAuto="0"/>
      <p:bldP spid="5134" grpId="0" build="p" bldLvl="2" autoUpdateAnimBg="0"/>
      <p:bldP spid="5136" grpId="0" autoUpdateAnimBg="0"/>
      <p:bldP spid="5137" grpId="0" autoUpdateAnimBg="0"/>
      <p:bldP spid="5138" grpId="0" autoUpdateAnimBg="0"/>
      <p:bldP spid="513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3819525"/>
          </a:xfrm>
        </p:spPr>
        <p:txBody>
          <a:bodyPr/>
          <a:lstStyle/>
          <a:p>
            <a:r>
              <a:rPr lang="en-US" altLang="en-US"/>
              <a:t>The electron transport chains are arranged with the photosystems in the thylakoid membranes and pump H</a:t>
            </a:r>
            <a:r>
              <a:rPr lang="en-US" altLang="en-US" baseline="30000"/>
              <a:t>+</a:t>
            </a:r>
            <a:r>
              <a:rPr lang="en-US" altLang="en-US"/>
              <a:t> through that membrane</a:t>
            </a:r>
          </a:p>
          <a:p>
            <a:pPr lvl="1"/>
            <a:r>
              <a:rPr lang="en-US" altLang="en-US"/>
              <a:t>The flow of H</a:t>
            </a:r>
            <a:r>
              <a:rPr lang="en-US" altLang="en-US" baseline="30000"/>
              <a:t>+</a:t>
            </a:r>
            <a:r>
              <a:rPr lang="en-US" altLang="en-US"/>
              <a:t> back through the membrane is harnessed by ATP synthase to make ATP</a:t>
            </a:r>
          </a:p>
          <a:p>
            <a:pPr lvl="1"/>
            <a:r>
              <a:rPr lang="en-US" altLang="en-US"/>
              <a:t>In the stroma, the H</a:t>
            </a:r>
            <a:r>
              <a:rPr lang="en-US" altLang="en-US" baseline="30000"/>
              <a:t>+</a:t>
            </a:r>
            <a:r>
              <a:rPr lang="en-US" altLang="en-US"/>
              <a:t> ions combine with NADP</a:t>
            </a:r>
            <a:r>
              <a:rPr lang="en-US" altLang="en-US" baseline="30000"/>
              <a:t>+</a:t>
            </a:r>
            <a:r>
              <a:rPr lang="en-US" altLang="en-US"/>
              <a:t> to form NADPH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pPr marL="687388" indent="-687388"/>
            <a:r>
              <a:rPr lang="en-US" altLang="en-US" sz="4000"/>
              <a:t>Chemiosmosis powers ATP synthesis in the light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 l="13896" b="4965"/>
          <a:stretch>
            <a:fillRect/>
          </a:stretch>
        </p:blipFill>
        <p:spPr bwMode="auto">
          <a:xfrm>
            <a:off x="1447800" y="1762125"/>
            <a:ext cx="7396163" cy="4621213"/>
          </a:xfrm>
          <a:prstGeom prst="rect">
            <a:avLst/>
          </a:prstGeom>
          <a:noFill/>
        </p:spPr>
      </p:pic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1098550"/>
          </a:xfrm>
        </p:spPr>
        <p:txBody>
          <a:bodyPr>
            <a:spAutoFit/>
          </a:bodyPr>
          <a:lstStyle/>
          <a:p>
            <a:r>
              <a:rPr lang="en-US" altLang="en-US"/>
              <a:t>The production of ATP by chemiosmosis in photosynthesis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1219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1"/>
              <a:t>Thylakoid</a:t>
            </a:r>
            <a:br>
              <a:rPr lang="en-US" altLang="en-US" sz="1200" b="1"/>
            </a:br>
            <a:r>
              <a:rPr lang="en-US" altLang="en-US" sz="1200" b="1"/>
              <a:t>compartment</a:t>
            </a:r>
            <a:br>
              <a:rPr lang="en-US" altLang="en-US" sz="1200" b="1"/>
            </a:br>
            <a:r>
              <a:rPr lang="en-US" altLang="en-US" sz="1200" b="1"/>
              <a:t>(high H</a:t>
            </a:r>
            <a:r>
              <a:rPr lang="en-US" altLang="en-US" sz="1200" b="1" baseline="30000"/>
              <a:t>+</a:t>
            </a:r>
            <a:r>
              <a:rPr lang="en-US" altLang="en-US" sz="1200" b="1"/>
              <a:t>)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28600" y="3375025"/>
            <a:ext cx="121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1"/>
              <a:t>Thylakoid</a:t>
            </a:r>
            <a:br>
              <a:rPr lang="en-US" altLang="en-US" sz="1200" b="1"/>
            </a:br>
            <a:r>
              <a:rPr lang="en-US" altLang="en-US" sz="1200" b="1"/>
              <a:t>membrane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228600" y="5257800"/>
            <a:ext cx="121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1"/>
              <a:t>Stroma</a:t>
            </a:r>
            <a:br>
              <a:rPr lang="en-US" altLang="en-US" sz="1200" b="1"/>
            </a:br>
            <a:r>
              <a:rPr lang="en-US" altLang="en-US" sz="1200" b="1"/>
              <a:t>(low H</a:t>
            </a:r>
            <a:r>
              <a:rPr lang="en-US" altLang="en-US" sz="1200" b="1" baseline="30000"/>
              <a:t>+</a:t>
            </a:r>
            <a:r>
              <a:rPr lang="en-US" altLang="en-US" sz="1200" b="1"/>
              <a:t>)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1524000" y="2562225"/>
            <a:ext cx="609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1"/>
              <a:t>Light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600200" y="4343400"/>
            <a:ext cx="990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1200" b="1"/>
              <a:t>Antenna</a:t>
            </a:r>
            <a:br>
              <a:rPr lang="en-US" altLang="en-US" sz="1200" b="1"/>
            </a:br>
            <a:r>
              <a:rPr lang="en-US" altLang="en-US" sz="1200" b="1"/>
              <a:t>molecules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4114800" y="2514600"/>
            <a:ext cx="609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1200" b="1"/>
              <a:t>Light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2667000" y="529272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ELECTRON TRANSPORT </a:t>
            </a:r>
            <a:br>
              <a:rPr lang="en-US" altLang="en-US" sz="1200" b="1"/>
            </a:br>
            <a:r>
              <a:rPr lang="en-US" altLang="en-US" sz="1200" b="1"/>
              <a:t>CHAIN</a:t>
            </a:r>
          </a:p>
        </p:txBody>
      </p:sp>
      <p:sp>
        <p:nvSpPr>
          <p:cNvPr id="173068" name="AutoShape 12"/>
          <p:cNvSpPr>
            <a:spLocks/>
          </p:cNvSpPr>
          <p:nvPr/>
        </p:nvSpPr>
        <p:spPr bwMode="auto">
          <a:xfrm rot="16200000">
            <a:off x="3619500" y="45339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1676400" y="6096000"/>
            <a:ext cx="1828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676400" y="6049963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en-US" sz="1200" b="1"/>
              <a:t>PHOTOSYSTEM II</a:t>
            </a:r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4343400" y="60960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4343400" y="6049963"/>
            <a:ext cx="1600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en-US" sz="1200" b="1"/>
              <a:t>PHOTOSYSTEM I</a:t>
            </a:r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010400" y="60960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7010400" y="6049963"/>
            <a:ext cx="1600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en-US" sz="1200" b="1"/>
              <a:t>ATP SYNTHASE</a:t>
            </a:r>
          </a:p>
        </p:txBody>
      </p:sp>
      <p:sp>
        <p:nvSpPr>
          <p:cNvPr id="173075" name="AutoShape 19"/>
          <p:cNvSpPr>
            <a:spLocks/>
          </p:cNvSpPr>
          <p:nvPr/>
        </p:nvSpPr>
        <p:spPr bwMode="auto">
          <a:xfrm rot="21600000">
            <a:off x="1371600" y="33528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 flipV="1">
            <a:off x="2057400" y="3810000"/>
            <a:ext cx="2286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820738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Photosynthesis Road Map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/>
          <a:srcRect l="14000" t="9267" r="1250" b="3761"/>
          <a:stretch>
            <a:fillRect/>
          </a:stretch>
        </p:blipFill>
        <p:spPr bwMode="auto">
          <a:xfrm>
            <a:off x="1738313" y="1604963"/>
            <a:ext cx="6600825" cy="4613275"/>
          </a:xfrm>
          <a:prstGeom prst="rect">
            <a:avLst/>
          </a:prstGeom>
          <a:noFill/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898775" y="1531938"/>
            <a:ext cx="11684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Chloroplast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1452563" y="1893888"/>
            <a:ext cx="6159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Light</a:t>
            </a:r>
            <a:endParaRPr lang="en-US" sz="1400" b="1" baseline="-25000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606425" y="2630488"/>
            <a:ext cx="1058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Stack of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thylakoids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3260725" y="2836863"/>
            <a:ext cx="560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ADP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+ P</a:t>
            </a:r>
            <a:endParaRPr lang="en-US" sz="1400" b="1" baseline="-25000"/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116263" y="2547938"/>
            <a:ext cx="7524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NADP</a:t>
            </a:r>
            <a:r>
              <a:rPr lang="en-US" sz="1400" b="1" baseline="30000">
                <a:sym typeface="Symbol" pitchFamily="18" charset="2"/>
              </a:rPr>
              <a:t></a:t>
            </a:r>
            <a:endParaRPr lang="en-US" sz="1400" b="1" i="1"/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108575" y="2144713"/>
            <a:ext cx="7969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Stroma</a:t>
            </a:r>
            <a:endParaRPr lang="en-US" sz="1400" b="1" i="1"/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2060575" y="3273425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Light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reactions</a:t>
            </a:r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151313" y="3273425"/>
            <a:ext cx="715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Calvin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cycle</a:t>
            </a:r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5583238" y="4724400"/>
            <a:ext cx="14351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Sugar used for</a:t>
            </a:r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583238" y="5056188"/>
            <a:ext cx="19319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ym typeface="Symbol" pitchFamily="18" charset="2"/>
              </a:rPr>
              <a:t> </a:t>
            </a:r>
            <a:r>
              <a:rPr lang="en-US" sz="1400" b="1"/>
              <a:t>Cellular respiration</a:t>
            </a:r>
            <a:endParaRPr lang="en-US" sz="1400" b="1" baseline="-25000"/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5583238" y="5303838"/>
            <a:ext cx="11033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ym typeface="Symbol" pitchFamily="18" charset="2"/>
              </a:rPr>
              <a:t> Cellulose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5583238" y="5554663"/>
            <a:ext cx="8683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ym typeface="Symbol" pitchFamily="18" charset="2"/>
              </a:rPr>
              <a:t> Starch</a:t>
            </a:r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5583238" y="5781675"/>
            <a:ext cx="253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ym typeface="Symbol" pitchFamily="18" charset="2"/>
              </a:rPr>
              <a:t> Other organic compounds</a:t>
            </a:r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 flipV="1">
            <a:off x="4929188" y="2401888"/>
            <a:ext cx="290512" cy="434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 flipH="1" flipV="1">
            <a:off x="1447800" y="3127375"/>
            <a:ext cx="652463" cy="2905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 autoUpdateAnimBg="0" advAuto="0"/>
      <p:bldP spid="152581" grpId="0" autoUpdateAnimBg="0"/>
      <p:bldP spid="152582" grpId="0" autoUpdateAnimBg="0"/>
      <p:bldP spid="152583" grpId="0" autoUpdateAnimBg="0"/>
      <p:bldP spid="152584" grpId="0" autoUpdateAnimBg="0"/>
      <p:bldP spid="152585" grpId="0" autoUpdateAnimBg="0"/>
      <p:bldP spid="152586" grpId="0" autoUpdateAnimBg="0"/>
      <p:bldP spid="152587" grpId="0" autoUpdateAnimBg="0"/>
      <p:bldP spid="152588" grpId="0" autoUpdateAnimBg="0"/>
      <p:bldP spid="152589" grpId="0" autoUpdateAnimBg="0"/>
      <p:bldP spid="152590" grpId="0" autoUpdateAnimBg="0"/>
      <p:bldP spid="152591" grpId="0" autoUpdateAnimBg="0"/>
      <p:bldP spid="152592" grpId="0" autoUpdateAnimBg="0"/>
      <p:bldP spid="152593" grpId="0" autoUpdateAnimBg="0"/>
      <p:bldP spid="152594" grpId="0" animBg="1"/>
      <p:bldP spid="1525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 l="2420" r="5618" b="6844"/>
          <a:stretch>
            <a:fillRect/>
          </a:stretch>
        </p:blipFill>
        <p:spPr bwMode="auto">
          <a:xfrm>
            <a:off x="2819400" y="2209800"/>
            <a:ext cx="5791200" cy="3813175"/>
          </a:xfrm>
          <a:prstGeom prst="rect">
            <a:avLst/>
          </a:prstGeom>
          <a:noFill/>
        </p:spPr>
      </p:pic>
      <p:sp>
        <p:nvSpPr>
          <p:cNvPr id="17510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219200"/>
          </a:xfrm>
        </p:spPr>
        <p:txBody>
          <a:bodyPr/>
          <a:lstStyle/>
          <a:p>
            <a:pPr marL="860425" indent="-860425"/>
            <a:r>
              <a:rPr lang="en-US" altLang="en-US" sz="4000"/>
              <a:t>Review: Photosynthesis uses light energy to make food molecules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2819400" y="30480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200" b="1"/>
              <a:t>Light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5715000" y="266700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200" b="1"/>
              <a:t>Chloroplast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4648200" y="3810000"/>
            <a:ext cx="1143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000" b="1"/>
              <a:t>Photosystem II</a:t>
            </a:r>
            <a:br>
              <a:rPr lang="en-US" altLang="en-US" sz="1000" b="1"/>
            </a:br>
            <a:r>
              <a:rPr lang="en-US" altLang="en-US" sz="1000" b="1"/>
              <a:t>Electron transport chains Photosystem I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6781800" y="4038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000" b="1"/>
              <a:t>CALVIN CYCLE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7696200" y="41910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1000" b="1"/>
              <a:t>Stroma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 rot="1173851">
            <a:off x="5257800" y="480060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000" b="1"/>
              <a:t>Electrons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4419600" y="5943600"/>
            <a:ext cx="167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000" b="1"/>
              <a:t>LIGHT REACTIONS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6324600" y="5943600"/>
            <a:ext cx="167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000" b="1"/>
              <a:t>CALVIN CYCLE</a:t>
            </a: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8001000" y="51054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1000" b="1"/>
              <a:t>Cellular respiration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8001000" y="5424488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1000" b="1"/>
              <a:t>Cellulose</a:t>
            </a:r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8001000" y="5638800"/>
            <a:ext cx="99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1000" b="1"/>
              <a:t>Starch</a:t>
            </a:r>
          </a:p>
        </p:txBody>
      </p:sp>
      <p:sp>
        <p:nvSpPr>
          <p:cNvPr id="175124" name="Text Box 20"/>
          <p:cNvSpPr txBox="1">
            <a:spLocks noChangeArrowheads="1"/>
          </p:cNvSpPr>
          <p:nvPr/>
        </p:nvSpPr>
        <p:spPr bwMode="auto">
          <a:xfrm>
            <a:off x="8001000" y="5867400"/>
            <a:ext cx="990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1000" b="1"/>
              <a:t>Other organic compounds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3276600" cy="2927350"/>
          </a:xfrm>
        </p:spPr>
        <p:txBody>
          <a:bodyPr/>
          <a:lstStyle/>
          <a:p>
            <a:r>
              <a:rPr lang="en-US" altLang="en-US"/>
              <a:t>A summary of the chemical processes of photosynthesis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UnderAcer">
            <a:hlinkClick r:id="rId3" tooltip="Photo Shari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8572500" cy="6429375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838200" y="381000"/>
            <a:ext cx="6858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It's not that easy bein' green… but it is essential for life on earth!</a:t>
            </a:r>
            <a:r>
              <a:rPr lang="en-US" sz="7200"/>
              <a:t> </a:t>
            </a:r>
            <a:br>
              <a:rPr lang="en-US" sz="7200"/>
            </a:br>
            <a:endParaRPr lang="en-US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Light Energy Harvested by Plants &amp; Other Photosynthetic Autotrophs</a:t>
            </a:r>
          </a:p>
        </p:txBody>
      </p:sp>
      <p:pic>
        <p:nvPicPr>
          <p:cNvPr id="56326" name="Picture 6" descr="leafwithlabels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600200"/>
            <a:ext cx="6789738" cy="4525963"/>
          </a:xfrm>
          <a:noFill/>
          <a:ln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52600" y="55626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6 CO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 + 6 H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O + light energy → C</a:t>
            </a:r>
            <a:r>
              <a:rPr lang="en-US" sz="2000" baseline="-25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H</a:t>
            </a:r>
            <a:r>
              <a:rPr lang="en-US" sz="2000" baseline="-25000">
                <a:solidFill>
                  <a:srgbClr val="FF0000"/>
                </a:solidFill>
              </a:rPr>
              <a:t>12</a:t>
            </a:r>
            <a:r>
              <a:rPr lang="en-US" sz="2000">
                <a:solidFill>
                  <a:srgbClr val="FF0000"/>
                </a:solidFill>
              </a:rPr>
              <a:t>O</a:t>
            </a:r>
            <a:r>
              <a:rPr lang="en-US" sz="2000" baseline="-25000">
                <a:solidFill>
                  <a:srgbClr val="FF0000"/>
                </a:solidFill>
              </a:rPr>
              <a:t>6</a:t>
            </a:r>
            <a:r>
              <a:rPr lang="en-US" sz="2000">
                <a:solidFill>
                  <a:srgbClr val="FF0000"/>
                </a:solidFill>
              </a:rPr>
              <a:t> + 6 O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  <a:r>
              <a:rPr lang="en-US" sz="2000" baseline="-25000">
                <a:solidFill>
                  <a:srgbClr val="FFFF00"/>
                </a:solidFill>
              </a:rPr>
              <a:t> </a:t>
            </a:r>
          </a:p>
          <a:p>
            <a:pPr algn="ctr" eaLnBrk="0" hangingPunct="0"/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63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7" grpId="2"/>
      <p:bldP spid="5632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200400" y="2667000"/>
            <a:ext cx="3074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CC0099"/>
                </a:solidFill>
              </a:rPr>
              <a:t>Food Chain</a:t>
            </a:r>
          </a:p>
        </p:txBody>
      </p:sp>
      <p:pic>
        <p:nvPicPr>
          <p:cNvPr id="30736" name="Picture 16" descr="birthday_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2233613" cy="3352800"/>
          </a:xfrm>
          <a:prstGeom prst="rect">
            <a:avLst/>
          </a:prstGeom>
          <a:noFill/>
        </p:spPr>
      </p:pic>
      <p:pic>
        <p:nvPicPr>
          <p:cNvPr id="30738" name="Picture 18" descr="two-striped%20grasshop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1000"/>
            <a:ext cx="1981200" cy="1546225"/>
          </a:xfrm>
          <a:prstGeom prst="rect">
            <a:avLst/>
          </a:prstGeom>
          <a:noFill/>
        </p:spPr>
      </p:pic>
      <p:pic>
        <p:nvPicPr>
          <p:cNvPr id="30740" name="Picture 20" descr="White-footed%20Mouse%20(Peromyscus%20leucopus)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81200"/>
            <a:ext cx="2200275" cy="2160588"/>
          </a:xfrm>
          <a:prstGeom prst="rect">
            <a:avLst/>
          </a:prstGeom>
          <a:noFill/>
        </p:spPr>
      </p:pic>
      <p:pic>
        <p:nvPicPr>
          <p:cNvPr id="30742" name="Picture 22" descr="blacksnak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095750"/>
            <a:ext cx="2971800" cy="2228850"/>
          </a:xfrm>
          <a:prstGeom prst="rect">
            <a:avLst/>
          </a:prstGeom>
          <a:noFill/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114800"/>
            <a:ext cx="19843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895600" y="1447800"/>
            <a:ext cx="914400" cy="0"/>
          </a:xfrm>
          <a:prstGeom prst="line">
            <a:avLst/>
          </a:prstGeom>
          <a:noFill/>
          <a:ln w="1778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6019800" y="1828800"/>
            <a:ext cx="762000" cy="533400"/>
          </a:xfrm>
          <a:prstGeom prst="line">
            <a:avLst/>
          </a:prstGeom>
          <a:noFill/>
          <a:ln w="1524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>
            <a:off x="7010400" y="4191000"/>
            <a:ext cx="685800" cy="609600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>
            <a:off x="2667000" y="5029200"/>
            <a:ext cx="11430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48" name="Picture 28" descr="photosynthesi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5625" y="152400"/>
            <a:ext cx="52705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CC0099"/>
                </a:solidFill>
              </a:rPr>
              <a:t>THE FOOD WEB</a:t>
            </a:r>
          </a:p>
        </p:txBody>
      </p:sp>
      <p:pic>
        <p:nvPicPr>
          <p:cNvPr id="58374" name="Picture 6" descr="40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579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81000" y="533400"/>
            <a:ext cx="8245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48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</a:t>
            </a:r>
            <a:r>
              <a:rPr lang="en-US" altLang="en-US" sz="48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AR</a:t>
            </a:r>
            <a:r>
              <a:rPr lang="en-US" altLang="en-US" sz="4800">
                <a:solidFill>
                  <a:srgbClr val="66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P</a:t>
            </a:r>
            <a:r>
              <a:rPr lang="en-US" altLang="en-US" sz="4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</a:t>
            </a:r>
            <a:r>
              <a:rPr lang="en-US" alt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 G</a:t>
            </a:r>
            <a:r>
              <a:rPr lang="en-US" altLang="en-US" sz="48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</a:t>
            </a:r>
            <a:r>
              <a:rPr lang="en-US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EN?</a:t>
            </a:r>
            <a:endParaRPr lang="en-US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2" name="Picture 6" descr="click to download free self-extracting archive with the high resolution big-rain-drops-on-green-leaves image!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2971800" cy="2227263"/>
          </a:xfrm>
          <a:prstGeom prst="rect">
            <a:avLst/>
          </a:prstGeom>
          <a:noFill/>
        </p:spPr>
      </p:pic>
      <p:pic>
        <p:nvPicPr>
          <p:cNvPr id="14343" name="Picture 7" descr="Poison%2520Dart%2520Frog%2520on%2520Banana%2520Lea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447800"/>
            <a:ext cx="2514600" cy="1871663"/>
          </a:xfrm>
          <a:prstGeom prst="rect">
            <a:avLst/>
          </a:prstGeom>
          <a:noFill/>
        </p:spPr>
      </p:pic>
      <p:sp>
        <p:nvSpPr>
          <p:cNvPr id="14345" name="AutoShape 9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347" name="AutoShape 11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349" name="AutoShape 13" descr="1127946679_Kermit1"/>
          <p:cNvSpPr>
            <a:spLocks noChangeAspect="1" noChangeArrowheads="1"/>
          </p:cNvSpPr>
          <p:nvPr/>
        </p:nvSpPr>
        <p:spPr bwMode="auto">
          <a:xfrm>
            <a:off x="3476625" y="2000250"/>
            <a:ext cx="2190750" cy="2857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4350" name="Picture 14" descr="kerm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600200"/>
            <a:ext cx="2395538" cy="3124200"/>
          </a:xfrm>
          <a:prstGeom prst="rect">
            <a:avLst/>
          </a:prstGeom>
          <a:noFill/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524000" y="4724400"/>
            <a:ext cx="6559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/>
              <a:t>It's not that easy bein' green </a:t>
            </a:r>
            <a:br>
              <a:rPr lang="en-US" sz="2000"/>
            </a:br>
            <a:r>
              <a:rPr lang="en-US" sz="2000"/>
              <a:t>Having to spend each day the color of the leaves </a:t>
            </a:r>
            <a:br>
              <a:rPr lang="en-US" sz="2000"/>
            </a:br>
            <a:r>
              <a:rPr lang="en-US" sz="2000"/>
              <a:t>When I think it could be nicer being red or yellow or gold </a:t>
            </a:r>
            <a:br>
              <a:rPr lang="en-US" sz="2000"/>
            </a:br>
            <a:r>
              <a:rPr lang="en-US" sz="2000"/>
              <a:t>Or something much more colorful like that…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				Kermit the Frog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Electromagnetic Spectrum and Visible Light</a:t>
            </a:r>
          </a:p>
        </p:txBody>
      </p:sp>
      <p:pic>
        <p:nvPicPr>
          <p:cNvPr id="18437" name="Picture 5" descr="744px-Spec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44638"/>
            <a:ext cx="6400800" cy="4510087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90600" y="1524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Gamma</a:t>
            </a:r>
            <a:br>
              <a:rPr lang="en-US" altLang="en-US" sz="1200" b="1"/>
            </a:br>
            <a:r>
              <a:rPr lang="en-US" altLang="en-US" sz="1200" b="1"/>
              <a:t>rays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86000" y="1676400"/>
            <a:ext cx="72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X-rays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200400" y="1676400"/>
            <a:ext cx="72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UV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876800" y="1524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Infrared &amp; Microwaves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324600" y="16764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Radio waves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00400" y="4419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/>
              <a:t>Visible light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429000" y="60960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/>
              <a:t>Wavelength (nm)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1600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CC00"/>
                </a:solidFill>
              </a:rPr>
              <a:t>Different wavelengths of visible light are seen by the human eye as different colors.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533400"/>
            <a:ext cx="868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8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</a:t>
            </a:r>
            <a:r>
              <a:rPr lang="en-US" altLang="en-US" sz="480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</a:t>
            </a:r>
            <a:r>
              <a:rPr lang="en-US" altLang="en-US" sz="48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</a:t>
            </a:r>
            <a:r>
              <a:rPr lang="en-US" alt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NTS </a:t>
            </a:r>
            <a:r>
              <a:rPr lang="en-US" altLang="en-US" sz="48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</a:t>
            </a:r>
            <a:r>
              <a:rPr lang="en-US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EN?</a:t>
            </a:r>
            <a:endParaRPr lang="en-US" altLang="en-US" sz="4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b="10199"/>
          <a:stretch>
            <a:fillRect/>
          </a:stretch>
        </p:blipFill>
        <p:spPr bwMode="auto">
          <a:xfrm>
            <a:off x="1447800" y="2874963"/>
            <a:ext cx="6324600" cy="3030537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526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Gamma</a:t>
            </a:r>
            <a:br>
              <a:rPr lang="en-US" altLang="en-US" sz="1200" b="1"/>
            </a:br>
            <a:r>
              <a:rPr lang="en-US" altLang="en-US" sz="1200" b="1"/>
              <a:t>rays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908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X-rays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4290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UV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19600" y="34290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Infrared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486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Micro-</a:t>
            </a:r>
            <a:br>
              <a:rPr lang="en-US" altLang="en-US" sz="1200" b="1"/>
            </a:br>
            <a:r>
              <a:rPr lang="en-US" altLang="en-US" sz="1200" b="1"/>
              <a:t>waves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629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200" b="1"/>
              <a:t>Radio</a:t>
            </a:r>
          </a:p>
          <a:p>
            <a:pPr algn="ctr" eaLnBrk="0" hangingPunct="0"/>
            <a:r>
              <a:rPr lang="en-US" altLang="en-US" sz="1200" b="1"/>
              <a:t>waves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810000" y="4703763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Visible light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733800" y="5770563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/>
              <a:t>Wavelength (nm)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bldLvl="2" autoUpdateAnimBg="0"/>
      <p:bldP spid="2053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1033</Words>
  <Application>Microsoft Office PowerPoint</Application>
  <PresentationFormat>On-screen Show (4:3)</PresentationFormat>
  <Paragraphs>294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Times</vt:lpstr>
      <vt:lpstr>Symbol</vt:lpstr>
      <vt:lpstr>Times New Roman</vt:lpstr>
      <vt:lpstr>Wingdings</vt:lpstr>
      <vt:lpstr>Default Design</vt:lpstr>
      <vt:lpstr>Energy can be transformed from one form to another</vt:lpstr>
      <vt:lpstr>THE SUN: MAIN SOURCE OF ENERGY FOR LIFE ON EARTH</vt:lpstr>
      <vt:lpstr>Slide 3</vt:lpstr>
      <vt:lpstr>Light Energy Harvested by Plants &amp; Other Photosynthetic Autotrophs</vt:lpstr>
      <vt:lpstr>Slide 5</vt:lpstr>
      <vt:lpstr>THE FOOD WEB</vt:lpstr>
      <vt:lpstr>Slide 7</vt:lpstr>
      <vt:lpstr>Electromagnetic Spectrum and Visible Light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Photosynthesis occurs in chloroplasts</vt:lpstr>
      <vt:lpstr>Slide 18</vt:lpstr>
      <vt:lpstr>Chloroplast Pigments</vt:lpstr>
      <vt:lpstr>Chlorophyll a &amp; b</vt:lpstr>
      <vt:lpstr>Different pigments absorb light differently</vt:lpstr>
      <vt:lpstr>Slide 22</vt:lpstr>
      <vt:lpstr>Slide 23</vt:lpstr>
      <vt:lpstr>Slide 24</vt:lpstr>
      <vt:lpstr>Slide 25</vt:lpstr>
      <vt:lpstr>Slide 26</vt:lpstr>
      <vt:lpstr>Plants produce O2 gas by splitting H2O</vt:lpstr>
      <vt:lpstr>How the Light Reactions Generate ATP and NADPH</vt:lpstr>
      <vt:lpstr>In the light reactions, electron transport chains generate ATP, NADPH, &amp; O2</vt:lpstr>
      <vt:lpstr>Chemiosmosis powers ATP synthesis in the light reactions</vt:lpstr>
      <vt:lpstr>Slide 31</vt:lpstr>
      <vt:lpstr>Slide 32</vt:lpstr>
      <vt:lpstr>Review: Photosynthesis uses light energy to make food molecules</vt:lpstr>
      <vt:lpstr>Slide 34</vt:lpstr>
    </vt:vector>
  </TitlesOfParts>
  <Company>ARKANSAS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Photosynthesis.PPT</dc:title>
  <dc:creator>MARTIN HUSS</dc:creator>
  <cp:lastModifiedBy>Amanda Hall</cp:lastModifiedBy>
  <cp:revision>21</cp:revision>
  <dcterms:created xsi:type="dcterms:W3CDTF">2006-02-24T05:39:44Z</dcterms:created>
  <dcterms:modified xsi:type="dcterms:W3CDTF">2012-10-01T15:12:55Z</dcterms:modified>
</cp:coreProperties>
</file>