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7"/>
  </p:notesMasterIdLst>
  <p:sldIdLst>
    <p:sldId id="305" r:id="rId2"/>
    <p:sldId id="308" r:id="rId3"/>
    <p:sldId id="309" r:id="rId4"/>
    <p:sldId id="313" r:id="rId5"/>
    <p:sldId id="321" r:id="rId6"/>
    <p:sldId id="322" r:id="rId7"/>
    <p:sldId id="323" r:id="rId8"/>
    <p:sldId id="326" r:id="rId9"/>
    <p:sldId id="327" r:id="rId10"/>
    <p:sldId id="328" r:id="rId11"/>
    <p:sldId id="329" r:id="rId12"/>
    <p:sldId id="330" r:id="rId13"/>
    <p:sldId id="335" r:id="rId14"/>
    <p:sldId id="336" r:id="rId15"/>
    <p:sldId id="337" r:id="rId16"/>
    <p:sldId id="338" r:id="rId17"/>
    <p:sldId id="339" r:id="rId18"/>
    <p:sldId id="340" r:id="rId19"/>
    <p:sldId id="342" r:id="rId20"/>
    <p:sldId id="343" r:id="rId21"/>
    <p:sldId id="344" r:id="rId22"/>
    <p:sldId id="345" r:id="rId23"/>
    <p:sldId id="348" r:id="rId24"/>
    <p:sldId id="349" r:id="rId25"/>
    <p:sldId id="35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914400" rtl="0" eaLnBrk="1" latinLnBrk="0" hangingPunct="1">
      <a:defRPr sz="2400" kern="1200">
        <a:solidFill>
          <a:schemeClr val="tx1"/>
        </a:solidFill>
        <a:latin typeface="Times New Roman" pitchFamily="84" charset="0"/>
        <a:ea typeface="+mn-ea"/>
        <a:cs typeface="+mn-cs"/>
      </a:defRPr>
    </a:lvl6pPr>
    <a:lvl7pPr marL="2743200" algn="l" defTabSz="914400" rtl="0" eaLnBrk="1" latinLnBrk="0" hangingPunct="1">
      <a:defRPr sz="2400" kern="1200">
        <a:solidFill>
          <a:schemeClr val="tx1"/>
        </a:solidFill>
        <a:latin typeface="Times New Roman" pitchFamily="84" charset="0"/>
        <a:ea typeface="+mn-ea"/>
        <a:cs typeface="+mn-cs"/>
      </a:defRPr>
    </a:lvl7pPr>
    <a:lvl8pPr marL="3200400" algn="l" defTabSz="914400" rtl="0" eaLnBrk="1" latinLnBrk="0" hangingPunct="1">
      <a:defRPr sz="2400" kern="1200">
        <a:solidFill>
          <a:schemeClr val="tx1"/>
        </a:solidFill>
        <a:latin typeface="Times New Roman" pitchFamily="84" charset="0"/>
        <a:ea typeface="+mn-ea"/>
        <a:cs typeface="+mn-cs"/>
      </a:defRPr>
    </a:lvl8pPr>
    <a:lvl9pPr marL="3657600" algn="l" defTabSz="9144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23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pitchFamily="84" charset="0"/>
              </a:defRPr>
            </a:lvl1pPr>
          </a:lstStyle>
          <a:p>
            <a:pPr>
              <a:defRPr/>
            </a:pPr>
            <a:endParaRPr lang="en-US" alt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pitchFamily="84" charset="0"/>
              </a:defRPr>
            </a:lvl1pPr>
          </a:lstStyle>
          <a:p>
            <a:pPr>
              <a:defRPr/>
            </a:pPr>
            <a:endParaRPr lang="en-US" alt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pitchFamily="84" charset="0"/>
              </a:defRPr>
            </a:lvl1pPr>
          </a:lstStyle>
          <a:p>
            <a:pPr>
              <a:defRPr/>
            </a:pPr>
            <a:endParaRPr lang="en-US" alt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pitchFamily="84" charset="0"/>
              </a:defRPr>
            </a:lvl1pPr>
          </a:lstStyle>
          <a:p>
            <a:pPr>
              <a:defRPr/>
            </a:pPr>
            <a:fld id="{696155ED-6C07-479B-9D32-452F9E461054}" type="slidenum">
              <a:rPr lang="en-US" altLang="en-US"/>
              <a:pPr>
                <a:defRPr/>
              </a:pPr>
              <a:t>‹#›</a:t>
            </a:fld>
            <a:endParaRPr lang="en-US" altLang="en-US"/>
          </a:p>
        </p:txBody>
      </p:sp>
    </p:spTree>
    <p:extLst>
      <p:ext uri="{BB962C8B-B14F-4D97-AF65-F5344CB8AC3E}">
        <p14:creationId xmlns:p14="http://schemas.microsoft.com/office/powerpoint/2010/main" val="390770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ADEB0F7-6D02-4772-AE29-09CDB3CBA96D}" type="slidenum">
              <a:rPr lang="en-US" altLang="en-US"/>
              <a:pPr/>
              <a:t>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331296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17F25CF-A7A8-4420-B9FF-40FA97E57235}" type="slidenum">
              <a:rPr lang="en-US"/>
              <a:pPr/>
              <a:t>10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993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0AED4DB-AC1D-4020-8E31-CC5674170D5D}" type="slidenum">
              <a:rPr lang="en-US"/>
              <a:pPr/>
              <a:t>11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69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B385B3-05B0-41E2-A680-9584394DDC25}" type="slidenum">
              <a:rPr lang="en-US"/>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190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86265B0-6E53-4221-9106-D202C5FC5780}" type="slidenum">
              <a:rPr lang="en-US"/>
              <a:pPr/>
              <a:t>13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495800"/>
          </a:xfrm>
          <a:noFill/>
          <a:ln/>
        </p:spPr>
        <p:txBody>
          <a:bodyPr/>
          <a:lstStyle/>
          <a:p>
            <a:r>
              <a:rPr lang="en-US" sz="1000" smtClean="0"/>
              <a:t>Living with oxygen is dangerous. We rely on oxygen to power our cells, but oxygen is a reactive molecule that can cause serious problems if not carefully controlled. One of the dangers of oxygen is that it is easily converted into other reactive compounds. Inside our cells, electrons are continually shuttled from site to site by carrier molecules, such as carriers derived from riboflavin and niacin. If oxygen runs into one of these carrier molecules, the electron may be accidentally transferred to it. This converts oxygen into dangerous compounds such as superoxide radicals and hydrogen peroxide, which can attack the delicate sulfur atoms and metal ions in proteins. To make things even worse, free iron ions in the cell occasionally convert hydrogen peroxide into hydroxyl radicals. These deadly molecules attack and mutate DNA. Fortunately, cells make a variety of antioxidant enzymes to fight the dangerous side-effects of life with oxygen. Two important players are superoxide dismutase, which converts superoxide radicals into hydrogen peroxide, and catalase, which converts hydrogen peroxide into water and oxygen gas. The importance of these enzymes is demonstrated by their prevalence, ranging from about 0.1% of the protein in an E. coli cell to upwards of a quarter of the protein in susceptible cell types. These many catalase molecules patrol the cell, counteracting the steady production of hydrogen peroxide and keeping it at a safe level. Catalases are some of the most efficient enzymes found in cells. Each catalase molecule can decompose millions of hydrogen peroxide molecules every second. The cow catalase shown here and our own catalases use an iron ion to assist in this speedy reaction. The enzyme is composed of four identical subunits, each with its own active site buried deep inside. The iron ion, shown in green, is gripped at the center of a disk-shaped heme group. Catalases, since they must fight against reactive molecules, are also unusually stable enzymes. Notice how the four chains interweave, locking the entire complex into the proper shape.</a:t>
            </a:r>
          </a:p>
          <a:p>
            <a:endParaRPr lang="en-US" sz="1000" smtClean="0"/>
          </a:p>
        </p:txBody>
      </p:sp>
    </p:spTree>
    <p:extLst>
      <p:ext uri="{BB962C8B-B14F-4D97-AF65-F5344CB8AC3E}">
        <p14:creationId xmlns:p14="http://schemas.microsoft.com/office/powerpoint/2010/main" val="330672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05C0154-14C0-4E75-A5C3-A0516A392014}" type="slidenum">
              <a:rPr lang="en-US"/>
              <a:pPr/>
              <a:t>14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Why is it a good adaptation to organize the cell in organelles?</a:t>
            </a:r>
          </a:p>
          <a:p>
            <a:r>
              <a:rPr lang="en-US" smtClean="0"/>
              <a:t>Sequester enzymes with their substrates!</a:t>
            </a:r>
          </a:p>
        </p:txBody>
      </p:sp>
    </p:spTree>
    <p:extLst>
      <p:ext uri="{BB962C8B-B14F-4D97-AF65-F5344CB8AC3E}">
        <p14:creationId xmlns:p14="http://schemas.microsoft.com/office/powerpoint/2010/main" val="3152091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AE04823-807C-415D-827A-7056B62990A7}" type="slidenum">
              <a:rPr lang="en-US"/>
              <a:pPr/>
              <a:t>15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Why is it a good adaptation to organize the cell in organelles?</a:t>
            </a:r>
          </a:p>
          <a:p>
            <a:r>
              <a:rPr lang="en-US" smtClean="0"/>
              <a:t>Sequester enzymes with their substrates!</a:t>
            </a:r>
          </a:p>
        </p:txBody>
      </p:sp>
    </p:spTree>
    <p:extLst>
      <p:ext uri="{BB962C8B-B14F-4D97-AF65-F5344CB8AC3E}">
        <p14:creationId xmlns:p14="http://schemas.microsoft.com/office/powerpoint/2010/main" val="4222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90E2DB4-7120-4323-8ED9-6D0CAC1EBD6B}" type="slidenum">
              <a:rPr lang="en-US"/>
              <a:pPr/>
              <a:t>16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396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901459E-A988-4E04-BE45-FE468303EF1D}" type="slidenum">
              <a:rPr lang="en-US"/>
              <a:pPr/>
              <a:t>17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942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01AB0D4-4D36-4A45-B51B-8FB75E17AF27}" type="slidenum">
              <a:rPr lang="en-US"/>
              <a:pPr/>
              <a:t>18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2235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8547B32-53F4-4167-944C-5CADA6D308CC}" type="slidenum">
              <a:rPr lang="en-US"/>
              <a:pPr/>
              <a:t>19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Hemoglobin is aided by Fe</a:t>
            </a:r>
          </a:p>
          <a:p>
            <a:r>
              <a:rPr lang="en-US" smtClean="0"/>
              <a:t>Chlorophyll is aided by Mg</a:t>
            </a:r>
          </a:p>
        </p:txBody>
      </p:sp>
    </p:spTree>
    <p:extLst>
      <p:ext uri="{BB962C8B-B14F-4D97-AF65-F5344CB8AC3E}">
        <p14:creationId xmlns:p14="http://schemas.microsoft.com/office/powerpoint/2010/main" val="123023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3ABEE2A-2C75-4733-884C-F45F6E52C1E0}" type="slidenum">
              <a:rPr lang="en-US"/>
              <a:pPr/>
              <a:t>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8942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3B00D97-A0AB-49C4-B6CA-CE2770E7EC3A}" type="slidenum">
              <a:rPr lang="en-US"/>
              <a:pPr/>
              <a:t>20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853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A3CE21A-28AA-4C72-B6BC-6F243E140A46}" type="slidenum">
              <a:rPr lang="en-US"/>
              <a:pPr/>
              <a:t>21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Ethanol is metabolized in the body by oxidation to acetaldehyde, which is in turn further oxidized to acetic acid by aldehyde oxidase enzymes. Normally, the second reaction is rapid so that acetaldehyde does not accumulate in the body.</a:t>
            </a:r>
          </a:p>
          <a:p>
            <a:r>
              <a:rPr lang="en-US" smtClean="0"/>
              <a:t>A drug, disulfiram (Antabuse) inhibits the aldehyde oxidase which causes the accumulation of acetaldehyde with subsequent unpleasant side-effects of nausea and vomiting. This drug is sometimes used to help people overcome the drinking habit.</a:t>
            </a:r>
          </a:p>
          <a:p>
            <a:endParaRPr lang="en-US" smtClean="0"/>
          </a:p>
          <a:p>
            <a:r>
              <a:rPr lang="en-US" smtClean="0"/>
              <a:t>Methanol (wood alcohol) poisoning occurs because methanol is oxidized to formaldehyde and formic acid which attack the optic nerve causing blindness. Ethanol is given as an antidote for methanol poisoning because ethanol competitively inhibits the oxidation of methanol. Ethanol is oxidized in preference to methanol and consequently, the oxidation of methanol is slowed down so that the toxic by-products do not have a chance to accumulate.</a:t>
            </a:r>
          </a:p>
          <a:p>
            <a:endParaRPr lang="en-US" smtClean="0"/>
          </a:p>
        </p:txBody>
      </p:sp>
    </p:spTree>
    <p:extLst>
      <p:ext uri="{BB962C8B-B14F-4D97-AF65-F5344CB8AC3E}">
        <p14:creationId xmlns:p14="http://schemas.microsoft.com/office/powerpoint/2010/main" val="98938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5B64A69-5599-4173-8F54-6000B46FDB19}" type="slidenum">
              <a:rPr lang="en-US"/>
              <a:pPr/>
              <a:t>22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mtClean="0"/>
              <a:t>Basis of most chemotherapytreatments is enzyme inhibition. Many health disorders can be controlled, in principle, by inhibiting selected enzymes. Two examples include methotrexate and FdUMP, common anticancer drugs which inhibit enzymes involved in the synthesis of thymidine and hence DNA.</a:t>
            </a:r>
          </a:p>
          <a:p>
            <a:endParaRPr lang="en-US" smtClean="0"/>
          </a:p>
          <a:p>
            <a:r>
              <a:rPr lang="en-US" smtClean="0"/>
              <a:t>Since many enzymes contain sulfhydral (-SH), alcohol, or acid groups as part of their active sites, any chemical which can react with them acts as a noncompetitive inhibitor. Heavy metals such as silver (Ag+), mercury (Hg2+), lead ( Pb2+) have strong affinities for -SH groups.</a:t>
            </a:r>
          </a:p>
          <a:p>
            <a:r>
              <a:rPr lang="en-US" smtClean="0"/>
              <a:t>Cyanide combines with the copper prosthetic groups of the enzyme cytochrome C oxidase, thus inhibiting respiration which causes an organism to run out of ATP (energy)</a:t>
            </a:r>
          </a:p>
          <a:p>
            <a:r>
              <a:rPr lang="en-US" smtClean="0"/>
              <a:t>Oxalic and citric acid inhibit blood clotting by forming complexes with calcium ions necessary for the enzyme metal ion activator.</a:t>
            </a:r>
          </a:p>
        </p:txBody>
      </p:sp>
    </p:spTree>
    <p:extLst>
      <p:ext uri="{BB962C8B-B14F-4D97-AF65-F5344CB8AC3E}">
        <p14:creationId xmlns:p14="http://schemas.microsoft.com/office/powerpoint/2010/main" val="178594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A3C23EF-B5E3-429E-8004-DBEE29980980}" type="slidenum">
              <a:rPr lang="en-US"/>
              <a:pPr/>
              <a:t>23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8249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685FC52-821F-4A8B-95F3-12F4CF5D307C}" type="slidenum">
              <a:rPr lang="en-US"/>
              <a:pPr/>
              <a:t>24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44534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D14EFB2-5DDE-4B43-9BE6-153A8AF14496}" type="slidenum">
              <a:rPr lang="en-US"/>
              <a:pPr/>
              <a:t>25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284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BFE3138-1BF2-4776-B936-D1AF2C87969D}" type="slidenum">
              <a:rPr lang="en-US"/>
              <a:pPr/>
              <a:t>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27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C38A77A-6390-4523-B31B-F78B23F9A933}" type="slidenum">
              <a:rPr lang="en-US"/>
              <a:pPr/>
              <a:t>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Which is to say… if you don’t eat, you die… because you run out of energy.</a:t>
            </a:r>
          </a:p>
          <a:p>
            <a:r>
              <a:rPr lang="en-US" smtClean="0"/>
              <a:t>The 2nd Law of Thermodynamics takes over!</a:t>
            </a:r>
          </a:p>
        </p:txBody>
      </p:sp>
    </p:spTree>
    <p:extLst>
      <p:ext uri="{BB962C8B-B14F-4D97-AF65-F5344CB8AC3E}">
        <p14:creationId xmlns:p14="http://schemas.microsoft.com/office/powerpoint/2010/main" val="282471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3196197-3540-4DE0-B4C9-B188573F354A}" type="slidenum">
              <a:rPr lang="en-US"/>
              <a:pPr/>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334000" cy="4114800"/>
          </a:xfrm>
          <a:noFill/>
          <a:ln/>
        </p:spPr>
        <p:txBody>
          <a:bodyPr/>
          <a:lstStyle/>
          <a:p>
            <a:pPr marL="1254125" indent="-1254125">
              <a:tabLst>
                <a:tab pos="2006600" algn="l"/>
              </a:tabLst>
            </a:pPr>
            <a:endParaRPr lang="en-US" sz="1000" b="1" smtClean="0"/>
          </a:p>
        </p:txBody>
      </p:sp>
    </p:spTree>
    <p:extLst>
      <p:ext uri="{BB962C8B-B14F-4D97-AF65-F5344CB8AC3E}">
        <p14:creationId xmlns:p14="http://schemas.microsoft.com/office/powerpoint/2010/main" val="259695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B2A98E6-FBA7-4177-B809-DE4B23F85BA0}" type="slidenum">
              <a:rPr lang="en-US"/>
              <a:pPr/>
              <a:t>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793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EF64293-8D23-4E79-8430-5357FF2B4430}" type="slidenum">
              <a:rPr lang="en-US"/>
              <a:pPr/>
              <a:t>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Need a spark to start a fire</a:t>
            </a:r>
          </a:p>
        </p:txBody>
      </p:sp>
    </p:spTree>
    <p:extLst>
      <p:ext uri="{BB962C8B-B14F-4D97-AF65-F5344CB8AC3E}">
        <p14:creationId xmlns:p14="http://schemas.microsoft.com/office/powerpoint/2010/main" val="268287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276DE47-0538-46A8-A865-FD675D565D58}" type="slidenum">
              <a:rPr lang="en-US"/>
              <a:pPr/>
              <a:t>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571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636E19A-E433-4DE4-A49B-FB6FC2B56D79}" type="slidenum">
              <a:rPr lang="en-US"/>
              <a:pPr/>
              <a:t>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72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p>
          </p:txBody>
        </p:sp>
      </p:grpSp>
      <p:sp>
        <p:nvSpPr>
          <p:cNvPr id="39945" name="Rectangle 9"/>
          <p:cNvSpPr>
            <a:spLocks noGrp="1" noChangeArrowheads="1"/>
          </p:cNvSpPr>
          <p:nvPr>
            <p:ph type="ctrTitle"/>
          </p:nvPr>
        </p:nvSpPr>
        <p:spPr>
          <a:xfrm>
            <a:off x="685800" y="2286000"/>
            <a:ext cx="7772400" cy="1143000"/>
          </a:xfrm>
        </p:spPr>
        <p:txBody>
          <a:bodyPr/>
          <a:lstStyle>
            <a:lvl1pPr>
              <a:defRPr/>
            </a:lvl1pPr>
          </a:lstStyle>
          <a:p>
            <a:r>
              <a:rPr lang="en-US" altLang="en-US"/>
              <a:t>Click to edit Master title style</a:t>
            </a:r>
          </a:p>
        </p:txBody>
      </p:sp>
      <p:sp>
        <p:nvSpPr>
          <p:cNvPr id="39946"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lt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solidFill>
                  <a:srgbClr val="003300"/>
                </a:solidFill>
              </a:defRPr>
            </a:lvl1pPr>
          </a:lstStyle>
          <a:p>
            <a:pPr>
              <a:defRPr/>
            </a:pPr>
            <a:endParaRPr lang="en-US" alt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solidFill>
                  <a:srgbClr val="003300"/>
                </a:solidFill>
              </a:defRPr>
            </a:lvl1pPr>
          </a:lstStyle>
          <a:p>
            <a:pPr>
              <a:defRPr/>
            </a:pPr>
            <a:endParaRPr lang="en-US" alt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3519A2D7-27FE-4A18-9A0B-0CE57FDF3B55}" type="slidenum">
              <a:rPr lang="en-US" altLang="en-US"/>
              <a:pPr>
                <a:defRPr/>
              </a:pPr>
              <a:t>‹#›</a:t>
            </a:fld>
            <a:endParaRPr lang="en-US" alt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67FDB034-5126-4334-AACC-0C99A7BCE7E1}" type="slidenum">
              <a:rPr lang="en-US" altLang="en-US"/>
              <a:pPr>
                <a:defRPr/>
              </a:pPr>
              <a:t>‹#›</a:t>
            </a:fld>
            <a:endParaRPr lang="en-US" alt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6A0B0222-D76F-42E0-9E4C-2AB9D3481D36}" type="slidenum">
              <a:rPr lang="en-US" altLang="en-US"/>
              <a:pPr>
                <a:defRPr/>
              </a:pPr>
              <a:t>‹#›</a:t>
            </a:fld>
            <a:endParaRPr lang="en-US" alt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849438"/>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2728A642-039F-4A2F-82D5-35C0C91CAC6E}" type="slidenum">
              <a:rPr lang="en-US" altLang="en-US"/>
              <a:pPr>
                <a:defRPr/>
              </a:pPr>
              <a:t>‹#›</a:t>
            </a:fld>
            <a:endParaRPr lang="en-US" altLang="en-US"/>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49438"/>
            <a:ext cx="3810000" cy="4114800"/>
          </a:xfrm>
        </p:spPr>
        <p:txBody>
          <a:bodyPr/>
          <a:lstStyle/>
          <a:p>
            <a:pPr lvl="0"/>
            <a:endParaRPr lang="en-US" noProof="0" smtClean="0"/>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89CE5D59-31E1-43B7-8EF4-472E11641C4C}" type="slidenum">
              <a:rPr lang="en-US" altLang="en-US"/>
              <a:pPr>
                <a:defRPr/>
              </a:pPr>
              <a:t>‹#›</a:t>
            </a:fld>
            <a:endParaRPr lang="en-US" altLang="en-US"/>
          </a:p>
        </p:txBody>
      </p:sp>
    </p:spTree>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4943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8303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2"/>
          <p:cNvSpPr>
            <a:spLocks noGrp="1" noChangeArrowheads="1"/>
          </p:cNvSpPr>
          <p:nvPr>
            <p:ph type="sldNum" sz="quarter" idx="12"/>
          </p:nvPr>
        </p:nvSpPr>
        <p:spPr>
          <a:ln/>
        </p:spPr>
        <p:txBody>
          <a:bodyPr/>
          <a:lstStyle>
            <a:lvl1pPr>
              <a:defRPr/>
            </a:lvl1pPr>
          </a:lstStyle>
          <a:p>
            <a:pPr>
              <a:defRPr/>
            </a:pPr>
            <a:fld id="{485E6A80-D7DC-4423-A714-CACAB946AF91}" type="slidenum">
              <a:rPr lang="en-US" altLang="en-US"/>
              <a:pPr>
                <a:defRPr/>
              </a:pPr>
              <a:t>‹#›</a:t>
            </a:fld>
            <a:endParaRPr lang="en-US" altLang="en-US"/>
          </a:p>
        </p:txBody>
      </p:sp>
    </p:spTree>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D7A7925A-A000-4F8D-BA0A-DE95E085C666}" type="slidenum">
              <a:rPr lang="en-US" altLang="en-US"/>
              <a:pPr>
                <a:defRPr/>
              </a:pPr>
              <a:t>‹#›</a:t>
            </a:fld>
            <a:endParaRPr lang="en-US" alt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38EB8693-AA0E-4C09-A45E-A826C09760C0}" type="slidenum">
              <a:rPr lang="en-US" altLang="en-US"/>
              <a:pPr>
                <a:defRPr/>
              </a:pPr>
              <a:t>‹#›</a:t>
            </a:fld>
            <a:endParaRPr lang="en-US" alt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F14E1792-8594-4065-AD3F-98CBBA595FEF}" type="slidenum">
              <a:rPr lang="en-US" altLang="en-US"/>
              <a:pPr>
                <a:defRPr/>
              </a:pPr>
              <a:t>‹#›</a:t>
            </a:fld>
            <a:endParaRPr lang="en-US" alt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0480742C-37BC-4BAC-8FBA-A6242B7782B4}" type="slidenum">
              <a:rPr lang="en-US" altLang="en-US"/>
              <a:pPr>
                <a:defRPr/>
              </a:pPr>
              <a:t>‹#›</a:t>
            </a:fld>
            <a:endParaRPr lang="en-US" alt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7EAAEEC4-CB1C-42F5-A67F-892F8EE6F034}" type="slidenum">
              <a:rPr lang="en-US" altLang="en-US"/>
              <a:pPr>
                <a:defRPr/>
              </a:pPr>
              <a:t>‹#›</a:t>
            </a:fld>
            <a:endParaRPr lang="en-US" alt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30EC5FA7-0B4B-4A87-81E2-53DD79D36F80}" type="slidenum">
              <a:rPr lang="en-US" altLang="en-US"/>
              <a:pPr>
                <a:defRPr/>
              </a:pPr>
              <a:t>‹#›</a:t>
            </a:fld>
            <a:endParaRPr lang="en-US" alt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C76289E2-FB4F-4BA0-B712-E4AD1143F207}" type="slidenum">
              <a:rPr lang="en-US" altLang="en-US"/>
              <a:pPr>
                <a:defRPr/>
              </a:pPr>
              <a:t>‹#›</a:t>
            </a:fld>
            <a:endParaRPr lang="en-US" alt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CB54BBA8-6704-4EAA-BA03-CD5DF6FC5F88}" type="slidenum">
              <a:rPr lang="en-US" altLang="en-US"/>
              <a:pPr>
                <a:defRPr/>
              </a:pPr>
              <a:t>‹#›</a:t>
            </a:fld>
            <a:endParaRPr lang="en-US" alt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F997B8CD-33D8-4F67-9D34-9616CE19A26E}" type="slidenum">
              <a:rPr lang="en-US" altLang="en-US"/>
              <a:pPr>
                <a:defRPr/>
              </a:pPr>
              <a:t>‹#›</a:t>
            </a:fld>
            <a:endParaRPr lang="en-US" alt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7" cstate="print"/>
            <a:srcRect/>
            <a:tile tx="0" ty="0" sx="100000" sy="100000" flip="none" algn="tl"/>
          </a:blipFill>
          <a:ln w="9525">
            <a:noFill/>
            <a:miter lim="800000"/>
            <a:headEnd/>
            <a:tailEnd/>
          </a:ln>
        </p:spPr>
        <p:txBody>
          <a:bodyPr wrap="none" anchor="ctr"/>
          <a:lstStyle/>
          <a:p>
            <a:pPr>
              <a:defRPr/>
            </a:pPr>
            <a:endParaRPr lang="en-US"/>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7" cstate="print"/>
            <a:srcRect/>
            <a:tile tx="0" ty="0" sx="100000" sy="100000" flip="none" algn="tl"/>
          </a:blipFill>
          <a:ln w="9525">
            <a:noFill/>
            <a:miter lim="800000"/>
            <a:headEnd/>
            <a:tailEnd/>
          </a:ln>
        </p:spPr>
        <p:txBody>
          <a:bodyPr wrap="none" anchor="ctr"/>
          <a:lstStyle/>
          <a:p>
            <a:pPr>
              <a:defRPr/>
            </a:pPr>
            <a:endParaRPr lang="en-US"/>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38919"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p>
        </p:txBody>
      </p:sp>
      <p:sp>
        <p:nvSpPr>
          <p:cNvPr id="38920"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22"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a:defRPr/>
            </a:pPr>
            <a:endParaRPr lang="en-US" altLang="en-US"/>
          </a:p>
        </p:txBody>
      </p:sp>
      <p:sp>
        <p:nvSpPr>
          <p:cNvPr id="38923"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a:defRPr/>
            </a:pPr>
            <a:endParaRPr lang="en-US" altLang="en-US"/>
          </a:p>
        </p:txBody>
      </p:sp>
      <p:sp>
        <p:nvSpPr>
          <p:cNvPr id="38924"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a:defRPr/>
            </a:pPr>
            <a:fld id="{FE7547CD-49DC-49FC-AF2C-F651DCFA65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ransition>
    <p:zoom dir="in"/>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8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audio" Target="../media/audio2.bin"/><Relationship Id="rId4"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audio" Target="../media/audio2.bin"/><Relationship Id="rId4" Type="http://schemas.openxmlformats.org/officeDocument/2006/relationships/audio" Target="../media/audio7.bin"/></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audio" Target="../media/audio7.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10" Type="http://schemas.openxmlformats.org/officeDocument/2006/relationships/image" Target="../media/image6.png"/><Relationship Id="rId4" Type="http://schemas.openxmlformats.org/officeDocument/2006/relationships/audio" Target="../media/audio2.bin"/><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audio" Target="../media/audio10.bin"/><Relationship Id="rId4" Type="http://schemas.openxmlformats.org/officeDocument/2006/relationships/audio" Target="../media/audio1.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9.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2.bin"/><Relationship Id="rId4" Type="http://schemas.openxmlformats.org/officeDocument/2006/relationships/audio" Target="../media/audio7.bin"/></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audio" Target="../media/audio5.bin"/><Relationship Id="rId4" Type="http://schemas.openxmlformats.org/officeDocument/2006/relationships/audio" Target="../media/audio7.bin"/></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audio2.bin"/><Relationship Id="rId3" Type="http://schemas.openxmlformats.org/officeDocument/2006/relationships/audio" Target="../media/audio1.bin"/><Relationship Id="rId7" Type="http://schemas.openxmlformats.org/officeDocument/2006/relationships/audio" Target="../media/audio7.bin"/><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image" Target="../media/image14.png"/><Relationship Id="rId5" Type="http://schemas.openxmlformats.org/officeDocument/2006/relationships/audio" Target="../media/audio6.bin"/><Relationship Id="rId10" Type="http://schemas.openxmlformats.org/officeDocument/2006/relationships/image" Target="../media/image13.png"/><Relationship Id="rId4" Type="http://schemas.openxmlformats.org/officeDocument/2006/relationships/audio" Target="../media/audio3.bin"/><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bin"/><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audio" Target="../media/audio3.bin"/><Relationship Id="rId4" Type="http://schemas.openxmlformats.org/officeDocument/2006/relationships/audio" Target="../media/audio2.bin"/></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audio" Target="../media/audio8.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audio" Target="../media/audio9.bin"/><Relationship Id="rId4" Type="http://schemas.openxmlformats.org/officeDocument/2006/relationships/audio" Target="../media/audio2.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4.jpeg"/><Relationship Id="rId4" Type="http://schemas.openxmlformats.org/officeDocument/2006/relationships/audio" Target="../media/audio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ltLang="en-US" smtClean="0"/>
              <a:t>______</a:t>
            </a:r>
          </a:p>
        </p:txBody>
      </p:sp>
      <p:sp>
        <p:nvSpPr>
          <p:cNvPr id="3075" name="Rectangle 4"/>
          <p:cNvSpPr>
            <a:spLocks noGrp="1" noChangeArrowheads="1"/>
          </p:cNvSpPr>
          <p:nvPr>
            <p:ph type="body" sz="half" idx="2"/>
          </p:nvPr>
        </p:nvSpPr>
        <p:spPr>
          <a:xfrm>
            <a:off x="4648200" y="3276600"/>
            <a:ext cx="3810000" cy="2687638"/>
          </a:xfrm>
        </p:spPr>
        <p:txBody>
          <a:bodyPr/>
          <a:lstStyle/>
          <a:p>
            <a:r>
              <a:rPr lang="en-US" altLang="en-US" sz="2800" dirty="0" smtClean="0"/>
              <a:t>Metabolic Energetics</a:t>
            </a:r>
            <a:r>
              <a:rPr lang="en-US" altLang="en-US" sz="2800" dirty="0" smtClean="0"/>
              <a:t>	</a:t>
            </a:r>
            <a:endParaRPr lang="en-US" altLang="en-US" sz="2800" i="1" dirty="0" smtClean="0"/>
          </a:p>
        </p:txBody>
      </p:sp>
      <p:pic>
        <p:nvPicPr>
          <p:cNvPr id="3076" name="Picture 10"/>
          <p:cNvPicPr>
            <a:picLocks noGrp="1" noChangeAspect="1" noChangeArrowheads="1"/>
          </p:cNvPicPr>
          <p:nvPr>
            <p:ph sz="half" idx="1"/>
          </p:nvPr>
        </p:nvPicPr>
        <p:blipFill>
          <a:blip r:embed="rId3"/>
          <a:srcRect b="4466"/>
          <a:stretch>
            <a:fillRect/>
          </a:stretch>
        </p:blipFill>
        <p:spPr>
          <a:xfrm>
            <a:off x="1033463" y="1849438"/>
            <a:ext cx="3233737" cy="4114800"/>
          </a:xfrm>
          <a:noFill/>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09600" y="685800"/>
            <a:ext cx="8229600" cy="762000"/>
          </a:xfrm>
        </p:spPr>
        <p:txBody>
          <a:bodyPr/>
          <a:lstStyle/>
          <a:p>
            <a:pPr>
              <a:defRPr/>
            </a:pPr>
            <a:r>
              <a:rPr lang="en-US" smtClean="0"/>
              <a:t>Enzymes vocabulary</a:t>
            </a:r>
            <a:endParaRPr lang="en-US" smtClean="0">
              <a:solidFill>
                <a:srgbClr val="000000"/>
              </a:solidFill>
            </a:endParaRPr>
          </a:p>
        </p:txBody>
      </p:sp>
      <p:sp>
        <p:nvSpPr>
          <p:cNvPr id="391171" name="Rectangle 3" descr="Rectangle: Click to edit Master text styles&#10;Second level&#10;Third level&#10;Fourth level&#10;Fifth level"/>
          <p:cNvSpPr>
            <a:spLocks noGrp="1" noChangeArrowheads="1"/>
          </p:cNvSpPr>
          <p:nvPr>
            <p:ph type="body" idx="1"/>
          </p:nvPr>
        </p:nvSpPr>
        <p:spPr>
          <a:xfrm>
            <a:off x="838200" y="1371600"/>
            <a:ext cx="8153400" cy="2747963"/>
          </a:xfrm>
          <a:noFill/>
        </p:spPr>
        <p:txBody>
          <a:bodyPr/>
          <a:lstStyle/>
          <a:p>
            <a:pPr>
              <a:lnSpc>
                <a:spcPct val="90000"/>
              </a:lnSpc>
              <a:buClrTx/>
              <a:buFont typeface="Wingdings" pitchFamily="84" charset="2"/>
              <a:buNone/>
            </a:pPr>
            <a:r>
              <a:rPr lang="en-US" sz="2600" u="sng" dirty="0" smtClean="0">
                <a:solidFill>
                  <a:srgbClr val="CC0000"/>
                </a:solidFill>
              </a:rPr>
              <a:t>substrate</a:t>
            </a:r>
            <a:r>
              <a:rPr lang="en-US" sz="2600" dirty="0" smtClean="0"/>
              <a:t> </a:t>
            </a:r>
          </a:p>
          <a:p>
            <a:pPr marL="1085850" lvl="2">
              <a:lnSpc>
                <a:spcPct val="90000"/>
              </a:lnSpc>
            </a:pPr>
            <a:r>
              <a:rPr lang="en-US" sz="2000" dirty="0" smtClean="0"/>
              <a:t>reactant which binds to enzyme</a:t>
            </a:r>
          </a:p>
          <a:p>
            <a:pPr>
              <a:lnSpc>
                <a:spcPct val="90000"/>
              </a:lnSpc>
              <a:buClrTx/>
              <a:buFont typeface="Wingdings" pitchFamily="84" charset="2"/>
              <a:buNone/>
            </a:pPr>
            <a:r>
              <a:rPr lang="en-US" sz="2600" u="sng" dirty="0" smtClean="0">
                <a:solidFill>
                  <a:srgbClr val="CC0000"/>
                </a:solidFill>
              </a:rPr>
              <a:t>product</a:t>
            </a:r>
            <a:r>
              <a:rPr lang="en-US" sz="2600" dirty="0" smtClean="0"/>
              <a:t> </a:t>
            </a:r>
            <a:endParaRPr lang="en-US" sz="2600" dirty="0" smtClean="0"/>
          </a:p>
          <a:p>
            <a:pPr marL="1085850" lvl="2">
              <a:lnSpc>
                <a:spcPct val="90000"/>
              </a:lnSpc>
            </a:pPr>
            <a:r>
              <a:rPr lang="en-US" sz="2000" dirty="0" smtClean="0"/>
              <a:t>end result of reaction</a:t>
            </a:r>
          </a:p>
          <a:p>
            <a:pPr>
              <a:lnSpc>
                <a:spcPct val="90000"/>
              </a:lnSpc>
              <a:buClrTx/>
              <a:buFont typeface="Wingdings" pitchFamily="84" charset="2"/>
              <a:buNone/>
            </a:pPr>
            <a:r>
              <a:rPr lang="en-US" sz="2600" u="sng" dirty="0" smtClean="0">
                <a:solidFill>
                  <a:srgbClr val="CC0000"/>
                </a:solidFill>
              </a:rPr>
              <a:t>active site</a:t>
            </a:r>
            <a:r>
              <a:rPr lang="en-US" sz="2600" dirty="0" smtClean="0"/>
              <a:t> </a:t>
            </a:r>
          </a:p>
          <a:p>
            <a:pPr marL="1085850" lvl="2">
              <a:lnSpc>
                <a:spcPct val="90000"/>
              </a:lnSpc>
            </a:pPr>
            <a:r>
              <a:rPr lang="en-US" sz="1800" dirty="0" smtClean="0"/>
              <a:t>enzyme’s catalytic site; substrate fits into active site</a:t>
            </a:r>
          </a:p>
        </p:txBody>
      </p:sp>
      <p:grpSp>
        <p:nvGrpSpPr>
          <p:cNvPr id="26628" name="Group 7"/>
          <p:cNvGrpSpPr>
            <a:grpSpLocks/>
          </p:cNvGrpSpPr>
          <p:nvPr/>
        </p:nvGrpSpPr>
        <p:grpSpPr bwMode="auto">
          <a:xfrm>
            <a:off x="1692275" y="4038600"/>
            <a:ext cx="6651625" cy="2819400"/>
            <a:chOff x="2145" y="2788"/>
            <a:chExt cx="3615" cy="1532"/>
          </a:xfrm>
        </p:grpSpPr>
        <p:pic>
          <p:nvPicPr>
            <p:cNvPr id="26634" name="Picture 8" descr="f8-09_the_catalytic_cyc_cb"/>
            <p:cNvPicPr>
              <a:picLocks noChangeAspect="1" noChangeArrowheads="1"/>
            </p:cNvPicPr>
            <p:nvPr/>
          </p:nvPicPr>
          <p:blipFill>
            <a:blip r:embed="rId6"/>
            <a:srcRect t="22501" b="21001"/>
            <a:stretch>
              <a:fillRect/>
            </a:stretch>
          </p:blipFill>
          <p:spPr bwMode="auto">
            <a:xfrm>
              <a:off x="2145" y="2788"/>
              <a:ext cx="3615" cy="1532"/>
            </a:xfrm>
            <a:prstGeom prst="rect">
              <a:avLst/>
            </a:prstGeom>
            <a:noFill/>
            <a:ln w="9525">
              <a:noFill/>
              <a:miter lim="800000"/>
              <a:headEnd/>
              <a:tailEnd/>
            </a:ln>
          </p:spPr>
        </p:pic>
        <p:sp>
          <p:nvSpPr>
            <p:cNvPr id="26635" name="Rectangle 9"/>
            <p:cNvSpPr>
              <a:spLocks noChangeArrowheads="1"/>
            </p:cNvSpPr>
            <p:nvPr/>
          </p:nvSpPr>
          <p:spPr bwMode="auto">
            <a:xfrm>
              <a:off x="4272" y="3744"/>
              <a:ext cx="144" cy="192"/>
            </a:xfrm>
            <a:prstGeom prst="rect">
              <a:avLst/>
            </a:prstGeom>
            <a:solidFill>
              <a:schemeClr val="bg1"/>
            </a:solidFill>
            <a:ln w="9525">
              <a:noFill/>
              <a:miter lim="800000"/>
              <a:headEnd/>
              <a:tailEnd/>
            </a:ln>
          </p:spPr>
          <p:txBody>
            <a:bodyPr wrap="none" anchor="ctr"/>
            <a:lstStyle/>
            <a:p>
              <a:endParaRPr lang="en-US"/>
            </a:p>
          </p:txBody>
        </p:sp>
        <p:sp>
          <p:nvSpPr>
            <p:cNvPr id="26636" name="Oval 10"/>
            <p:cNvSpPr>
              <a:spLocks noChangeArrowheads="1"/>
            </p:cNvSpPr>
            <p:nvPr/>
          </p:nvSpPr>
          <p:spPr bwMode="auto">
            <a:xfrm>
              <a:off x="4980" y="3168"/>
              <a:ext cx="192" cy="192"/>
            </a:xfrm>
            <a:prstGeom prst="ellipse">
              <a:avLst/>
            </a:prstGeom>
            <a:solidFill>
              <a:schemeClr val="bg1"/>
            </a:solidFill>
            <a:ln w="9525">
              <a:noFill/>
              <a:round/>
              <a:headEnd/>
              <a:tailEnd/>
            </a:ln>
          </p:spPr>
          <p:txBody>
            <a:bodyPr wrap="none" anchor="ctr"/>
            <a:lstStyle/>
            <a:p>
              <a:endParaRPr lang="en-US"/>
            </a:p>
          </p:txBody>
        </p:sp>
        <p:sp>
          <p:nvSpPr>
            <p:cNvPr id="26637" name="Rectangle 11"/>
            <p:cNvSpPr>
              <a:spLocks noChangeArrowheads="1"/>
            </p:cNvSpPr>
            <p:nvPr/>
          </p:nvSpPr>
          <p:spPr bwMode="auto">
            <a:xfrm>
              <a:off x="4272" y="3360"/>
              <a:ext cx="144" cy="192"/>
            </a:xfrm>
            <a:prstGeom prst="rect">
              <a:avLst/>
            </a:prstGeom>
            <a:solidFill>
              <a:schemeClr val="bg1"/>
            </a:solidFill>
            <a:ln w="9525">
              <a:noFill/>
              <a:miter lim="800000"/>
              <a:headEnd/>
              <a:tailEnd/>
            </a:ln>
          </p:spPr>
          <p:txBody>
            <a:bodyPr wrap="none" anchor="ctr"/>
            <a:lstStyle/>
            <a:p>
              <a:endParaRPr lang="en-US"/>
            </a:p>
          </p:txBody>
        </p:sp>
      </p:grpSp>
      <p:sp>
        <p:nvSpPr>
          <p:cNvPr id="391180" name="AutoShape 12"/>
          <p:cNvSpPr>
            <a:spLocks noChangeArrowheads="1"/>
          </p:cNvSpPr>
          <p:nvPr/>
        </p:nvSpPr>
        <p:spPr bwMode="auto">
          <a:xfrm>
            <a:off x="428625" y="4786313"/>
            <a:ext cx="1619250"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substrate</a:t>
            </a:r>
            <a:endParaRPr lang="en-US" sz="2600" b="1" u="sng">
              <a:solidFill>
                <a:srgbClr val="CC0000"/>
              </a:solidFill>
            </a:endParaRPr>
          </a:p>
        </p:txBody>
      </p:sp>
      <p:sp>
        <p:nvSpPr>
          <p:cNvPr id="391182" name="AutoShape 14"/>
          <p:cNvSpPr>
            <a:spLocks noChangeArrowheads="1"/>
          </p:cNvSpPr>
          <p:nvPr/>
        </p:nvSpPr>
        <p:spPr bwMode="auto">
          <a:xfrm>
            <a:off x="230188" y="6270625"/>
            <a:ext cx="1344612"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enzyme</a:t>
            </a:r>
            <a:endParaRPr lang="en-US" sz="2600" b="1" u="sng">
              <a:solidFill>
                <a:srgbClr val="CC0000"/>
              </a:solidFill>
            </a:endParaRPr>
          </a:p>
        </p:txBody>
      </p:sp>
      <p:sp>
        <p:nvSpPr>
          <p:cNvPr id="391183" name="AutoShape 15"/>
          <p:cNvSpPr>
            <a:spLocks noChangeArrowheads="1"/>
          </p:cNvSpPr>
          <p:nvPr/>
        </p:nvSpPr>
        <p:spPr bwMode="auto">
          <a:xfrm>
            <a:off x="7451725" y="4649788"/>
            <a:ext cx="1546225"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products</a:t>
            </a:r>
            <a:endParaRPr lang="en-US" sz="2600" b="1" u="sng">
              <a:solidFill>
                <a:srgbClr val="CC0000"/>
              </a:solidFill>
            </a:endParaRPr>
          </a:p>
        </p:txBody>
      </p:sp>
      <p:sp>
        <p:nvSpPr>
          <p:cNvPr id="391185" name="Freeform 17"/>
          <p:cNvSpPr>
            <a:spLocks/>
          </p:cNvSpPr>
          <p:nvPr/>
        </p:nvSpPr>
        <p:spPr bwMode="auto">
          <a:xfrm>
            <a:off x="3654425" y="4783138"/>
            <a:ext cx="512763" cy="465137"/>
          </a:xfrm>
          <a:custGeom>
            <a:avLst/>
            <a:gdLst>
              <a:gd name="T0" fmla="*/ 323 w 323"/>
              <a:gd name="T1" fmla="*/ 0 h 293"/>
              <a:gd name="T2" fmla="*/ 45 w 323"/>
              <a:gd name="T3" fmla="*/ 96 h 293"/>
              <a:gd name="T4" fmla="*/ 50 w 323"/>
              <a:gd name="T5" fmla="*/ 293 h 293"/>
              <a:gd name="T6" fmla="*/ 0 60000 65536"/>
              <a:gd name="T7" fmla="*/ 0 60000 65536"/>
              <a:gd name="T8" fmla="*/ 0 60000 65536"/>
              <a:gd name="T9" fmla="*/ 0 w 323"/>
              <a:gd name="T10" fmla="*/ 0 h 293"/>
              <a:gd name="T11" fmla="*/ 323 w 323"/>
              <a:gd name="T12" fmla="*/ 293 h 293"/>
            </a:gdLst>
            <a:ahLst/>
            <a:cxnLst>
              <a:cxn ang="T6">
                <a:pos x="T0" y="T1"/>
              </a:cxn>
              <a:cxn ang="T7">
                <a:pos x="T2" y="T3"/>
              </a:cxn>
              <a:cxn ang="T8">
                <a:pos x="T4" y="T5"/>
              </a:cxn>
            </a:cxnLst>
            <a:rect l="T9" t="T10" r="T11" b="T12"/>
            <a:pathLst>
              <a:path w="323" h="293">
                <a:moveTo>
                  <a:pt x="323" y="0"/>
                </a:moveTo>
                <a:cubicBezTo>
                  <a:pt x="206" y="23"/>
                  <a:pt x="90" y="47"/>
                  <a:pt x="45" y="96"/>
                </a:cubicBezTo>
                <a:cubicBezTo>
                  <a:pt x="0" y="145"/>
                  <a:pt x="25" y="219"/>
                  <a:pt x="50" y="293"/>
                </a:cubicBezTo>
              </a:path>
            </a:pathLst>
          </a:custGeom>
          <a:noFill/>
          <a:ln w="38100" cap="flat" cmpd="sng">
            <a:solidFill>
              <a:srgbClr val="000000"/>
            </a:solidFill>
            <a:prstDash val="solid"/>
            <a:round/>
            <a:headEnd type="none" w="med" len="med"/>
            <a:tailEnd type="triangle" w="med" len="med"/>
          </a:ln>
        </p:spPr>
        <p:txBody>
          <a:bodyPr wrap="none" anchor="ctr"/>
          <a:lstStyle/>
          <a:p>
            <a:endParaRPr lang="en-US"/>
          </a:p>
        </p:txBody>
      </p:sp>
      <p:sp>
        <p:nvSpPr>
          <p:cNvPr id="391184" name="AutoShape 16"/>
          <p:cNvSpPr>
            <a:spLocks noChangeArrowheads="1"/>
          </p:cNvSpPr>
          <p:nvPr/>
        </p:nvSpPr>
        <p:spPr bwMode="auto">
          <a:xfrm>
            <a:off x="4146550" y="4459288"/>
            <a:ext cx="1730375" cy="441325"/>
          </a:xfrm>
          <a:prstGeom prst="roundRect">
            <a:avLst>
              <a:gd name="adj" fmla="val 16667"/>
            </a:avLst>
          </a:prstGeom>
          <a:solidFill>
            <a:srgbClr val="FFEA18"/>
          </a:solidFill>
          <a:ln w="9525">
            <a:noFill/>
            <a:round/>
            <a:headEnd/>
            <a:tailEnd/>
          </a:ln>
        </p:spPr>
        <p:txBody>
          <a:bodyPr wrap="none" lIns="45720" tIns="0" rIns="45720" bIns="0" anchor="ctr">
            <a:spAutoFit/>
          </a:bodyPr>
          <a:lstStyle/>
          <a:p>
            <a:r>
              <a:rPr lang="en-US" sz="2600" b="1">
                <a:solidFill>
                  <a:srgbClr val="0F116A"/>
                </a:solidFill>
              </a:rPr>
              <a:t>active site</a:t>
            </a:r>
            <a:endParaRPr lang="en-US" sz="2600" b="1" u="sng">
              <a:solidFill>
                <a:srgbClr val="CC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animEffect transition="in" filter="wipe(left)">
                                      <p:cBhvr>
                                        <p:cTn id="7" dur="500"/>
                                        <p:tgtEl>
                                          <p:spTgt spid="39118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1171">
                                            <p:txEl>
                                              <p:pRg st="0" end="0"/>
                                            </p:txEl>
                                          </p:spTgt>
                                        </p:tgtEl>
                                        <p:attrNameLst>
                                          <p:attrName>style.visibility</p:attrName>
                                        </p:attrNameLst>
                                      </p:cBhvr>
                                      <p:to>
                                        <p:strVal val="visible"/>
                                      </p:to>
                                    </p:set>
                                    <p:anim calcmode="lin" valueType="num">
                                      <p:cBhvr additive="base">
                                        <p:cTn id="12" dur="500" fill="hold"/>
                                        <p:tgtEl>
                                          <p:spTgt spid="391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1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1171">
                                            <p:txEl>
                                              <p:pRg st="1" end="1"/>
                                            </p:txEl>
                                          </p:spTgt>
                                        </p:tgtEl>
                                        <p:attrNameLst>
                                          <p:attrName>style.visibility</p:attrName>
                                        </p:attrNameLst>
                                      </p:cBhvr>
                                      <p:to>
                                        <p:strVal val="visible"/>
                                      </p:to>
                                    </p:set>
                                    <p:anim calcmode="lin" valueType="num">
                                      <p:cBhvr additive="base">
                                        <p:cTn id="18" dur="500" fill="hold"/>
                                        <p:tgtEl>
                                          <p:spTgt spid="3911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1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1180"/>
                                        </p:tgtEl>
                                        <p:attrNameLst>
                                          <p:attrName>style.visibility</p:attrName>
                                        </p:attrNameLst>
                                      </p:cBhvr>
                                      <p:to>
                                        <p:strVal val="visible"/>
                                      </p:to>
                                    </p:set>
                                    <p:animEffect transition="in" filter="wipe(left)">
                                      <p:cBhvr>
                                        <p:cTn id="24" dur="500"/>
                                        <p:tgtEl>
                                          <p:spTgt spid="391180"/>
                                        </p:tgtEl>
                                      </p:cBhvr>
                                    </p:animEffect>
                                  </p:childTnLst>
                                  <p:subTnLst>
                                    <p:audio>
                                      <p:cMediaNode>
                                        <p:cTn display="0" masterRel="sameClick">
                                          <p:stCondLst>
                                            <p:cond evt="begin" delay="0">
                                              <p:tn val="22"/>
                                            </p:cond>
                                          </p:stCondLst>
                                          <p:endCondLst>
                                            <p:cond evt="onStopAudio" delay="0">
                                              <p:tgtEl>
                                                <p:sldTgt/>
                                              </p:tgtEl>
                                            </p:cond>
                                          </p:endCondLst>
                                        </p:cTn>
                                        <p:tgtEl>
                                          <p:sndTgt r:embed="rId3" name="Pencil Check"/>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1171">
                                            <p:txEl>
                                              <p:pRg st="2" end="2"/>
                                            </p:txEl>
                                          </p:spTgt>
                                        </p:tgtEl>
                                        <p:attrNameLst>
                                          <p:attrName>style.visibility</p:attrName>
                                        </p:attrNameLst>
                                      </p:cBhvr>
                                      <p:to>
                                        <p:strVal val="visible"/>
                                      </p:to>
                                    </p:set>
                                    <p:anim calcmode="lin" valueType="num">
                                      <p:cBhvr additive="base">
                                        <p:cTn id="29" dur="500" fill="hold"/>
                                        <p:tgtEl>
                                          <p:spTgt spid="39117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1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1171">
                                            <p:txEl>
                                              <p:pRg st="3" end="3"/>
                                            </p:txEl>
                                          </p:spTgt>
                                        </p:tgtEl>
                                        <p:attrNameLst>
                                          <p:attrName>style.visibility</p:attrName>
                                        </p:attrNameLst>
                                      </p:cBhvr>
                                      <p:to>
                                        <p:strVal val="visible"/>
                                      </p:to>
                                    </p:set>
                                    <p:anim calcmode="lin" valueType="num">
                                      <p:cBhvr additive="base">
                                        <p:cTn id="35" dur="500" fill="hold"/>
                                        <p:tgtEl>
                                          <p:spTgt spid="39117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1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91183"/>
                                        </p:tgtEl>
                                        <p:attrNameLst>
                                          <p:attrName>style.visibility</p:attrName>
                                        </p:attrNameLst>
                                      </p:cBhvr>
                                      <p:to>
                                        <p:strVal val="visible"/>
                                      </p:to>
                                    </p:set>
                                    <p:animEffect transition="in" filter="wipe(left)">
                                      <p:cBhvr>
                                        <p:cTn id="41" dur="500"/>
                                        <p:tgtEl>
                                          <p:spTgt spid="391183"/>
                                        </p:tgtEl>
                                      </p:cBhvr>
                                    </p:animEffect>
                                  </p:childTnLst>
                                  <p:subTnLst>
                                    <p:audio>
                                      <p:cMediaNode>
                                        <p:cTn display="0" masterRel="sameClick">
                                          <p:stCondLst>
                                            <p:cond evt="begin" delay="0">
                                              <p:tn val="39"/>
                                            </p:cond>
                                          </p:stCondLst>
                                          <p:endCondLst>
                                            <p:cond evt="onStopAudio" delay="0">
                                              <p:tgtEl>
                                                <p:sldTgt/>
                                              </p:tgtEl>
                                            </p:cond>
                                          </p:endCondLst>
                                        </p:cTn>
                                        <p:tgtEl>
                                          <p:sndTgt r:embed="rId3" name="Pencil Check"/>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91171">
                                            <p:txEl>
                                              <p:pRg st="4" end="4"/>
                                            </p:txEl>
                                          </p:spTgt>
                                        </p:tgtEl>
                                        <p:attrNameLst>
                                          <p:attrName>style.visibility</p:attrName>
                                        </p:attrNameLst>
                                      </p:cBhvr>
                                      <p:to>
                                        <p:strVal val="visible"/>
                                      </p:to>
                                    </p:set>
                                    <p:anim calcmode="lin" valueType="num">
                                      <p:cBhvr additive="base">
                                        <p:cTn id="46" dur="500" fill="hold"/>
                                        <p:tgtEl>
                                          <p:spTgt spid="391171">
                                            <p:txEl>
                                              <p:pRg st="4" end="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91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Whoosh"/>
                                        </p:tgtEl>
                                      </p:cMediaNode>
                                    </p:audio>
                                  </p:subTnLst>
                                </p:cTn>
                              </p:par>
                              <p:par>
                                <p:cTn id="48" presetID="2" presetClass="entr" presetSubtype="8" fill="hold" grpId="0" nodeType="withEffect">
                                  <p:stCondLst>
                                    <p:cond delay="0"/>
                                  </p:stCondLst>
                                  <p:childTnLst>
                                    <p:set>
                                      <p:cBhvr>
                                        <p:cTn id="49" dur="1" fill="hold">
                                          <p:stCondLst>
                                            <p:cond delay="0"/>
                                          </p:stCondLst>
                                        </p:cTn>
                                        <p:tgtEl>
                                          <p:spTgt spid="391171">
                                            <p:txEl>
                                              <p:pRg st="5" end="5"/>
                                            </p:txEl>
                                          </p:spTgt>
                                        </p:tgtEl>
                                        <p:attrNameLst>
                                          <p:attrName>style.visibility</p:attrName>
                                        </p:attrNameLst>
                                      </p:cBhvr>
                                      <p:to>
                                        <p:strVal val="visible"/>
                                      </p:to>
                                    </p:set>
                                    <p:anim calcmode="lin" valueType="num">
                                      <p:cBhvr additive="base">
                                        <p:cTn id="50" dur="500" fill="hold"/>
                                        <p:tgtEl>
                                          <p:spTgt spid="391171">
                                            <p:txEl>
                                              <p:pRg st="5" end="5"/>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91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Whoosh"/>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1184"/>
                                        </p:tgtEl>
                                        <p:attrNameLst>
                                          <p:attrName>style.visibility</p:attrName>
                                        </p:attrNameLst>
                                      </p:cBhvr>
                                      <p:to>
                                        <p:strVal val="visible"/>
                                      </p:to>
                                    </p:set>
                                    <p:animEffect transition="in" filter="wipe(left)">
                                      <p:cBhvr>
                                        <p:cTn id="56" dur="500"/>
                                        <p:tgtEl>
                                          <p:spTgt spid="391184"/>
                                        </p:tgtEl>
                                      </p:cBhvr>
                                    </p:animEffect>
                                  </p:childTnLst>
                                  <p:subTnLst>
                                    <p:audio>
                                      <p:cMediaNode>
                                        <p:cTn display="0" masterRel="sameClick">
                                          <p:stCondLst>
                                            <p:cond evt="begin" delay="0">
                                              <p:tn val="54"/>
                                            </p:cond>
                                          </p:stCondLst>
                                          <p:endCondLst>
                                            <p:cond evt="onStopAudio" delay="0">
                                              <p:tgtEl>
                                                <p:sldTgt/>
                                              </p:tgtEl>
                                            </p:cond>
                                          </p:endCondLst>
                                        </p:cTn>
                                        <p:tgtEl>
                                          <p:sndTgt r:embed="rId3" name="Pencil Check"/>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391185"/>
                                        </p:tgtEl>
                                        <p:attrNameLst>
                                          <p:attrName>style.visibility</p:attrName>
                                        </p:attrNameLst>
                                      </p:cBhvr>
                                      <p:to>
                                        <p:strVal val="visible"/>
                                      </p:to>
                                    </p:set>
                                    <p:animEffect transition="in" filter="wipe(right)">
                                      <p:cBhvr>
                                        <p:cTn id="61" dur="500"/>
                                        <p:tgtEl>
                                          <p:spTgt spid="391185"/>
                                        </p:tgtEl>
                                      </p:cBhvr>
                                    </p:animEffect>
                                  </p:childTnLst>
                                  <p:subTnLst>
                                    <p:audio>
                                      <p:cMediaNode>
                                        <p:cTn display="0" masterRel="sameClick">
                                          <p:stCondLst>
                                            <p:cond evt="begin" delay="0">
                                              <p:tn val="59"/>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P spid="391180" grpId="0" animBg="1" autoUpdateAnimBg="0"/>
      <p:bldP spid="391182" grpId="0" animBg="1" autoUpdateAnimBg="0"/>
      <p:bldP spid="391183" grpId="0" animBg="1" autoUpdateAnimBg="0"/>
      <p:bldP spid="391185" grpId="0" animBg="1"/>
      <p:bldP spid="39118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a:defRPr/>
            </a:pPr>
            <a:r>
              <a:rPr lang="en-US" smtClean="0"/>
              <a:t>Properties of enzymes</a:t>
            </a:r>
          </a:p>
        </p:txBody>
      </p:sp>
      <p:sp>
        <p:nvSpPr>
          <p:cNvPr id="403459" name="Rectangle 3" descr="Rectangle: Click to edit Master text styles&#10;Second level&#10;Third level&#10;Fourth level&#10;Fifth level"/>
          <p:cNvSpPr>
            <a:spLocks noGrp="1" noChangeArrowheads="1"/>
          </p:cNvSpPr>
          <p:nvPr>
            <p:ph type="body" idx="1"/>
          </p:nvPr>
        </p:nvSpPr>
        <p:spPr>
          <a:xfrm>
            <a:off x="669925" y="1371600"/>
            <a:ext cx="8474075" cy="5029200"/>
          </a:xfrm>
          <a:noFill/>
        </p:spPr>
        <p:txBody>
          <a:bodyPr rIns="0"/>
          <a:lstStyle/>
          <a:p>
            <a:pPr>
              <a:lnSpc>
                <a:spcPct val="90000"/>
              </a:lnSpc>
            </a:pPr>
            <a:r>
              <a:rPr lang="en-US" u="sng" dirty="0" smtClean="0">
                <a:solidFill>
                  <a:srgbClr val="CC0000"/>
                </a:solidFill>
              </a:rPr>
              <a:t>Reaction specific</a:t>
            </a:r>
            <a:endParaRPr lang="en-US" dirty="0" smtClean="0"/>
          </a:p>
          <a:p>
            <a:pPr lvl="1">
              <a:lnSpc>
                <a:spcPct val="90000"/>
              </a:lnSpc>
            </a:pPr>
            <a:r>
              <a:rPr lang="en-US" dirty="0" smtClean="0"/>
              <a:t>each enzyme works with a specific substrate </a:t>
            </a:r>
          </a:p>
          <a:p>
            <a:pPr>
              <a:lnSpc>
                <a:spcPct val="90000"/>
              </a:lnSpc>
              <a:buClr>
                <a:srgbClr val="00005E"/>
              </a:buClr>
            </a:pPr>
            <a:r>
              <a:rPr lang="en-US" u="sng" dirty="0" smtClean="0">
                <a:solidFill>
                  <a:srgbClr val="CC0000"/>
                </a:solidFill>
              </a:rPr>
              <a:t>Not </a:t>
            </a:r>
            <a:r>
              <a:rPr lang="en-US" u="sng" dirty="0" smtClean="0">
                <a:solidFill>
                  <a:srgbClr val="CC0000"/>
                </a:solidFill>
              </a:rPr>
              <a:t>consumed in reaction</a:t>
            </a:r>
            <a:endParaRPr lang="en-US" dirty="0" smtClean="0"/>
          </a:p>
          <a:p>
            <a:pPr lvl="1">
              <a:lnSpc>
                <a:spcPct val="90000"/>
              </a:lnSpc>
            </a:pPr>
            <a:r>
              <a:rPr lang="en-US" dirty="0" smtClean="0"/>
              <a:t>single enzyme molecule can catalyze thousands or more reactions per second</a:t>
            </a:r>
          </a:p>
          <a:p>
            <a:pPr marL="1085850" lvl="2">
              <a:lnSpc>
                <a:spcPct val="90000"/>
              </a:lnSpc>
            </a:pPr>
            <a:r>
              <a:rPr lang="en-US" dirty="0" smtClean="0"/>
              <a:t>enzymes unaffected by the reaction</a:t>
            </a:r>
          </a:p>
          <a:p>
            <a:pPr>
              <a:lnSpc>
                <a:spcPct val="90000"/>
              </a:lnSpc>
            </a:pPr>
            <a:r>
              <a:rPr lang="en-US" u="sng" dirty="0" smtClean="0">
                <a:solidFill>
                  <a:srgbClr val="CC0000"/>
                </a:solidFill>
              </a:rPr>
              <a:t>Affected by cellular conditions</a:t>
            </a:r>
            <a:endParaRPr lang="en-US" dirty="0" smtClean="0"/>
          </a:p>
          <a:p>
            <a:pPr lvl="1">
              <a:lnSpc>
                <a:spcPct val="90000"/>
              </a:lnSpc>
            </a:pPr>
            <a:r>
              <a:rPr lang="en-US" dirty="0" smtClean="0"/>
              <a:t>any condition that affects protein structure</a:t>
            </a:r>
          </a:p>
          <a:p>
            <a:pPr marL="1085850" lvl="2">
              <a:lnSpc>
                <a:spcPct val="90000"/>
              </a:lnSpc>
            </a:pPr>
            <a:r>
              <a:rPr lang="en-US" dirty="0" smtClean="0"/>
              <a:t>temperature, pH, salinity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59">
                                            <p:txEl>
                                              <p:pRg st="1" end="1"/>
                                            </p:txEl>
                                          </p:spTgt>
                                        </p:tgtEl>
                                        <p:attrNameLst>
                                          <p:attrName>style.visibility</p:attrName>
                                        </p:attrNameLst>
                                      </p:cBhvr>
                                      <p:to>
                                        <p:strVal val="visible"/>
                                      </p:to>
                                    </p:set>
                                    <p:anim calcmode="lin" valueType="num">
                                      <p:cBhvr additive="base">
                                        <p:cTn id="13" dur="500" fill="hold"/>
                                        <p:tgtEl>
                                          <p:spTgt spid="403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59">
                                            <p:txEl>
                                              <p:pRg st="2" end="2"/>
                                            </p:txEl>
                                          </p:spTgt>
                                        </p:tgtEl>
                                        <p:attrNameLst>
                                          <p:attrName>style.visibility</p:attrName>
                                        </p:attrNameLst>
                                      </p:cBhvr>
                                      <p:to>
                                        <p:strVal val="visible"/>
                                      </p:to>
                                    </p:set>
                                    <p:anim calcmode="lin" valueType="num">
                                      <p:cBhvr additive="base">
                                        <p:cTn id="19" dur="500" fill="hold"/>
                                        <p:tgtEl>
                                          <p:spTgt spid="403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59">
                                            <p:txEl>
                                              <p:pRg st="3" end="3"/>
                                            </p:txEl>
                                          </p:spTgt>
                                        </p:tgtEl>
                                        <p:attrNameLst>
                                          <p:attrName>style.visibility</p:attrName>
                                        </p:attrNameLst>
                                      </p:cBhvr>
                                      <p:to>
                                        <p:strVal val="visible"/>
                                      </p:to>
                                    </p:set>
                                    <p:anim calcmode="lin" valueType="num">
                                      <p:cBhvr additive="base">
                                        <p:cTn id="25" dur="500" fill="hold"/>
                                        <p:tgtEl>
                                          <p:spTgt spid="403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59">
                                            <p:txEl>
                                              <p:pRg st="4" end="4"/>
                                            </p:txEl>
                                          </p:spTgt>
                                        </p:tgtEl>
                                        <p:attrNameLst>
                                          <p:attrName>style.visibility</p:attrName>
                                        </p:attrNameLst>
                                      </p:cBhvr>
                                      <p:to>
                                        <p:strVal val="visible"/>
                                      </p:to>
                                    </p:set>
                                    <p:anim calcmode="lin" valueType="num">
                                      <p:cBhvr additive="base">
                                        <p:cTn id="31" dur="500" fill="hold"/>
                                        <p:tgtEl>
                                          <p:spTgt spid="403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59">
                                            <p:txEl>
                                              <p:pRg st="5" end="5"/>
                                            </p:txEl>
                                          </p:spTgt>
                                        </p:tgtEl>
                                        <p:attrNameLst>
                                          <p:attrName>style.visibility</p:attrName>
                                        </p:attrNameLst>
                                      </p:cBhvr>
                                      <p:to>
                                        <p:strVal val="visible"/>
                                      </p:to>
                                    </p:set>
                                    <p:anim calcmode="lin" valueType="num">
                                      <p:cBhvr additive="base">
                                        <p:cTn id="37" dur="500" fill="hold"/>
                                        <p:tgtEl>
                                          <p:spTgt spid="403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59">
                                            <p:txEl>
                                              <p:pRg st="6" end="6"/>
                                            </p:txEl>
                                          </p:spTgt>
                                        </p:tgtEl>
                                        <p:attrNameLst>
                                          <p:attrName>style.visibility</p:attrName>
                                        </p:attrNameLst>
                                      </p:cBhvr>
                                      <p:to>
                                        <p:strVal val="visible"/>
                                      </p:to>
                                    </p:set>
                                    <p:anim calcmode="lin" valueType="num">
                                      <p:cBhvr additive="base">
                                        <p:cTn id="43" dur="500" fill="hold"/>
                                        <p:tgtEl>
                                          <p:spTgt spid="4034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59">
                                            <p:txEl>
                                              <p:pRg st="7" end="7"/>
                                            </p:txEl>
                                          </p:spTgt>
                                        </p:tgtEl>
                                        <p:attrNameLst>
                                          <p:attrName>style.visibility</p:attrName>
                                        </p:attrNameLst>
                                      </p:cBhvr>
                                      <p:to>
                                        <p:strVal val="visible"/>
                                      </p:to>
                                    </p:set>
                                    <p:anim calcmode="lin" valueType="num">
                                      <p:cBhvr additive="base">
                                        <p:cTn id="49" dur="500" fill="hold"/>
                                        <p:tgtEl>
                                          <p:spTgt spid="4034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4"/>
          <a:srcRect r="7755" b="3587"/>
          <a:stretch>
            <a:fillRect/>
          </a:stretch>
        </p:blipFill>
        <p:spPr bwMode="auto">
          <a:xfrm>
            <a:off x="4478338" y="2135188"/>
            <a:ext cx="4665662" cy="4513262"/>
          </a:xfrm>
          <a:prstGeom prst="rect">
            <a:avLst/>
          </a:prstGeom>
          <a:noFill/>
          <a:ln w="9525">
            <a:noFill/>
            <a:miter lim="800000"/>
            <a:headEnd/>
            <a:tailEnd/>
          </a:ln>
        </p:spPr>
      </p:pic>
      <p:sp>
        <p:nvSpPr>
          <p:cNvPr id="393218" name="Rectangle 2"/>
          <p:cNvSpPr>
            <a:spLocks noGrp="1" noChangeArrowheads="1"/>
          </p:cNvSpPr>
          <p:nvPr>
            <p:ph type="title"/>
          </p:nvPr>
        </p:nvSpPr>
        <p:spPr>
          <a:xfrm>
            <a:off x="609600" y="685800"/>
            <a:ext cx="8229600" cy="609600"/>
          </a:xfrm>
        </p:spPr>
        <p:txBody>
          <a:bodyPr/>
          <a:lstStyle/>
          <a:p>
            <a:pPr>
              <a:defRPr/>
            </a:pPr>
            <a:r>
              <a:rPr lang="en-US" dirty="0" smtClean="0"/>
              <a:t>Naming conventions</a:t>
            </a:r>
            <a:endParaRPr lang="en-US" dirty="0" smtClean="0">
              <a:solidFill>
                <a:srgbClr val="000000"/>
              </a:solidFill>
            </a:endParaRPr>
          </a:p>
        </p:txBody>
      </p:sp>
      <p:sp>
        <p:nvSpPr>
          <p:cNvPr id="393219" name="Rectangle 3" descr="Rectangle: Click to edit Master text styles&#10;Second level&#10;Third level&#10;Fourth level&#10;Fifth level"/>
          <p:cNvSpPr>
            <a:spLocks noGrp="1" noChangeArrowheads="1"/>
          </p:cNvSpPr>
          <p:nvPr>
            <p:ph type="body" idx="1"/>
          </p:nvPr>
        </p:nvSpPr>
        <p:spPr>
          <a:xfrm>
            <a:off x="533400" y="1371600"/>
            <a:ext cx="7321550" cy="4413250"/>
          </a:xfrm>
          <a:noFill/>
        </p:spPr>
        <p:txBody>
          <a:bodyPr/>
          <a:lstStyle/>
          <a:p>
            <a:r>
              <a:rPr lang="en-US" sz="2600" dirty="0" smtClean="0"/>
              <a:t>Enzymes named for reaction they catalyze</a:t>
            </a:r>
          </a:p>
          <a:p>
            <a:pPr lvl="1"/>
            <a:r>
              <a:rPr lang="en-US" sz="2200" u="sng" dirty="0" err="1" smtClean="0">
                <a:solidFill>
                  <a:srgbClr val="CC0000"/>
                </a:solidFill>
              </a:rPr>
              <a:t>sucrase</a:t>
            </a:r>
            <a:r>
              <a:rPr lang="en-US" sz="2200" dirty="0" smtClean="0"/>
              <a:t> breaks down sucrose</a:t>
            </a:r>
          </a:p>
          <a:p>
            <a:pPr lvl="1"/>
            <a:r>
              <a:rPr lang="en-US" sz="2200" u="sng" dirty="0" smtClean="0">
                <a:solidFill>
                  <a:srgbClr val="CC0000"/>
                </a:solidFill>
              </a:rPr>
              <a:t>proteases</a:t>
            </a:r>
            <a:r>
              <a:rPr lang="en-US" sz="2200" dirty="0" smtClean="0"/>
              <a:t> break down proteins</a:t>
            </a:r>
          </a:p>
          <a:p>
            <a:pPr lvl="1"/>
            <a:r>
              <a:rPr lang="en-US" sz="2200" u="sng" dirty="0" smtClean="0">
                <a:solidFill>
                  <a:srgbClr val="CC0000"/>
                </a:solidFill>
              </a:rPr>
              <a:t>lipases</a:t>
            </a:r>
            <a:r>
              <a:rPr lang="en-US" sz="2200" dirty="0" smtClean="0"/>
              <a:t> break </a:t>
            </a:r>
            <a:br>
              <a:rPr lang="en-US" sz="2200" dirty="0" smtClean="0"/>
            </a:br>
            <a:r>
              <a:rPr lang="en-US" sz="2200" dirty="0" smtClean="0"/>
              <a:t>down lipids</a:t>
            </a:r>
          </a:p>
          <a:p>
            <a:pPr marL="457200" lvl="1" indent="0">
              <a:buNone/>
            </a:pPr>
            <a:r>
              <a:rPr lang="en-US" sz="2200" dirty="0" smtClean="0"/>
              <a:t/>
            </a:r>
            <a:br>
              <a:rPr lang="en-US" sz="2200" dirty="0" smtClean="0"/>
            </a:br>
            <a:endParaRPr lang="en-US" sz="2200"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anim calcmode="lin" valueType="num">
                                      <p:cBhvr additive="base">
                                        <p:cTn id="11" dur="500" fill="hold"/>
                                        <p:tgtEl>
                                          <p:spTgt spid="393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3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anim calcmode="lin" valueType="num">
                                      <p:cBhvr additive="base">
                                        <p:cTn id="15" dur="500" fill="hold"/>
                                        <p:tgtEl>
                                          <p:spTgt spid="3932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3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anim calcmode="lin" valueType="num">
                                      <p:cBhvr additive="base">
                                        <p:cTn id="19" dur="500" fill="hold"/>
                                        <p:tgtEl>
                                          <p:spTgt spid="393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3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anim calcmode="lin" valueType="num">
                                      <p:cBhvr additive="base">
                                        <p:cTn id="23" dur="500" fill="hold"/>
                                        <p:tgtEl>
                                          <p:spTgt spid="3932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3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09600" y="685800"/>
            <a:ext cx="8328025" cy="762000"/>
          </a:xfrm>
        </p:spPr>
        <p:txBody>
          <a:bodyPr/>
          <a:lstStyle/>
          <a:p>
            <a:pPr>
              <a:defRPr/>
            </a:pPr>
            <a:r>
              <a:rPr lang="en-US" smtClean="0"/>
              <a:t>Factors Affecting Enzyme Function</a:t>
            </a:r>
          </a:p>
        </p:txBody>
      </p:sp>
      <p:sp>
        <p:nvSpPr>
          <p:cNvPr id="423939" name="Rectangle 3" descr="Rectangle: Click to edit Master text styles&#10;Second level&#10;Third level&#10;Fourth level&#10;Fifth level"/>
          <p:cNvSpPr>
            <a:spLocks noGrp="1" noChangeArrowheads="1"/>
          </p:cNvSpPr>
          <p:nvPr>
            <p:ph type="body" idx="1"/>
          </p:nvPr>
        </p:nvSpPr>
        <p:spPr>
          <a:xfrm>
            <a:off x="838200" y="1371600"/>
            <a:ext cx="7772400" cy="5029200"/>
          </a:xfrm>
        </p:spPr>
        <p:txBody>
          <a:bodyPr/>
          <a:lstStyle/>
          <a:p>
            <a:r>
              <a:rPr lang="en-US" smtClean="0"/>
              <a:t>Enzyme concentration</a:t>
            </a:r>
          </a:p>
          <a:p>
            <a:r>
              <a:rPr lang="en-US" smtClean="0"/>
              <a:t>Substrate concentration</a:t>
            </a:r>
          </a:p>
          <a:p>
            <a:r>
              <a:rPr lang="en-US" smtClean="0"/>
              <a:t>Temperature </a:t>
            </a:r>
          </a:p>
          <a:p>
            <a:r>
              <a:rPr lang="en-US" smtClean="0"/>
              <a:t>pH</a:t>
            </a:r>
          </a:p>
          <a:p>
            <a:r>
              <a:rPr lang="en-US" smtClean="0"/>
              <a:t>Salinity</a:t>
            </a:r>
          </a:p>
          <a:p>
            <a:r>
              <a:rPr lang="en-US" smtClean="0"/>
              <a:t>Activators</a:t>
            </a:r>
          </a:p>
          <a:p>
            <a:r>
              <a:rPr lang="en-US" smtClean="0"/>
              <a:t>Inhibitors</a:t>
            </a:r>
          </a:p>
        </p:txBody>
      </p:sp>
      <p:pic>
        <p:nvPicPr>
          <p:cNvPr id="32772" name="Picture 4"/>
          <p:cNvPicPr>
            <a:picLocks noChangeAspect="1" noChangeArrowheads="1"/>
          </p:cNvPicPr>
          <p:nvPr/>
        </p:nvPicPr>
        <p:blipFill>
          <a:blip r:embed="rId4"/>
          <a:srcRect/>
          <a:stretch>
            <a:fillRect/>
          </a:stretch>
        </p:blipFill>
        <p:spPr bwMode="auto">
          <a:xfrm>
            <a:off x="5807075" y="3235325"/>
            <a:ext cx="2903538" cy="2994025"/>
          </a:xfrm>
          <a:prstGeom prst="rect">
            <a:avLst/>
          </a:prstGeom>
          <a:noFill/>
          <a:ln w="9525">
            <a:noFill/>
            <a:miter lim="800000"/>
            <a:headEnd/>
            <a:tailEnd/>
          </a:ln>
        </p:spPr>
      </p:pic>
      <p:sp>
        <p:nvSpPr>
          <p:cNvPr id="32773" name="Rectangle 5"/>
          <p:cNvSpPr>
            <a:spLocks noChangeArrowheads="1"/>
          </p:cNvSpPr>
          <p:nvPr/>
        </p:nvSpPr>
        <p:spPr bwMode="auto">
          <a:xfrm>
            <a:off x="6656388" y="6180138"/>
            <a:ext cx="1387475" cy="457200"/>
          </a:xfrm>
          <a:prstGeom prst="rect">
            <a:avLst/>
          </a:prstGeom>
          <a:noFill/>
          <a:ln w="9525">
            <a:noFill/>
            <a:miter lim="800000"/>
            <a:headEnd/>
            <a:tailEnd/>
          </a:ln>
        </p:spPr>
        <p:txBody>
          <a:bodyPr wrap="none" anchor="ctr">
            <a:spAutoFit/>
          </a:bodyPr>
          <a:lstStyle/>
          <a:p>
            <a:r>
              <a:rPr lang="en-US" b="1">
                <a:solidFill>
                  <a:schemeClr val="tx2"/>
                </a:solidFill>
              </a:rPr>
              <a:t>catalase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4" end="4"/>
                                            </p:txEl>
                                          </p:spTgt>
                                        </p:tgtEl>
                                        <p:attrNameLst>
                                          <p:attrName>style.visibility</p:attrName>
                                        </p:attrNameLst>
                                      </p:cBhvr>
                                      <p:to>
                                        <p:strVal val="visible"/>
                                      </p:to>
                                    </p:set>
                                    <p:anim calcmode="lin" valueType="num">
                                      <p:cBhvr additive="base">
                                        <p:cTn id="31" dur="500" fill="hold"/>
                                        <p:tgtEl>
                                          <p:spTgt spid="423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5" end="5"/>
                                            </p:txEl>
                                          </p:spTgt>
                                        </p:tgtEl>
                                        <p:attrNameLst>
                                          <p:attrName>style.visibility</p:attrName>
                                        </p:attrNameLst>
                                      </p:cBhvr>
                                      <p:to>
                                        <p:strVal val="visible"/>
                                      </p:to>
                                    </p:set>
                                    <p:anim calcmode="lin" valueType="num">
                                      <p:cBhvr additive="base">
                                        <p:cTn id="37" dur="500" fill="hold"/>
                                        <p:tgtEl>
                                          <p:spTgt spid="423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3939">
                                            <p:txEl>
                                              <p:pRg st="6" end="6"/>
                                            </p:txEl>
                                          </p:spTgt>
                                        </p:tgtEl>
                                        <p:attrNameLst>
                                          <p:attrName>style.visibility</p:attrName>
                                        </p:attrNameLst>
                                      </p:cBhvr>
                                      <p:to>
                                        <p:strVal val="visible"/>
                                      </p:to>
                                    </p:set>
                                    <p:anim calcmode="lin" valueType="num">
                                      <p:cBhvr additive="base">
                                        <p:cTn id="43" dur="500" fill="hold"/>
                                        <p:tgtEl>
                                          <p:spTgt spid="4239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39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28"/>
          <p:cNvSpPr>
            <a:spLocks noChangeArrowheads="1"/>
          </p:cNvSpPr>
          <p:nvPr/>
        </p:nvSpPr>
        <p:spPr bwMode="auto">
          <a:xfrm>
            <a:off x="190500" y="6197600"/>
            <a:ext cx="1368425" cy="547688"/>
          </a:xfrm>
          <a:prstGeom prst="rect">
            <a:avLst/>
          </a:prstGeom>
          <a:solidFill>
            <a:schemeClr val="bg1"/>
          </a:solidFill>
          <a:ln w="9525">
            <a:noFill/>
            <a:miter lim="800000"/>
            <a:headEnd/>
            <a:tailEnd/>
          </a:ln>
        </p:spPr>
        <p:txBody>
          <a:bodyPr wrap="none" anchor="ctr"/>
          <a:lstStyle/>
          <a:p>
            <a:endParaRPr lang="en-US"/>
          </a:p>
        </p:txBody>
      </p:sp>
      <p:sp>
        <p:nvSpPr>
          <p:cNvPr id="428034" name="Rectangle 2"/>
          <p:cNvSpPr>
            <a:spLocks noGrp="1" noChangeArrowheads="1"/>
          </p:cNvSpPr>
          <p:nvPr>
            <p:ph type="title"/>
          </p:nvPr>
        </p:nvSpPr>
        <p:spPr/>
        <p:txBody>
          <a:bodyPr/>
          <a:lstStyle/>
          <a:p>
            <a:pPr>
              <a:defRPr/>
            </a:pPr>
            <a:r>
              <a:rPr lang="en-US" smtClean="0"/>
              <a:t>Factors affecting enzyme function </a:t>
            </a:r>
          </a:p>
        </p:txBody>
      </p:sp>
      <p:sp>
        <p:nvSpPr>
          <p:cNvPr id="428035" name="Rectangle 3" descr="Rectangle: Click to edit Master text styles&#10;Second level&#10;Third level&#10;Fourth level&#10;Fifth level"/>
          <p:cNvSpPr>
            <a:spLocks noGrp="1" noChangeArrowheads="1"/>
          </p:cNvSpPr>
          <p:nvPr>
            <p:ph type="body" idx="1"/>
          </p:nvPr>
        </p:nvSpPr>
        <p:spPr>
          <a:xfrm>
            <a:off x="693738" y="1371600"/>
            <a:ext cx="8450262" cy="3132138"/>
          </a:xfrm>
        </p:spPr>
        <p:txBody>
          <a:bodyPr/>
          <a:lstStyle/>
          <a:p>
            <a:pPr>
              <a:lnSpc>
                <a:spcPct val="90000"/>
              </a:lnSpc>
            </a:pPr>
            <a:r>
              <a:rPr lang="en-US" dirty="0" smtClean="0"/>
              <a:t>Enzyme concentration </a:t>
            </a:r>
          </a:p>
          <a:p>
            <a:pPr lvl="1">
              <a:lnSpc>
                <a:spcPct val="90000"/>
              </a:lnSpc>
            </a:pPr>
            <a:r>
              <a:rPr lang="en-US" dirty="0" smtClean="0"/>
              <a:t>as </a:t>
            </a:r>
            <a:r>
              <a:rPr lang="en-US" dirty="0" smtClean="0">
                <a:solidFill>
                  <a:srgbClr val="0F116A"/>
                </a:solidFill>
                <a:sym typeface="Symbol" pitchFamily="84" charset="2"/>
              </a:rPr>
              <a:t></a:t>
            </a:r>
            <a:r>
              <a:rPr lang="en-US" dirty="0" smtClean="0">
                <a:sym typeface="Symbol" pitchFamily="84" charset="2"/>
              </a:rPr>
              <a:t> enzyme = </a:t>
            </a:r>
            <a:r>
              <a:rPr lang="en-US" dirty="0" smtClean="0">
                <a:solidFill>
                  <a:srgbClr val="0F116A"/>
                </a:solidFill>
                <a:sym typeface="Symbol" pitchFamily="84" charset="2"/>
              </a:rPr>
              <a:t></a:t>
            </a:r>
            <a:r>
              <a:rPr lang="en-US" dirty="0" smtClean="0">
                <a:sym typeface="Symbol" pitchFamily="84" charset="2"/>
              </a:rPr>
              <a:t> reaction rate</a:t>
            </a:r>
            <a:endParaRPr lang="en-US" dirty="0" smtClean="0"/>
          </a:p>
          <a:p>
            <a:pPr lvl="1">
              <a:lnSpc>
                <a:spcPct val="90000"/>
              </a:lnSpc>
            </a:pPr>
            <a:r>
              <a:rPr lang="en-US" dirty="0" smtClean="0"/>
              <a:t>reaction </a:t>
            </a:r>
            <a:r>
              <a:rPr lang="en-US" dirty="0" smtClean="0"/>
              <a:t>rate levels off</a:t>
            </a:r>
          </a:p>
          <a:p>
            <a:pPr marL="1085850" lvl="2">
              <a:lnSpc>
                <a:spcPct val="90000"/>
              </a:lnSpc>
            </a:pPr>
            <a:r>
              <a:rPr lang="en-US" dirty="0" smtClean="0"/>
              <a:t>substrate becomes limiting </a:t>
            </a:r>
            <a:r>
              <a:rPr lang="en-US" dirty="0" smtClean="0"/>
              <a:t>factor</a:t>
            </a:r>
            <a:endParaRPr lang="en-US" dirty="0" smtClean="0"/>
          </a:p>
        </p:txBody>
      </p:sp>
      <p:sp>
        <p:nvSpPr>
          <p:cNvPr id="33797" name="Oval 21"/>
          <p:cNvSpPr>
            <a:spLocks noChangeArrowheads="1"/>
          </p:cNvSpPr>
          <p:nvPr/>
        </p:nvSpPr>
        <p:spPr bwMode="auto">
          <a:xfrm>
            <a:off x="6696075" y="641350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3798" name="Group 64"/>
          <p:cNvGrpSpPr>
            <a:grpSpLocks/>
          </p:cNvGrpSpPr>
          <p:nvPr/>
        </p:nvGrpSpPr>
        <p:grpSpPr bwMode="auto">
          <a:xfrm>
            <a:off x="4267200" y="6096000"/>
            <a:ext cx="609600" cy="533400"/>
            <a:chOff x="2160" y="3168"/>
            <a:chExt cx="384" cy="336"/>
          </a:xfrm>
        </p:grpSpPr>
        <p:sp>
          <p:nvSpPr>
            <p:cNvPr id="33866" name="Oval 6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67" name="Oval 6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68" name="Oval 6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69" name="Oval 6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70" name="Oval 6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799" name="Group 70"/>
          <p:cNvGrpSpPr>
            <a:grpSpLocks/>
          </p:cNvGrpSpPr>
          <p:nvPr/>
        </p:nvGrpSpPr>
        <p:grpSpPr bwMode="auto">
          <a:xfrm>
            <a:off x="4419600" y="5334000"/>
            <a:ext cx="609600" cy="533400"/>
            <a:chOff x="2160" y="3168"/>
            <a:chExt cx="384" cy="336"/>
          </a:xfrm>
        </p:grpSpPr>
        <p:sp>
          <p:nvSpPr>
            <p:cNvPr id="33861" name="Oval 71"/>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62" name="Oval 72"/>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63" name="Oval 73"/>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64" name="Oval 74"/>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65" name="Oval 75"/>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0" name="Group 76"/>
          <p:cNvGrpSpPr>
            <a:grpSpLocks/>
          </p:cNvGrpSpPr>
          <p:nvPr/>
        </p:nvGrpSpPr>
        <p:grpSpPr bwMode="auto">
          <a:xfrm>
            <a:off x="4495800" y="4572000"/>
            <a:ext cx="609600" cy="533400"/>
            <a:chOff x="2160" y="3168"/>
            <a:chExt cx="384" cy="336"/>
          </a:xfrm>
        </p:grpSpPr>
        <p:sp>
          <p:nvSpPr>
            <p:cNvPr id="33856" name="Oval 7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57" name="Oval 7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58" name="Oval 7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59" name="Oval 8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60" name="Oval 8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1" name="Group 82"/>
          <p:cNvGrpSpPr>
            <a:grpSpLocks/>
          </p:cNvGrpSpPr>
          <p:nvPr/>
        </p:nvGrpSpPr>
        <p:grpSpPr bwMode="auto">
          <a:xfrm>
            <a:off x="5410200" y="4876800"/>
            <a:ext cx="609600" cy="533400"/>
            <a:chOff x="2160" y="3168"/>
            <a:chExt cx="384" cy="336"/>
          </a:xfrm>
        </p:grpSpPr>
        <p:sp>
          <p:nvSpPr>
            <p:cNvPr id="33851" name="Oval 8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52" name="Oval 8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53" name="Oval 8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54" name="Oval 8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55" name="Oval 8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2" name="Group 88"/>
          <p:cNvGrpSpPr>
            <a:grpSpLocks/>
          </p:cNvGrpSpPr>
          <p:nvPr/>
        </p:nvGrpSpPr>
        <p:grpSpPr bwMode="auto">
          <a:xfrm>
            <a:off x="5562600" y="6019800"/>
            <a:ext cx="609600" cy="533400"/>
            <a:chOff x="2160" y="3168"/>
            <a:chExt cx="384" cy="336"/>
          </a:xfrm>
        </p:grpSpPr>
        <p:sp>
          <p:nvSpPr>
            <p:cNvPr id="33846" name="Oval 89"/>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47" name="Oval 90"/>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48" name="Oval 91"/>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49" name="Oval 92"/>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50" name="Oval 93"/>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3" name="Group 94"/>
          <p:cNvGrpSpPr>
            <a:grpSpLocks/>
          </p:cNvGrpSpPr>
          <p:nvPr/>
        </p:nvGrpSpPr>
        <p:grpSpPr bwMode="auto">
          <a:xfrm>
            <a:off x="8077200" y="4495800"/>
            <a:ext cx="609600" cy="533400"/>
            <a:chOff x="2160" y="3168"/>
            <a:chExt cx="384" cy="336"/>
          </a:xfrm>
        </p:grpSpPr>
        <p:sp>
          <p:nvSpPr>
            <p:cNvPr id="33841" name="Oval 9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42" name="Oval 9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43" name="Oval 9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44" name="Oval 9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45" name="Oval 9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4" name="Group 100"/>
          <p:cNvGrpSpPr>
            <a:grpSpLocks/>
          </p:cNvGrpSpPr>
          <p:nvPr/>
        </p:nvGrpSpPr>
        <p:grpSpPr bwMode="auto">
          <a:xfrm>
            <a:off x="7054850" y="5883275"/>
            <a:ext cx="609600" cy="533400"/>
            <a:chOff x="2160" y="3168"/>
            <a:chExt cx="384" cy="336"/>
          </a:xfrm>
        </p:grpSpPr>
        <p:sp>
          <p:nvSpPr>
            <p:cNvPr id="33836" name="Oval 101"/>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37" name="Oval 102"/>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38" name="Oval 103"/>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39" name="Oval 104"/>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40" name="Oval 105"/>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5" name="Group 106"/>
          <p:cNvGrpSpPr>
            <a:grpSpLocks/>
          </p:cNvGrpSpPr>
          <p:nvPr/>
        </p:nvGrpSpPr>
        <p:grpSpPr bwMode="auto">
          <a:xfrm>
            <a:off x="8001000" y="5791200"/>
            <a:ext cx="609600" cy="533400"/>
            <a:chOff x="2160" y="3168"/>
            <a:chExt cx="384" cy="336"/>
          </a:xfrm>
        </p:grpSpPr>
        <p:sp>
          <p:nvSpPr>
            <p:cNvPr id="33831" name="Oval 10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32" name="Oval 10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33" name="Oval 10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34" name="Oval 11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35" name="Oval 11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3806" name="Group 112"/>
          <p:cNvGrpSpPr>
            <a:grpSpLocks/>
          </p:cNvGrpSpPr>
          <p:nvPr/>
        </p:nvGrpSpPr>
        <p:grpSpPr bwMode="auto">
          <a:xfrm>
            <a:off x="6629400" y="4572000"/>
            <a:ext cx="609600" cy="533400"/>
            <a:chOff x="2160" y="3168"/>
            <a:chExt cx="384" cy="336"/>
          </a:xfrm>
        </p:grpSpPr>
        <p:sp>
          <p:nvSpPr>
            <p:cNvPr id="33826" name="Oval 11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27" name="Oval 11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28" name="Oval 11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29" name="Oval 11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30" name="Oval 11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3807" name="Oval 119"/>
          <p:cNvSpPr>
            <a:spLocks noChangeArrowheads="1"/>
          </p:cNvSpPr>
          <p:nvPr/>
        </p:nvSpPr>
        <p:spPr bwMode="auto">
          <a:xfrm>
            <a:off x="7243763" y="58277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3808" name="Oval 120"/>
          <p:cNvSpPr>
            <a:spLocks noChangeArrowheads="1"/>
          </p:cNvSpPr>
          <p:nvPr/>
        </p:nvSpPr>
        <p:spPr bwMode="auto">
          <a:xfrm>
            <a:off x="7956550" y="65198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3809" name="Group 121"/>
          <p:cNvGrpSpPr>
            <a:grpSpLocks/>
          </p:cNvGrpSpPr>
          <p:nvPr/>
        </p:nvGrpSpPr>
        <p:grpSpPr bwMode="auto">
          <a:xfrm>
            <a:off x="60325" y="4502150"/>
            <a:ext cx="4049713" cy="2355850"/>
            <a:chOff x="760" y="1742"/>
            <a:chExt cx="3689" cy="2146"/>
          </a:xfrm>
        </p:grpSpPr>
        <p:pic>
          <p:nvPicPr>
            <p:cNvPr id="33820" name="Picture 122"/>
            <p:cNvPicPr>
              <a:picLocks noChangeAspect="1" noChangeArrowheads="1"/>
            </p:cNvPicPr>
            <p:nvPr/>
          </p:nvPicPr>
          <p:blipFill>
            <a:blip r:embed="rId4"/>
            <a:srcRect/>
            <a:stretch>
              <a:fillRect/>
            </a:stretch>
          </p:blipFill>
          <p:spPr bwMode="auto">
            <a:xfrm>
              <a:off x="1182" y="1978"/>
              <a:ext cx="2778" cy="1538"/>
            </a:xfrm>
            <a:prstGeom prst="rect">
              <a:avLst/>
            </a:prstGeom>
            <a:noFill/>
            <a:ln w="9525">
              <a:noFill/>
              <a:miter lim="800000"/>
              <a:headEnd/>
              <a:tailEnd/>
            </a:ln>
          </p:spPr>
        </p:pic>
        <p:sp>
          <p:nvSpPr>
            <p:cNvPr id="33821" name="Freeform 123"/>
            <p:cNvSpPr>
              <a:spLocks/>
            </p:cNvSpPr>
            <p:nvPr/>
          </p:nvSpPr>
          <p:spPr bwMode="auto">
            <a:xfrm>
              <a:off x="1186" y="1742"/>
              <a:ext cx="3263" cy="1776"/>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sp>
          <p:nvSpPr>
            <p:cNvPr id="33822" name="Rectangle 124"/>
            <p:cNvSpPr>
              <a:spLocks noChangeArrowheads="1"/>
            </p:cNvSpPr>
            <p:nvPr/>
          </p:nvSpPr>
          <p:spPr bwMode="auto">
            <a:xfrm>
              <a:off x="1509" y="3582"/>
              <a:ext cx="2121" cy="306"/>
            </a:xfrm>
            <a:prstGeom prst="rect">
              <a:avLst/>
            </a:prstGeom>
            <a:noFill/>
            <a:ln w="9525">
              <a:noFill/>
              <a:miter lim="800000"/>
              <a:headEnd/>
              <a:tailEnd/>
            </a:ln>
          </p:spPr>
          <p:txBody>
            <a:bodyPr wrap="none" anchor="ctr">
              <a:spAutoFit/>
            </a:bodyPr>
            <a:lstStyle/>
            <a:p>
              <a:r>
                <a:rPr lang="en-US" sz="1600" b="1">
                  <a:solidFill>
                    <a:srgbClr val="0F116A"/>
                  </a:solidFill>
                </a:rPr>
                <a:t>enzyme concentration</a:t>
              </a:r>
              <a:endParaRPr lang="en-US" sz="2000" b="1">
                <a:solidFill>
                  <a:srgbClr val="0F116A"/>
                </a:solidFill>
              </a:endParaRPr>
            </a:p>
          </p:txBody>
        </p:sp>
        <p:sp>
          <p:nvSpPr>
            <p:cNvPr id="33823" name="Line 125"/>
            <p:cNvSpPr>
              <a:spLocks noChangeShapeType="1"/>
            </p:cNvSpPr>
            <p:nvPr/>
          </p:nvSpPr>
          <p:spPr bwMode="auto">
            <a:xfrm>
              <a:off x="3717" y="3747"/>
              <a:ext cx="624" cy="0"/>
            </a:xfrm>
            <a:prstGeom prst="line">
              <a:avLst/>
            </a:prstGeom>
            <a:noFill/>
            <a:ln w="38100">
              <a:solidFill>
                <a:srgbClr val="0F116A"/>
              </a:solidFill>
              <a:round/>
              <a:headEnd/>
              <a:tailEnd type="triangle" w="med" len="med"/>
            </a:ln>
          </p:spPr>
          <p:txBody>
            <a:bodyPr wrap="none" anchor="ctr"/>
            <a:lstStyle/>
            <a:p>
              <a:endParaRPr lang="en-US"/>
            </a:p>
          </p:txBody>
        </p:sp>
        <p:sp>
          <p:nvSpPr>
            <p:cNvPr id="33824" name="Rectangle 126"/>
            <p:cNvSpPr>
              <a:spLocks noChangeArrowheads="1"/>
            </p:cNvSpPr>
            <p:nvPr/>
          </p:nvSpPr>
          <p:spPr bwMode="auto">
            <a:xfrm rot="-5400000">
              <a:off x="275" y="2602"/>
              <a:ext cx="1278" cy="307"/>
            </a:xfrm>
            <a:prstGeom prst="rect">
              <a:avLst/>
            </a:prstGeom>
            <a:noFill/>
            <a:ln w="9525">
              <a:noFill/>
              <a:miter lim="800000"/>
              <a:headEnd/>
              <a:tailEnd/>
            </a:ln>
          </p:spPr>
          <p:txBody>
            <a:bodyPr wrap="none" anchor="ctr">
              <a:spAutoFit/>
            </a:bodyPr>
            <a:lstStyle/>
            <a:p>
              <a:r>
                <a:rPr lang="en-US" sz="1600" b="1">
                  <a:solidFill>
                    <a:srgbClr val="0F116A"/>
                  </a:solidFill>
                </a:rPr>
                <a:t>reaction rate</a:t>
              </a:r>
              <a:endParaRPr lang="en-US" sz="2000" b="1">
                <a:solidFill>
                  <a:srgbClr val="0F116A"/>
                </a:solidFill>
              </a:endParaRPr>
            </a:p>
          </p:txBody>
        </p:sp>
        <p:sp>
          <p:nvSpPr>
            <p:cNvPr id="33825" name="Line 127"/>
            <p:cNvSpPr>
              <a:spLocks noChangeShapeType="1"/>
            </p:cNvSpPr>
            <p:nvPr/>
          </p:nvSpPr>
          <p:spPr bwMode="auto">
            <a:xfrm rot="-5400000">
              <a:off x="750" y="1978"/>
              <a:ext cx="384" cy="0"/>
            </a:xfrm>
            <a:prstGeom prst="line">
              <a:avLst/>
            </a:prstGeom>
            <a:noFill/>
            <a:ln w="38100">
              <a:solidFill>
                <a:srgbClr val="0F116A"/>
              </a:solidFill>
              <a:round/>
              <a:headEnd/>
              <a:tailEnd type="triangle" w="med" len="med"/>
            </a:ln>
          </p:spPr>
          <p:txBody>
            <a:bodyPr wrap="none" anchor="ctr"/>
            <a:lstStyle/>
            <a:p>
              <a:endParaRPr lang="en-US"/>
            </a:p>
          </p:txBody>
        </p:sp>
      </p:grpSp>
      <p:sp>
        <p:nvSpPr>
          <p:cNvPr id="33810" name="Oval 129"/>
          <p:cNvSpPr>
            <a:spLocks noChangeArrowheads="1"/>
          </p:cNvSpPr>
          <p:nvPr/>
        </p:nvSpPr>
        <p:spPr bwMode="auto">
          <a:xfrm>
            <a:off x="7632700" y="46497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3811" name="Oval 130"/>
          <p:cNvSpPr>
            <a:spLocks noChangeArrowheads="1"/>
          </p:cNvSpPr>
          <p:nvPr/>
        </p:nvSpPr>
        <p:spPr bwMode="auto">
          <a:xfrm>
            <a:off x="5137150" y="64912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3812" name="Group 133"/>
          <p:cNvGrpSpPr>
            <a:grpSpLocks/>
          </p:cNvGrpSpPr>
          <p:nvPr/>
        </p:nvGrpSpPr>
        <p:grpSpPr bwMode="auto">
          <a:xfrm>
            <a:off x="6262688" y="5402263"/>
            <a:ext cx="609600" cy="533400"/>
            <a:chOff x="2160" y="3168"/>
            <a:chExt cx="384" cy="336"/>
          </a:xfrm>
        </p:grpSpPr>
        <p:sp>
          <p:nvSpPr>
            <p:cNvPr id="33815" name="Oval 134"/>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3816" name="Oval 135"/>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3817" name="Oval 136"/>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3818" name="Oval 137"/>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3819" name="Oval 138"/>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3813" name="Oval 22"/>
          <p:cNvSpPr>
            <a:spLocks noChangeArrowheads="1"/>
          </p:cNvSpPr>
          <p:nvPr/>
        </p:nvSpPr>
        <p:spPr bwMode="auto">
          <a:xfrm>
            <a:off x="5595938" y="48180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3814" name="Oval 139"/>
          <p:cNvSpPr>
            <a:spLocks noChangeArrowheads="1"/>
          </p:cNvSpPr>
          <p:nvPr/>
        </p:nvSpPr>
        <p:spPr bwMode="auto">
          <a:xfrm>
            <a:off x="6323013" y="476250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additive="base">
                                        <p:cTn id="7" dur="500" fill="hold"/>
                                        <p:tgtEl>
                                          <p:spTgt spid="428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80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additive="base">
                                        <p:cTn id="13" dur="500" fill="hold"/>
                                        <p:tgtEl>
                                          <p:spTgt spid="428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80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8035">
                                            <p:txEl>
                                              <p:pRg st="2" end="2"/>
                                            </p:txEl>
                                          </p:spTgt>
                                        </p:tgtEl>
                                        <p:attrNameLst>
                                          <p:attrName>style.visibility</p:attrName>
                                        </p:attrNameLst>
                                      </p:cBhvr>
                                      <p:to>
                                        <p:strVal val="visible"/>
                                      </p:to>
                                    </p:set>
                                    <p:anim calcmode="lin" valueType="num">
                                      <p:cBhvr additive="base">
                                        <p:cTn id="19" dur="500" fill="hold"/>
                                        <p:tgtEl>
                                          <p:spTgt spid="428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80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8035">
                                            <p:txEl>
                                              <p:pRg st="3" end="3"/>
                                            </p:txEl>
                                          </p:spTgt>
                                        </p:tgtEl>
                                        <p:attrNameLst>
                                          <p:attrName>style.visibility</p:attrName>
                                        </p:attrNameLst>
                                      </p:cBhvr>
                                      <p:to>
                                        <p:strVal val="visible"/>
                                      </p:to>
                                    </p:set>
                                    <p:anim calcmode="lin" valueType="num">
                                      <p:cBhvr additive="base">
                                        <p:cTn id="25" dur="500" fill="hold"/>
                                        <p:tgtEl>
                                          <p:spTgt spid="428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80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90500" y="6197600"/>
            <a:ext cx="1368425" cy="547688"/>
          </a:xfrm>
          <a:prstGeom prst="rect">
            <a:avLst/>
          </a:prstGeom>
          <a:solidFill>
            <a:schemeClr val="bg1"/>
          </a:solidFill>
          <a:ln w="9525">
            <a:noFill/>
            <a:miter lim="800000"/>
            <a:headEnd/>
            <a:tailEnd/>
          </a:ln>
        </p:spPr>
        <p:txBody>
          <a:bodyPr wrap="none" anchor="ctr"/>
          <a:lstStyle/>
          <a:p>
            <a:endParaRPr lang="en-US"/>
          </a:p>
        </p:txBody>
      </p:sp>
      <p:sp>
        <p:nvSpPr>
          <p:cNvPr id="508931" name="Rectangle 3"/>
          <p:cNvSpPr>
            <a:spLocks noGrp="1" noChangeArrowheads="1"/>
          </p:cNvSpPr>
          <p:nvPr>
            <p:ph type="title"/>
          </p:nvPr>
        </p:nvSpPr>
        <p:spPr/>
        <p:txBody>
          <a:bodyPr/>
          <a:lstStyle/>
          <a:p>
            <a:pPr>
              <a:defRPr/>
            </a:pPr>
            <a:r>
              <a:rPr lang="en-US" smtClean="0"/>
              <a:t>Factors affecting enzyme function </a:t>
            </a:r>
          </a:p>
        </p:txBody>
      </p:sp>
      <p:sp>
        <p:nvSpPr>
          <p:cNvPr id="34820" name="Oval 5"/>
          <p:cNvSpPr>
            <a:spLocks noChangeArrowheads="1"/>
          </p:cNvSpPr>
          <p:nvPr/>
        </p:nvSpPr>
        <p:spPr bwMode="auto">
          <a:xfrm>
            <a:off x="6748463" y="64817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4821" name="Group 6"/>
          <p:cNvGrpSpPr>
            <a:grpSpLocks/>
          </p:cNvGrpSpPr>
          <p:nvPr/>
        </p:nvGrpSpPr>
        <p:grpSpPr bwMode="auto">
          <a:xfrm>
            <a:off x="4267200" y="6096000"/>
            <a:ext cx="609600" cy="533400"/>
            <a:chOff x="2160" y="3168"/>
            <a:chExt cx="384" cy="336"/>
          </a:xfrm>
        </p:grpSpPr>
        <p:sp>
          <p:nvSpPr>
            <p:cNvPr id="34900" name="Oval 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901" name="Oval 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902" name="Oval 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903" name="Oval 1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904" name="Oval 1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2" name="Group 12"/>
          <p:cNvGrpSpPr>
            <a:grpSpLocks/>
          </p:cNvGrpSpPr>
          <p:nvPr/>
        </p:nvGrpSpPr>
        <p:grpSpPr bwMode="auto">
          <a:xfrm>
            <a:off x="4419600" y="5334000"/>
            <a:ext cx="609600" cy="533400"/>
            <a:chOff x="2160" y="3168"/>
            <a:chExt cx="384" cy="336"/>
          </a:xfrm>
        </p:grpSpPr>
        <p:sp>
          <p:nvSpPr>
            <p:cNvPr id="34895" name="Oval 1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96" name="Oval 1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97" name="Oval 1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98" name="Oval 1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99" name="Oval 1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3" name="Group 18"/>
          <p:cNvGrpSpPr>
            <a:grpSpLocks/>
          </p:cNvGrpSpPr>
          <p:nvPr/>
        </p:nvGrpSpPr>
        <p:grpSpPr bwMode="auto">
          <a:xfrm>
            <a:off x="4610100" y="4710113"/>
            <a:ext cx="609600" cy="533400"/>
            <a:chOff x="2160" y="3168"/>
            <a:chExt cx="384" cy="336"/>
          </a:xfrm>
        </p:grpSpPr>
        <p:sp>
          <p:nvSpPr>
            <p:cNvPr id="34890" name="Oval 19"/>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91" name="Oval 20"/>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92" name="Oval 21"/>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93" name="Oval 22"/>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94" name="Oval 23"/>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4" name="Group 24"/>
          <p:cNvGrpSpPr>
            <a:grpSpLocks/>
          </p:cNvGrpSpPr>
          <p:nvPr/>
        </p:nvGrpSpPr>
        <p:grpSpPr bwMode="auto">
          <a:xfrm>
            <a:off x="5410200" y="4876800"/>
            <a:ext cx="609600" cy="533400"/>
            <a:chOff x="2160" y="3168"/>
            <a:chExt cx="384" cy="336"/>
          </a:xfrm>
        </p:grpSpPr>
        <p:sp>
          <p:nvSpPr>
            <p:cNvPr id="34885" name="Oval 2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86" name="Oval 2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87" name="Oval 2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88" name="Oval 2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89" name="Oval 2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5" name="Group 30"/>
          <p:cNvGrpSpPr>
            <a:grpSpLocks/>
          </p:cNvGrpSpPr>
          <p:nvPr/>
        </p:nvGrpSpPr>
        <p:grpSpPr bwMode="auto">
          <a:xfrm>
            <a:off x="5562600" y="6019800"/>
            <a:ext cx="609600" cy="533400"/>
            <a:chOff x="2160" y="3168"/>
            <a:chExt cx="384" cy="336"/>
          </a:xfrm>
        </p:grpSpPr>
        <p:sp>
          <p:nvSpPr>
            <p:cNvPr id="34880" name="Oval 31"/>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81" name="Oval 32"/>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82" name="Oval 33"/>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83" name="Oval 34"/>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84" name="Oval 35"/>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6" name="Group 36"/>
          <p:cNvGrpSpPr>
            <a:grpSpLocks/>
          </p:cNvGrpSpPr>
          <p:nvPr/>
        </p:nvGrpSpPr>
        <p:grpSpPr bwMode="auto">
          <a:xfrm>
            <a:off x="8077200" y="4495800"/>
            <a:ext cx="609600" cy="533400"/>
            <a:chOff x="2160" y="3168"/>
            <a:chExt cx="384" cy="336"/>
          </a:xfrm>
        </p:grpSpPr>
        <p:sp>
          <p:nvSpPr>
            <p:cNvPr id="34875" name="Oval 37"/>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76" name="Oval 38"/>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77" name="Oval 39"/>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78" name="Oval 40"/>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79" name="Oval 41"/>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7" name="Group 42"/>
          <p:cNvGrpSpPr>
            <a:grpSpLocks/>
          </p:cNvGrpSpPr>
          <p:nvPr/>
        </p:nvGrpSpPr>
        <p:grpSpPr bwMode="auto">
          <a:xfrm>
            <a:off x="7054850" y="5883275"/>
            <a:ext cx="609600" cy="533400"/>
            <a:chOff x="2160" y="3168"/>
            <a:chExt cx="384" cy="336"/>
          </a:xfrm>
        </p:grpSpPr>
        <p:sp>
          <p:nvSpPr>
            <p:cNvPr id="34870" name="Oval 43"/>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71" name="Oval 44"/>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72" name="Oval 45"/>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73" name="Oval 46"/>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74" name="Oval 47"/>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8" name="Group 48"/>
          <p:cNvGrpSpPr>
            <a:grpSpLocks/>
          </p:cNvGrpSpPr>
          <p:nvPr/>
        </p:nvGrpSpPr>
        <p:grpSpPr bwMode="auto">
          <a:xfrm>
            <a:off x="8001000" y="5791200"/>
            <a:ext cx="609600" cy="533400"/>
            <a:chOff x="2160" y="3168"/>
            <a:chExt cx="384" cy="336"/>
          </a:xfrm>
        </p:grpSpPr>
        <p:sp>
          <p:nvSpPr>
            <p:cNvPr id="34865" name="Oval 49"/>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66" name="Oval 50"/>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67" name="Oval 51"/>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68" name="Oval 52"/>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69" name="Oval 53"/>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grpSp>
        <p:nvGrpSpPr>
          <p:cNvPr id="34829" name="Group 54"/>
          <p:cNvGrpSpPr>
            <a:grpSpLocks/>
          </p:cNvGrpSpPr>
          <p:nvPr/>
        </p:nvGrpSpPr>
        <p:grpSpPr bwMode="auto">
          <a:xfrm>
            <a:off x="6629400" y="4572000"/>
            <a:ext cx="609600" cy="533400"/>
            <a:chOff x="2160" y="3168"/>
            <a:chExt cx="384" cy="336"/>
          </a:xfrm>
        </p:grpSpPr>
        <p:sp>
          <p:nvSpPr>
            <p:cNvPr id="34860" name="Oval 55"/>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61" name="Oval 56"/>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62" name="Oval 57"/>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63" name="Oval 58"/>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64" name="Oval 59"/>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4830" name="Oval 60"/>
          <p:cNvSpPr>
            <a:spLocks noChangeArrowheads="1"/>
          </p:cNvSpPr>
          <p:nvPr/>
        </p:nvSpPr>
        <p:spPr bwMode="auto">
          <a:xfrm>
            <a:off x="7243763" y="58277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1" name="Oval 61"/>
          <p:cNvSpPr>
            <a:spLocks noChangeArrowheads="1"/>
          </p:cNvSpPr>
          <p:nvPr/>
        </p:nvSpPr>
        <p:spPr bwMode="auto">
          <a:xfrm>
            <a:off x="7956550" y="65198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4832" name="Group 62"/>
          <p:cNvGrpSpPr>
            <a:grpSpLocks/>
          </p:cNvGrpSpPr>
          <p:nvPr/>
        </p:nvGrpSpPr>
        <p:grpSpPr bwMode="auto">
          <a:xfrm>
            <a:off x="60325" y="4502150"/>
            <a:ext cx="4049713" cy="2355850"/>
            <a:chOff x="760" y="1742"/>
            <a:chExt cx="3689" cy="2146"/>
          </a:xfrm>
        </p:grpSpPr>
        <p:pic>
          <p:nvPicPr>
            <p:cNvPr id="34854" name="Picture 63"/>
            <p:cNvPicPr>
              <a:picLocks noChangeAspect="1" noChangeArrowheads="1"/>
            </p:cNvPicPr>
            <p:nvPr/>
          </p:nvPicPr>
          <p:blipFill>
            <a:blip r:embed="rId4"/>
            <a:srcRect/>
            <a:stretch>
              <a:fillRect/>
            </a:stretch>
          </p:blipFill>
          <p:spPr bwMode="auto">
            <a:xfrm>
              <a:off x="1182" y="1978"/>
              <a:ext cx="2778" cy="1538"/>
            </a:xfrm>
            <a:prstGeom prst="rect">
              <a:avLst/>
            </a:prstGeom>
            <a:noFill/>
            <a:ln w="9525">
              <a:noFill/>
              <a:miter lim="800000"/>
              <a:headEnd/>
              <a:tailEnd/>
            </a:ln>
          </p:spPr>
        </p:pic>
        <p:sp>
          <p:nvSpPr>
            <p:cNvPr id="34855" name="Freeform 64"/>
            <p:cNvSpPr>
              <a:spLocks/>
            </p:cNvSpPr>
            <p:nvPr/>
          </p:nvSpPr>
          <p:spPr bwMode="auto">
            <a:xfrm>
              <a:off x="1186" y="1742"/>
              <a:ext cx="3263" cy="1776"/>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sp>
          <p:nvSpPr>
            <p:cNvPr id="34856" name="Rectangle 65"/>
            <p:cNvSpPr>
              <a:spLocks noChangeArrowheads="1"/>
            </p:cNvSpPr>
            <p:nvPr/>
          </p:nvSpPr>
          <p:spPr bwMode="auto">
            <a:xfrm>
              <a:off x="1434" y="3581"/>
              <a:ext cx="2276" cy="307"/>
            </a:xfrm>
            <a:prstGeom prst="rect">
              <a:avLst/>
            </a:prstGeom>
            <a:noFill/>
            <a:ln w="9525">
              <a:noFill/>
              <a:miter lim="800000"/>
              <a:headEnd/>
              <a:tailEnd/>
            </a:ln>
          </p:spPr>
          <p:txBody>
            <a:bodyPr wrap="none" anchor="ctr">
              <a:spAutoFit/>
            </a:bodyPr>
            <a:lstStyle/>
            <a:p>
              <a:r>
                <a:rPr lang="en-US" sz="1600" b="1">
                  <a:solidFill>
                    <a:srgbClr val="0F116A"/>
                  </a:solidFill>
                </a:rPr>
                <a:t>substrate concentration</a:t>
              </a:r>
              <a:endParaRPr lang="en-US" sz="2000" b="1">
                <a:solidFill>
                  <a:srgbClr val="0F116A"/>
                </a:solidFill>
              </a:endParaRPr>
            </a:p>
          </p:txBody>
        </p:sp>
        <p:sp>
          <p:nvSpPr>
            <p:cNvPr id="34857" name="Line 66"/>
            <p:cNvSpPr>
              <a:spLocks noChangeShapeType="1"/>
            </p:cNvSpPr>
            <p:nvPr/>
          </p:nvSpPr>
          <p:spPr bwMode="auto">
            <a:xfrm>
              <a:off x="3717" y="3747"/>
              <a:ext cx="624" cy="0"/>
            </a:xfrm>
            <a:prstGeom prst="line">
              <a:avLst/>
            </a:prstGeom>
            <a:noFill/>
            <a:ln w="38100">
              <a:solidFill>
                <a:srgbClr val="0F116A"/>
              </a:solidFill>
              <a:round/>
              <a:headEnd/>
              <a:tailEnd type="triangle" w="med" len="med"/>
            </a:ln>
          </p:spPr>
          <p:txBody>
            <a:bodyPr wrap="none" anchor="ctr"/>
            <a:lstStyle/>
            <a:p>
              <a:endParaRPr lang="en-US"/>
            </a:p>
          </p:txBody>
        </p:sp>
        <p:sp>
          <p:nvSpPr>
            <p:cNvPr id="34858" name="Rectangle 67"/>
            <p:cNvSpPr>
              <a:spLocks noChangeArrowheads="1"/>
            </p:cNvSpPr>
            <p:nvPr/>
          </p:nvSpPr>
          <p:spPr bwMode="auto">
            <a:xfrm rot="-5400000">
              <a:off x="275" y="2590"/>
              <a:ext cx="1278" cy="307"/>
            </a:xfrm>
            <a:prstGeom prst="rect">
              <a:avLst/>
            </a:prstGeom>
            <a:noFill/>
            <a:ln w="9525">
              <a:noFill/>
              <a:miter lim="800000"/>
              <a:headEnd/>
              <a:tailEnd/>
            </a:ln>
          </p:spPr>
          <p:txBody>
            <a:bodyPr wrap="none" anchor="ctr">
              <a:spAutoFit/>
            </a:bodyPr>
            <a:lstStyle/>
            <a:p>
              <a:r>
                <a:rPr lang="en-US" sz="1600" b="1">
                  <a:solidFill>
                    <a:srgbClr val="0F116A"/>
                  </a:solidFill>
                </a:rPr>
                <a:t>reaction rate</a:t>
              </a:r>
              <a:endParaRPr lang="en-US" sz="2000" b="1">
                <a:solidFill>
                  <a:srgbClr val="0F116A"/>
                </a:solidFill>
              </a:endParaRPr>
            </a:p>
          </p:txBody>
        </p:sp>
        <p:sp>
          <p:nvSpPr>
            <p:cNvPr id="34859" name="Line 68"/>
            <p:cNvSpPr>
              <a:spLocks noChangeShapeType="1"/>
            </p:cNvSpPr>
            <p:nvPr/>
          </p:nvSpPr>
          <p:spPr bwMode="auto">
            <a:xfrm rot="-5400000">
              <a:off x="750" y="1978"/>
              <a:ext cx="384" cy="0"/>
            </a:xfrm>
            <a:prstGeom prst="line">
              <a:avLst/>
            </a:prstGeom>
            <a:noFill/>
            <a:ln w="38100">
              <a:solidFill>
                <a:srgbClr val="0F116A"/>
              </a:solidFill>
              <a:round/>
              <a:headEnd/>
              <a:tailEnd type="triangle" w="med" len="med"/>
            </a:ln>
          </p:spPr>
          <p:txBody>
            <a:bodyPr wrap="none" anchor="ctr"/>
            <a:lstStyle/>
            <a:p>
              <a:endParaRPr lang="en-US"/>
            </a:p>
          </p:txBody>
        </p:sp>
      </p:grpSp>
      <p:sp>
        <p:nvSpPr>
          <p:cNvPr id="34833" name="Oval 69"/>
          <p:cNvSpPr>
            <a:spLocks noChangeArrowheads="1"/>
          </p:cNvSpPr>
          <p:nvPr/>
        </p:nvSpPr>
        <p:spPr bwMode="auto">
          <a:xfrm>
            <a:off x="7632700" y="46497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4" name="Oval 70"/>
          <p:cNvSpPr>
            <a:spLocks noChangeArrowheads="1"/>
          </p:cNvSpPr>
          <p:nvPr/>
        </p:nvSpPr>
        <p:spPr bwMode="auto">
          <a:xfrm>
            <a:off x="5137150" y="64912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grpSp>
        <p:nvGrpSpPr>
          <p:cNvPr id="34835" name="Group 71"/>
          <p:cNvGrpSpPr>
            <a:grpSpLocks/>
          </p:cNvGrpSpPr>
          <p:nvPr/>
        </p:nvGrpSpPr>
        <p:grpSpPr bwMode="auto">
          <a:xfrm>
            <a:off x="6262688" y="5402263"/>
            <a:ext cx="609600" cy="533400"/>
            <a:chOff x="2160" y="3168"/>
            <a:chExt cx="384" cy="336"/>
          </a:xfrm>
        </p:grpSpPr>
        <p:sp>
          <p:nvSpPr>
            <p:cNvPr id="34849" name="Oval 72"/>
            <p:cNvSpPr>
              <a:spLocks noChangeArrowheads="1"/>
            </p:cNvSpPr>
            <p:nvPr/>
          </p:nvSpPr>
          <p:spPr bwMode="auto">
            <a:xfrm>
              <a:off x="2208" y="3264"/>
              <a:ext cx="192" cy="192"/>
            </a:xfrm>
            <a:prstGeom prst="ellipse">
              <a:avLst/>
            </a:prstGeom>
            <a:solidFill>
              <a:srgbClr val="CC0000"/>
            </a:solidFill>
            <a:ln w="9525">
              <a:noFill/>
              <a:round/>
              <a:headEnd/>
              <a:tailEnd/>
            </a:ln>
          </p:spPr>
          <p:txBody>
            <a:bodyPr wrap="none" anchor="ctr"/>
            <a:lstStyle/>
            <a:p>
              <a:endParaRPr lang="en-US"/>
            </a:p>
          </p:txBody>
        </p:sp>
        <p:sp>
          <p:nvSpPr>
            <p:cNvPr id="34850" name="Oval 73"/>
            <p:cNvSpPr>
              <a:spLocks noChangeArrowheads="1"/>
            </p:cNvSpPr>
            <p:nvPr/>
          </p:nvSpPr>
          <p:spPr bwMode="auto">
            <a:xfrm>
              <a:off x="2352" y="3264"/>
              <a:ext cx="192" cy="192"/>
            </a:xfrm>
            <a:prstGeom prst="ellipse">
              <a:avLst/>
            </a:prstGeom>
            <a:solidFill>
              <a:srgbClr val="CC0000"/>
            </a:solidFill>
            <a:ln w="9525">
              <a:noFill/>
              <a:round/>
              <a:headEnd/>
              <a:tailEnd/>
            </a:ln>
          </p:spPr>
          <p:txBody>
            <a:bodyPr wrap="none" anchor="ctr"/>
            <a:lstStyle/>
            <a:p>
              <a:endParaRPr lang="en-US"/>
            </a:p>
          </p:txBody>
        </p:sp>
        <p:sp>
          <p:nvSpPr>
            <p:cNvPr id="34851" name="Oval 74"/>
            <p:cNvSpPr>
              <a:spLocks noChangeArrowheads="1"/>
            </p:cNvSpPr>
            <p:nvPr/>
          </p:nvSpPr>
          <p:spPr bwMode="auto">
            <a:xfrm>
              <a:off x="2304" y="3168"/>
              <a:ext cx="192" cy="192"/>
            </a:xfrm>
            <a:prstGeom prst="ellipse">
              <a:avLst/>
            </a:prstGeom>
            <a:solidFill>
              <a:srgbClr val="CC0000"/>
            </a:solidFill>
            <a:ln w="9525">
              <a:noFill/>
              <a:round/>
              <a:headEnd/>
              <a:tailEnd/>
            </a:ln>
          </p:spPr>
          <p:txBody>
            <a:bodyPr wrap="none" anchor="ctr"/>
            <a:lstStyle/>
            <a:p>
              <a:endParaRPr lang="en-US"/>
            </a:p>
          </p:txBody>
        </p:sp>
        <p:sp>
          <p:nvSpPr>
            <p:cNvPr id="34852" name="Oval 75"/>
            <p:cNvSpPr>
              <a:spLocks noChangeArrowheads="1"/>
            </p:cNvSpPr>
            <p:nvPr/>
          </p:nvSpPr>
          <p:spPr bwMode="auto">
            <a:xfrm>
              <a:off x="2160" y="3168"/>
              <a:ext cx="192" cy="192"/>
            </a:xfrm>
            <a:prstGeom prst="ellipse">
              <a:avLst/>
            </a:prstGeom>
            <a:solidFill>
              <a:srgbClr val="CC0000"/>
            </a:solidFill>
            <a:ln w="9525">
              <a:noFill/>
              <a:round/>
              <a:headEnd/>
              <a:tailEnd/>
            </a:ln>
          </p:spPr>
          <p:txBody>
            <a:bodyPr wrap="none" anchor="ctr"/>
            <a:lstStyle/>
            <a:p>
              <a:endParaRPr lang="en-US"/>
            </a:p>
          </p:txBody>
        </p:sp>
        <p:sp>
          <p:nvSpPr>
            <p:cNvPr id="34853" name="Oval 76"/>
            <p:cNvSpPr>
              <a:spLocks noChangeArrowheads="1"/>
            </p:cNvSpPr>
            <p:nvPr/>
          </p:nvSpPr>
          <p:spPr bwMode="auto">
            <a:xfrm>
              <a:off x="2304" y="3312"/>
              <a:ext cx="192" cy="192"/>
            </a:xfrm>
            <a:prstGeom prst="ellipse">
              <a:avLst/>
            </a:prstGeom>
            <a:solidFill>
              <a:srgbClr val="CC0000"/>
            </a:solidFill>
            <a:ln w="9525">
              <a:noFill/>
              <a:round/>
              <a:headEnd/>
              <a:tailEnd/>
            </a:ln>
          </p:spPr>
          <p:txBody>
            <a:bodyPr wrap="none" anchor="ctr"/>
            <a:lstStyle/>
            <a:p>
              <a:endParaRPr lang="en-US"/>
            </a:p>
          </p:txBody>
        </p:sp>
      </p:grpSp>
      <p:sp>
        <p:nvSpPr>
          <p:cNvPr id="34836" name="Oval 77"/>
          <p:cNvSpPr>
            <a:spLocks noChangeArrowheads="1"/>
          </p:cNvSpPr>
          <p:nvPr/>
        </p:nvSpPr>
        <p:spPr bwMode="auto">
          <a:xfrm>
            <a:off x="5595938" y="48180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7" name="Oval 78"/>
          <p:cNvSpPr>
            <a:spLocks noChangeArrowheads="1"/>
          </p:cNvSpPr>
          <p:nvPr/>
        </p:nvSpPr>
        <p:spPr bwMode="auto">
          <a:xfrm>
            <a:off x="6323013" y="476250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8" name="Oval 79"/>
          <p:cNvSpPr>
            <a:spLocks noChangeArrowheads="1"/>
          </p:cNvSpPr>
          <p:nvPr/>
        </p:nvSpPr>
        <p:spPr bwMode="auto">
          <a:xfrm>
            <a:off x="7423150" y="54721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39" name="Oval 80"/>
          <p:cNvSpPr>
            <a:spLocks noChangeArrowheads="1"/>
          </p:cNvSpPr>
          <p:nvPr/>
        </p:nvSpPr>
        <p:spPr bwMode="auto">
          <a:xfrm>
            <a:off x="5610225" y="563245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0" name="Oval 81"/>
          <p:cNvSpPr>
            <a:spLocks noChangeArrowheads="1"/>
          </p:cNvSpPr>
          <p:nvPr/>
        </p:nvSpPr>
        <p:spPr bwMode="auto">
          <a:xfrm>
            <a:off x="4808538" y="4679950"/>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1" name="Oval 82"/>
          <p:cNvSpPr>
            <a:spLocks noChangeArrowheads="1"/>
          </p:cNvSpPr>
          <p:nvPr/>
        </p:nvSpPr>
        <p:spPr bwMode="auto">
          <a:xfrm>
            <a:off x="4605338" y="52593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2" name="Oval 83"/>
          <p:cNvSpPr>
            <a:spLocks noChangeArrowheads="1"/>
          </p:cNvSpPr>
          <p:nvPr/>
        </p:nvSpPr>
        <p:spPr bwMode="auto">
          <a:xfrm>
            <a:off x="7208838" y="45132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3" name="Oval 84"/>
          <p:cNvSpPr>
            <a:spLocks noChangeArrowheads="1"/>
          </p:cNvSpPr>
          <p:nvPr/>
        </p:nvSpPr>
        <p:spPr bwMode="auto">
          <a:xfrm>
            <a:off x="6508750" y="60055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4" name="Oval 85"/>
          <p:cNvSpPr>
            <a:spLocks noChangeArrowheads="1"/>
          </p:cNvSpPr>
          <p:nvPr/>
        </p:nvSpPr>
        <p:spPr bwMode="auto">
          <a:xfrm>
            <a:off x="6448425" y="53514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5" name="Oval 86"/>
          <p:cNvSpPr>
            <a:spLocks noChangeArrowheads="1"/>
          </p:cNvSpPr>
          <p:nvPr/>
        </p:nvSpPr>
        <p:spPr bwMode="auto">
          <a:xfrm>
            <a:off x="8239125" y="574516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6" name="Oval 87"/>
          <p:cNvSpPr>
            <a:spLocks noChangeArrowheads="1"/>
          </p:cNvSpPr>
          <p:nvPr/>
        </p:nvSpPr>
        <p:spPr bwMode="auto">
          <a:xfrm>
            <a:off x="5213350" y="6005513"/>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34847" name="Oval 88"/>
          <p:cNvSpPr>
            <a:spLocks noChangeArrowheads="1"/>
          </p:cNvSpPr>
          <p:nvPr/>
        </p:nvSpPr>
        <p:spPr bwMode="auto">
          <a:xfrm>
            <a:off x="8261350" y="4459288"/>
            <a:ext cx="152400" cy="152400"/>
          </a:xfrm>
          <a:prstGeom prst="ellipse">
            <a:avLst/>
          </a:prstGeom>
          <a:solidFill>
            <a:srgbClr val="FFCC18"/>
          </a:solidFill>
          <a:ln w="9525">
            <a:solidFill>
              <a:schemeClr val="tx1"/>
            </a:solidFill>
            <a:round/>
            <a:headEnd/>
            <a:tailEnd/>
          </a:ln>
        </p:spPr>
        <p:txBody>
          <a:bodyPr wrap="none" anchor="ctr"/>
          <a:lstStyle/>
          <a:p>
            <a:endParaRPr lang="en-US"/>
          </a:p>
        </p:txBody>
      </p:sp>
      <p:sp>
        <p:nvSpPr>
          <p:cNvPr id="508932" name="Rectangle 4" descr="Rectangle: Click to edit Master text styles&#10;Second level&#10;Third level&#10;Fourth level&#10;Fifth level"/>
          <p:cNvSpPr>
            <a:spLocks noGrp="1" noChangeArrowheads="1"/>
          </p:cNvSpPr>
          <p:nvPr>
            <p:ph type="body" idx="1"/>
          </p:nvPr>
        </p:nvSpPr>
        <p:spPr>
          <a:xfrm>
            <a:off x="693738" y="1371600"/>
            <a:ext cx="8450262" cy="3459163"/>
          </a:xfrm>
        </p:spPr>
        <p:txBody>
          <a:bodyPr/>
          <a:lstStyle/>
          <a:p>
            <a:pPr>
              <a:lnSpc>
                <a:spcPct val="90000"/>
              </a:lnSpc>
            </a:pPr>
            <a:r>
              <a:rPr lang="en-US" dirty="0" smtClean="0"/>
              <a:t>Substrate concentration </a:t>
            </a:r>
          </a:p>
          <a:p>
            <a:pPr lvl="1">
              <a:lnSpc>
                <a:spcPct val="90000"/>
              </a:lnSpc>
            </a:pPr>
            <a:r>
              <a:rPr lang="en-US" dirty="0" smtClean="0"/>
              <a:t>as </a:t>
            </a:r>
            <a:r>
              <a:rPr lang="en-US" dirty="0" smtClean="0">
                <a:solidFill>
                  <a:srgbClr val="0F116A"/>
                </a:solidFill>
                <a:sym typeface="Symbol" pitchFamily="84" charset="2"/>
              </a:rPr>
              <a:t></a:t>
            </a:r>
            <a:r>
              <a:rPr lang="en-US" dirty="0" smtClean="0">
                <a:sym typeface="Symbol" pitchFamily="84" charset="2"/>
              </a:rPr>
              <a:t> substrate = </a:t>
            </a:r>
            <a:r>
              <a:rPr lang="en-US" dirty="0" smtClean="0">
                <a:solidFill>
                  <a:srgbClr val="0F116A"/>
                </a:solidFill>
                <a:sym typeface="Symbol" pitchFamily="84" charset="2"/>
              </a:rPr>
              <a:t></a:t>
            </a:r>
            <a:r>
              <a:rPr lang="en-US" dirty="0" smtClean="0">
                <a:sym typeface="Symbol" pitchFamily="84" charset="2"/>
              </a:rPr>
              <a:t> reaction rate</a:t>
            </a:r>
            <a:endParaRPr lang="en-US" dirty="0" smtClean="0"/>
          </a:p>
          <a:p>
            <a:pPr lvl="1">
              <a:lnSpc>
                <a:spcPct val="90000"/>
              </a:lnSpc>
            </a:pPr>
            <a:r>
              <a:rPr lang="en-US" dirty="0" smtClean="0"/>
              <a:t>reaction </a:t>
            </a:r>
            <a:r>
              <a:rPr lang="en-US" dirty="0" smtClean="0"/>
              <a:t>rate levels off</a:t>
            </a:r>
          </a:p>
          <a:p>
            <a:pPr marL="1085850" lvl="2">
              <a:lnSpc>
                <a:spcPct val="90000"/>
              </a:lnSpc>
            </a:pPr>
            <a:r>
              <a:rPr lang="en-US" dirty="0" smtClean="0"/>
              <a:t>all enzymes have active site engaged</a:t>
            </a:r>
          </a:p>
          <a:p>
            <a:pPr marL="1085850" lvl="2">
              <a:lnSpc>
                <a:spcPct val="90000"/>
              </a:lnSpc>
            </a:pPr>
            <a:r>
              <a:rPr lang="en-US" dirty="0" smtClean="0"/>
              <a:t>enzyme is </a:t>
            </a:r>
            <a:r>
              <a:rPr lang="en-US" u="sng" dirty="0" smtClean="0">
                <a:solidFill>
                  <a:srgbClr val="CC0000"/>
                </a:solidFill>
              </a:rPr>
              <a:t>saturated</a:t>
            </a:r>
            <a:endParaRPr lang="en-US" u="sng" dirty="0" smtClean="0">
              <a:solidFill>
                <a:schemeClr val="tx2"/>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8932">
                                            <p:txEl>
                                              <p:pRg st="0" end="0"/>
                                            </p:txEl>
                                          </p:spTgt>
                                        </p:tgtEl>
                                        <p:attrNameLst>
                                          <p:attrName>style.visibility</p:attrName>
                                        </p:attrNameLst>
                                      </p:cBhvr>
                                      <p:to>
                                        <p:strVal val="visible"/>
                                      </p:to>
                                    </p:set>
                                    <p:anim calcmode="lin" valueType="num">
                                      <p:cBhvr additive="base">
                                        <p:cTn id="7" dur="500" fill="hold"/>
                                        <p:tgtEl>
                                          <p:spTgt spid="5089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89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8932">
                                            <p:txEl>
                                              <p:pRg st="1" end="1"/>
                                            </p:txEl>
                                          </p:spTgt>
                                        </p:tgtEl>
                                        <p:attrNameLst>
                                          <p:attrName>style.visibility</p:attrName>
                                        </p:attrNameLst>
                                      </p:cBhvr>
                                      <p:to>
                                        <p:strVal val="visible"/>
                                      </p:to>
                                    </p:set>
                                    <p:anim calcmode="lin" valueType="num">
                                      <p:cBhvr additive="base">
                                        <p:cTn id="13" dur="500" fill="hold"/>
                                        <p:tgtEl>
                                          <p:spTgt spid="5089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893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8932">
                                            <p:txEl>
                                              <p:pRg st="2" end="2"/>
                                            </p:txEl>
                                          </p:spTgt>
                                        </p:tgtEl>
                                        <p:attrNameLst>
                                          <p:attrName>style.visibility</p:attrName>
                                        </p:attrNameLst>
                                      </p:cBhvr>
                                      <p:to>
                                        <p:strVal val="visible"/>
                                      </p:to>
                                    </p:set>
                                    <p:anim calcmode="lin" valueType="num">
                                      <p:cBhvr additive="base">
                                        <p:cTn id="19" dur="500" fill="hold"/>
                                        <p:tgtEl>
                                          <p:spTgt spid="5089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893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8932">
                                            <p:txEl>
                                              <p:pRg st="3" end="3"/>
                                            </p:txEl>
                                          </p:spTgt>
                                        </p:tgtEl>
                                        <p:attrNameLst>
                                          <p:attrName>style.visibility</p:attrName>
                                        </p:attrNameLst>
                                      </p:cBhvr>
                                      <p:to>
                                        <p:strVal val="visible"/>
                                      </p:to>
                                    </p:set>
                                    <p:anim calcmode="lin" valueType="num">
                                      <p:cBhvr additive="base">
                                        <p:cTn id="25" dur="500" fill="hold"/>
                                        <p:tgtEl>
                                          <p:spTgt spid="5089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893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8932">
                                            <p:txEl>
                                              <p:pRg st="4" end="4"/>
                                            </p:txEl>
                                          </p:spTgt>
                                        </p:tgtEl>
                                        <p:attrNameLst>
                                          <p:attrName>style.visibility</p:attrName>
                                        </p:attrNameLst>
                                      </p:cBhvr>
                                      <p:to>
                                        <p:strVal val="visible"/>
                                      </p:to>
                                    </p:set>
                                    <p:anim calcmode="lin" valueType="num">
                                      <p:cBhvr additive="base">
                                        <p:cTn id="31" dur="500" fill="hold"/>
                                        <p:tgtEl>
                                          <p:spTgt spid="5089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893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a:defRPr/>
            </a:pPr>
            <a:r>
              <a:rPr lang="en-US" smtClean="0"/>
              <a:t>Factors affecting enzyme function</a:t>
            </a:r>
          </a:p>
        </p:txBody>
      </p:sp>
      <p:sp>
        <p:nvSpPr>
          <p:cNvPr id="436227" name="Rectangle 3" descr="Rectangle: Click to edit Master text styles&#10;Second level&#10;Third level&#10;Fourth level&#10;Fifth level"/>
          <p:cNvSpPr>
            <a:spLocks noGrp="1" noChangeArrowheads="1"/>
          </p:cNvSpPr>
          <p:nvPr>
            <p:ph type="body" idx="1"/>
          </p:nvPr>
        </p:nvSpPr>
        <p:spPr>
          <a:xfrm>
            <a:off x="549275" y="1371600"/>
            <a:ext cx="8594725" cy="5334000"/>
          </a:xfrm>
        </p:spPr>
        <p:txBody>
          <a:bodyPr/>
          <a:lstStyle/>
          <a:p>
            <a:pPr>
              <a:lnSpc>
                <a:spcPct val="90000"/>
              </a:lnSpc>
            </a:pPr>
            <a:r>
              <a:rPr lang="en-US" sz="2800" dirty="0" smtClean="0"/>
              <a:t>Temperature</a:t>
            </a:r>
          </a:p>
          <a:p>
            <a:pPr lvl="1">
              <a:lnSpc>
                <a:spcPct val="90000"/>
              </a:lnSpc>
            </a:pPr>
            <a:r>
              <a:rPr lang="en-US" sz="2400" u="sng" dirty="0" smtClean="0">
                <a:solidFill>
                  <a:srgbClr val="CC0000"/>
                </a:solidFill>
              </a:rPr>
              <a:t>Optimum T°</a:t>
            </a:r>
            <a:r>
              <a:rPr lang="en-US" sz="2400" dirty="0" smtClean="0"/>
              <a:t> </a:t>
            </a:r>
          </a:p>
          <a:p>
            <a:pPr marL="1085850" lvl="2">
              <a:lnSpc>
                <a:spcPct val="90000"/>
              </a:lnSpc>
            </a:pPr>
            <a:r>
              <a:rPr lang="en-US" dirty="0" smtClean="0"/>
              <a:t>human </a:t>
            </a:r>
            <a:r>
              <a:rPr lang="en-US" dirty="0" smtClean="0"/>
              <a:t>enzymes = 35°- 40°C </a:t>
            </a:r>
          </a:p>
          <a:p>
            <a:pPr marL="1428750" lvl="3">
              <a:lnSpc>
                <a:spcPct val="90000"/>
              </a:lnSpc>
            </a:pPr>
            <a:r>
              <a:rPr lang="en-US" dirty="0" smtClean="0"/>
              <a:t>body temp = 37°C</a:t>
            </a:r>
          </a:p>
          <a:p>
            <a:pPr lvl="1">
              <a:lnSpc>
                <a:spcPct val="90000"/>
              </a:lnSpc>
            </a:pPr>
            <a:r>
              <a:rPr lang="en-US" sz="2400" u="sng" dirty="0" smtClean="0">
                <a:solidFill>
                  <a:srgbClr val="CC0000"/>
                </a:solidFill>
              </a:rPr>
              <a:t>Heat: increase beyond optimum T°</a:t>
            </a:r>
          </a:p>
          <a:p>
            <a:pPr marL="1085850" lvl="2">
              <a:lnSpc>
                <a:spcPct val="90000"/>
              </a:lnSpc>
            </a:pPr>
            <a:r>
              <a:rPr lang="en-US" u="sng" dirty="0" smtClean="0">
                <a:solidFill>
                  <a:srgbClr val="CC0000"/>
                </a:solidFill>
              </a:rPr>
              <a:t>denaturation</a:t>
            </a:r>
            <a:r>
              <a:rPr lang="en-US" dirty="0" smtClean="0"/>
              <a:t> </a:t>
            </a:r>
            <a:r>
              <a:rPr lang="en-US" dirty="0" smtClean="0"/>
              <a:t>= lose 3D shape (3° structure)</a:t>
            </a:r>
          </a:p>
          <a:p>
            <a:pPr lvl="1">
              <a:lnSpc>
                <a:spcPct val="90000"/>
              </a:lnSpc>
            </a:pPr>
            <a:r>
              <a:rPr lang="en-US" sz="2400" u="sng" dirty="0" smtClean="0">
                <a:solidFill>
                  <a:srgbClr val="CC0000"/>
                </a:solidFill>
              </a:rPr>
              <a:t>Cold: decrease T°</a:t>
            </a:r>
            <a:endParaRPr lang="en-US" sz="2400" dirty="0" smtClean="0"/>
          </a:p>
          <a:p>
            <a:pPr marL="1085850" lvl="2">
              <a:lnSpc>
                <a:spcPct val="90000"/>
              </a:lnSpc>
            </a:pPr>
            <a:r>
              <a:rPr lang="en-US" dirty="0" smtClean="0"/>
              <a:t>molecules move </a:t>
            </a:r>
            <a:r>
              <a:rPr lang="en-US" u="sng" dirty="0" smtClean="0"/>
              <a:t>slower</a:t>
            </a:r>
            <a:r>
              <a:rPr lang="en-US" dirty="0" smtClean="0"/>
              <a:t> </a:t>
            </a:r>
          </a:p>
          <a:p>
            <a:pPr marL="1085850" lvl="2">
              <a:lnSpc>
                <a:spcPct val="90000"/>
              </a:lnSpc>
            </a:pPr>
            <a:r>
              <a:rPr lang="en-US" dirty="0" smtClean="0"/>
              <a:t>decrease collisions between enzyme &amp; substrate</a:t>
            </a:r>
          </a:p>
        </p:txBody>
      </p:sp>
      <p:grpSp>
        <p:nvGrpSpPr>
          <p:cNvPr id="35844" name="Group 16"/>
          <p:cNvGrpSpPr>
            <a:grpSpLocks/>
          </p:cNvGrpSpPr>
          <p:nvPr/>
        </p:nvGrpSpPr>
        <p:grpSpPr bwMode="auto">
          <a:xfrm>
            <a:off x="7088188" y="1217613"/>
            <a:ext cx="1870075" cy="1082675"/>
            <a:chOff x="4465" y="767"/>
            <a:chExt cx="1178" cy="682"/>
          </a:xfrm>
        </p:grpSpPr>
        <p:grpSp>
          <p:nvGrpSpPr>
            <p:cNvPr id="35845" name="Group 13"/>
            <p:cNvGrpSpPr>
              <a:grpSpLocks/>
            </p:cNvGrpSpPr>
            <p:nvPr/>
          </p:nvGrpSpPr>
          <p:grpSpPr bwMode="auto">
            <a:xfrm>
              <a:off x="4470" y="790"/>
              <a:ext cx="1144" cy="659"/>
              <a:chOff x="4470" y="790"/>
              <a:chExt cx="1144" cy="659"/>
            </a:xfrm>
          </p:grpSpPr>
          <p:sp>
            <p:nvSpPr>
              <p:cNvPr id="35847" name="Line 7"/>
              <p:cNvSpPr>
                <a:spLocks noChangeShapeType="1"/>
              </p:cNvSpPr>
              <p:nvPr/>
            </p:nvSpPr>
            <p:spPr bwMode="auto">
              <a:xfrm>
                <a:off x="5108" y="800"/>
                <a:ext cx="0" cy="647"/>
              </a:xfrm>
              <a:prstGeom prst="line">
                <a:avLst/>
              </a:prstGeom>
              <a:noFill/>
              <a:ln w="38100">
                <a:solidFill>
                  <a:srgbClr val="198721"/>
                </a:solidFill>
                <a:round/>
                <a:headEnd/>
                <a:tailEnd/>
              </a:ln>
            </p:spPr>
            <p:txBody>
              <a:bodyPr wrap="none" anchor="ctr"/>
              <a:lstStyle/>
              <a:p>
                <a:endParaRPr lang="en-US"/>
              </a:p>
            </p:txBody>
          </p:sp>
          <p:pic>
            <p:nvPicPr>
              <p:cNvPr id="35848" name="Picture 8"/>
              <p:cNvPicPr>
                <a:picLocks noChangeAspect="1" noChangeArrowheads="1"/>
              </p:cNvPicPr>
              <p:nvPr/>
            </p:nvPicPr>
            <p:blipFill>
              <a:blip r:embed="rId4"/>
              <a:srcRect/>
              <a:stretch>
                <a:fillRect/>
              </a:stretch>
            </p:blipFill>
            <p:spPr bwMode="auto">
              <a:xfrm>
                <a:off x="4586" y="790"/>
                <a:ext cx="808" cy="657"/>
              </a:xfrm>
              <a:prstGeom prst="rect">
                <a:avLst/>
              </a:prstGeom>
              <a:noFill/>
              <a:ln w="9525">
                <a:noFill/>
                <a:miter lim="800000"/>
                <a:headEnd/>
                <a:tailEnd/>
              </a:ln>
            </p:spPr>
          </p:pic>
          <p:sp>
            <p:nvSpPr>
              <p:cNvPr id="35849" name="Freeform 12"/>
              <p:cNvSpPr>
                <a:spLocks/>
              </p:cNvSpPr>
              <p:nvPr/>
            </p:nvSpPr>
            <p:spPr bwMode="auto">
              <a:xfrm>
                <a:off x="4470" y="824"/>
                <a:ext cx="1144" cy="625"/>
              </a:xfrm>
              <a:custGeom>
                <a:avLst/>
                <a:gdLst>
                  <a:gd name="T0" fmla="*/ 1144 w 1144"/>
                  <a:gd name="T1" fmla="*/ 625 h 625"/>
                  <a:gd name="T2" fmla="*/ 0 w 1144"/>
                  <a:gd name="T3" fmla="*/ 625 h 625"/>
                  <a:gd name="T4" fmla="*/ 0 w 1144"/>
                  <a:gd name="T5" fmla="*/ 0 h 625"/>
                  <a:gd name="T6" fmla="*/ 0 60000 65536"/>
                  <a:gd name="T7" fmla="*/ 0 60000 65536"/>
                  <a:gd name="T8" fmla="*/ 0 60000 65536"/>
                  <a:gd name="T9" fmla="*/ 0 w 1144"/>
                  <a:gd name="T10" fmla="*/ 0 h 625"/>
                  <a:gd name="T11" fmla="*/ 1144 w 1144"/>
                  <a:gd name="T12" fmla="*/ 625 h 625"/>
                </a:gdLst>
                <a:ahLst/>
                <a:cxnLst>
                  <a:cxn ang="T6">
                    <a:pos x="T0" y="T1"/>
                  </a:cxn>
                  <a:cxn ang="T7">
                    <a:pos x="T2" y="T3"/>
                  </a:cxn>
                  <a:cxn ang="T8">
                    <a:pos x="T4" y="T5"/>
                  </a:cxn>
                </a:cxnLst>
                <a:rect l="T9" t="T10" r="T11" b="T12"/>
                <a:pathLst>
                  <a:path w="1144" h="625">
                    <a:moveTo>
                      <a:pt x="1144" y="625"/>
                    </a:moveTo>
                    <a:lnTo>
                      <a:pt x="0" y="625"/>
                    </a:lnTo>
                    <a:lnTo>
                      <a:pt x="0" y="0"/>
                    </a:lnTo>
                  </a:path>
                </a:pathLst>
              </a:custGeom>
              <a:noFill/>
              <a:ln w="12700">
                <a:solidFill>
                  <a:srgbClr val="000000"/>
                </a:solidFill>
                <a:prstDash val="solid"/>
                <a:round/>
                <a:headEnd/>
                <a:tailEnd/>
              </a:ln>
            </p:spPr>
            <p:txBody>
              <a:bodyPr/>
              <a:lstStyle/>
              <a:p>
                <a:endParaRPr lang="en-US"/>
              </a:p>
            </p:txBody>
          </p:sp>
        </p:grpSp>
        <p:sp>
          <p:nvSpPr>
            <p:cNvPr id="35846" name="Freeform 15"/>
            <p:cNvSpPr>
              <a:spLocks/>
            </p:cNvSpPr>
            <p:nvPr/>
          </p:nvSpPr>
          <p:spPr bwMode="auto">
            <a:xfrm>
              <a:off x="4465" y="767"/>
              <a:ext cx="1178" cy="675"/>
            </a:xfrm>
            <a:custGeom>
              <a:avLst/>
              <a:gdLst>
                <a:gd name="T0" fmla="*/ 0 w 1178"/>
                <a:gd name="T1" fmla="*/ 0 h 675"/>
                <a:gd name="T2" fmla="*/ 0 w 1178"/>
                <a:gd name="T3" fmla="*/ 675 h 675"/>
                <a:gd name="T4" fmla="*/ 1178 w 1178"/>
                <a:gd name="T5" fmla="*/ 675 h 675"/>
                <a:gd name="T6" fmla="*/ 0 60000 65536"/>
                <a:gd name="T7" fmla="*/ 0 60000 65536"/>
                <a:gd name="T8" fmla="*/ 0 60000 65536"/>
                <a:gd name="T9" fmla="*/ 0 w 1178"/>
                <a:gd name="T10" fmla="*/ 0 h 675"/>
                <a:gd name="T11" fmla="*/ 1178 w 1178"/>
                <a:gd name="T12" fmla="*/ 675 h 675"/>
              </a:gdLst>
              <a:ahLst/>
              <a:cxnLst>
                <a:cxn ang="T6">
                  <a:pos x="T0" y="T1"/>
                </a:cxn>
                <a:cxn ang="T7">
                  <a:pos x="T2" y="T3"/>
                </a:cxn>
                <a:cxn ang="T8">
                  <a:pos x="T4" y="T5"/>
                </a:cxn>
              </a:cxnLst>
              <a:rect l="T9" t="T10" r="T11" b="T12"/>
              <a:pathLst>
                <a:path w="1178" h="675">
                  <a:moveTo>
                    <a:pt x="0" y="0"/>
                  </a:moveTo>
                  <a:lnTo>
                    <a:pt x="0" y="675"/>
                  </a:lnTo>
                  <a:lnTo>
                    <a:pt x="1178" y="675"/>
                  </a:lnTo>
                </a:path>
              </a:pathLst>
            </a:custGeom>
            <a:noFill/>
            <a:ln w="19050" cap="flat" cmpd="sng">
              <a:solidFill>
                <a:srgbClr val="000000"/>
              </a:solidFill>
              <a:prstDash val="solid"/>
              <a:round/>
              <a:headEnd/>
              <a:tailEnd/>
            </a:ln>
          </p:spPr>
          <p:txBody>
            <a:bodyPr wrap="none" anchor="ctr"/>
            <a:lstStyle/>
            <a:p>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 calcmode="lin" valueType="num">
                                      <p:cBhvr additive="base">
                                        <p:cTn id="7" dur="500" fill="hold"/>
                                        <p:tgtEl>
                                          <p:spTgt spid="436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62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6227">
                                            <p:txEl>
                                              <p:pRg st="1" end="1"/>
                                            </p:txEl>
                                          </p:spTgt>
                                        </p:tgtEl>
                                        <p:attrNameLst>
                                          <p:attrName>style.visibility</p:attrName>
                                        </p:attrNameLst>
                                      </p:cBhvr>
                                      <p:to>
                                        <p:strVal val="visible"/>
                                      </p:to>
                                    </p:set>
                                    <p:anim calcmode="lin" valueType="num">
                                      <p:cBhvr additive="base">
                                        <p:cTn id="13" dur="500" fill="hold"/>
                                        <p:tgtEl>
                                          <p:spTgt spid="436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62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6227">
                                            <p:txEl>
                                              <p:pRg st="2" end="2"/>
                                            </p:txEl>
                                          </p:spTgt>
                                        </p:tgtEl>
                                        <p:attrNameLst>
                                          <p:attrName>style.visibility</p:attrName>
                                        </p:attrNameLst>
                                      </p:cBhvr>
                                      <p:to>
                                        <p:strVal val="visible"/>
                                      </p:to>
                                    </p:set>
                                    <p:anim calcmode="lin" valueType="num">
                                      <p:cBhvr additive="base">
                                        <p:cTn id="19" dur="500" fill="hold"/>
                                        <p:tgtEl>
                                          <p:spTgt spid="436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62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6227">
                                            <p:txEl>
                                              <p:pRg st="3" end="3"/>
                                            </p:txEl>
                                          </p:spTgt>
                                        </p:tgtEl>
                                        <p:attrNameLst>
                                          <p:attrName>style.visibility</p:attrName>
                                        </p:attrNameLst>
                                      </p:cBhvr>
                                      <p:to>
                                        <p:strVal val="visible"/>
                                      </p:to>
                                    </p:set>
                                    <p:anim calcmode="lin" valueType="num">
                                      <p:cBhvr additive="base">
                                        <p:cTn id="25" dur="500" fill="hold"/>
                                        <p:tgtEl>
                                          <p:spTgt spid="436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62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6227">
                                            <p:txEl>
                                              <p:pRg st="4" end="4"/>
                                            </p:txEl>
                                          </p:spTgt>
                                        </p:tgtEl>
                                        <p:attrNameLst>
                                          <p:attrName>style.visibility</p:attrName>
                                        </p:attrNameLst>
                                      </p:cBhvr>
                                      <p:to>
                                        <p:strVal val="visible"/>
                                      </p:to>
                                    </p:set>
                                    <p:anim calcmode="lin" valueType="num">
                                      <p:cBhvr additive="base">
                                        <p:cTn id="31" dur="500" fill="hold"/>
                                        <p:tgtEl>
                                          <p:spTgt spid="436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62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6227">
                                            <p:txEl>
                                              <p:pRg st="5" end="5"/>
                                            </p:txEl>
                                          </p:spTgt>
                                        </p:tgtEl>
                                        <p:attrNameLst>
                                          <p:attrName>style.visibility</p:attrName>
                                        </p:attrNameLst>
                                      </p:cBhvr>
                                      <p:to>
                                        <p:strVal val="visible"/>
                                      </p:to>
                                    </p:set>
                                    <p:anim calcmode="lin" valueType="num">
                                      <p:cBhvr additive="base">
                                        <p:cTn id="37" dur="500" fill="hold"/>
                                        <p:tgtEl>
                                          <p:spTgt spid="436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62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6227">
                                            <p:txEl>
                                              <p:pRg st="6" end="6"/>
                                            </p:txEl>
                                          </p:spTgt>
                                        </p:tgtEl>
                                        <p:attrNameLst>
                                          <p:attrName>style.visibility</p:attrName>
                                        </p:attrNameLst>
                                      </p:cBhvr>
                                      <p:to>
                                        <p:strVal val="visible"/>
                                      </p:to>
                                    </p:set>
                                    <p:anim calcmode="lin" valueType="num">
                                      <p:cBhvr additive="base">
                                        <p:cTn id="43" dur="500" fill="hold"/>
                                        <p:tgtEl>
                                          <p:spTgt spid="4362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62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6227">
                                            <p:txEl>
                                              <p:pRg st="7" end="7"/>
                                            </p:txEl>
                                          </p:spTgt>
                                        </p:tgtEl>
                                        <p:attrNameLst>
                                          <p:attrName>style.visibility</p:attrName>
                                        </p:attrNameLst>
                                      </p:cBhvr>
                                      <p:to>
                                        <p:strVal val="visible"/>
                                      </p:to>
                                    </p:set>
                                    <p:anim calcmode="lin" valueType="num">
                                      <p:cBhvr additive="base">
                                        <p:cTn id="49" dur="500" fill="hold"/>
                                        <p:tgtEl>
                                          <p:spTgt spid="4362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62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6227">
                                            <p:txEl>
                                              <p:pRg st="8" end="8"/>
                                            </p:txEl>
                                          </p:spTgt>
                                        </p:tgtEl>
                                        <p:attrNameLst>
                                          <p:attrName>style.visibility</p:attrName>
                                        </p:attrNameLst>
                                      </p:cBhvr>
                                      <p:to>
                                        <p:strVal val="visible"/>
                                      </p:to>
                                    </p:set>
                                    <p:anim calcmode="lin" valueType="num">
                                      <p:cBhvr additive="base">
                                        <p:cTn id="55" dur="500" fill="hold"/>
                                        <p:tgtEl>
                                          <p:spTgt spid="4362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362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a:defRPr/>
            </a:pPr>
            <a:r>
              <a:rPr lang="en-US" smtClean="0"/>
              <a:t>Enzymes and temperature</a:t>
            </a:r>
          </a:p>
        </p:txBody>
      </p:sp>
      <p:sp>
        <p:nvSpPr>
          <p:cNvPr id="36867" name="Rectangle 3" descr="Rectangle: Click to edit Master text styles&#10;Second level&#10;Third level&#10;Fourth level&#10;Fifth level"/>
          <p:cNvSpPr>
            <a:spLocks noGrp="1" noChangeArrowheads="1"/>
          </p:cNvSpPr>
          <p:nvPr>
            <p:ph type="body" idx="1"/>
          </p:nvPr>
        </p:nvSpPr>
        <p:spPr>
          <a:xfrm>
            <a:off x="838200" y="1371600"/>
            <a:ext cx="7772400" cy="1082675"/>
          </a:xfrm>
        </p:spPr>
        <p:txBody>
          <a:bodyPr/>
          <a:lstStyle/>
          <a:p>
            <a:r>
              <a:rPr lang="en-US" smtClean="0"/>
              <a:t>Different enzymes function in different organisms in different environments</a:t>
            </a:r>
          </a:p>
        </p:txBody>
      </p:sp>
      <p:grpSp>
        <p:nvGrpSpPr>
          <p:cNvPr id="2" name="Group 8"/>
          <p:cNvGrpSpPr>
            <a:grpSpLocks/>
          </p:cNvGrpSpPr>
          <p:nvPr/>
        </p:nvGrpSpPr>
        <p:grpSpPr bwMode="auto">
          <a:xfrm>
            <a:off x="3200400" y="3114675"/>
            <a:ext cx="752475" cy="3322638"/>
            <a:chOff x="2959" y="1421"/>
            <a:chExt cx="474" cy="2093"/>
          </a:xfrm>
        </p:grpSpPr>
        <p:sp>
          <p:nvSpPr>
            <p:cNvPr id="36883" name="Rectangle 9"/>
            <p:cNvSpPr>
              <a:spLocks noChangeArrowheads="1"/>
            </p:cNvSpPr>
            <p:nvPr/>
          </p:nvSpPr>
          <p:spPr bwMode="auto">
            <a:xfrm>
              <a:off x="2959" y="3264"/>
              <a:ext cx="474" cy="250"/>
            </a:xfrm>
            <a:prstGeom prst="rect">
              <a:avLst/>
            </a:prstGeom>
            <a:noFill/>
            <a:ln w="9525">
              <a:noFill/>
              <a:miter lim="800000"/>
              <a:headEnd/>
              <a:tailEnd/>
            </a:ln>
          </p:spPr>
          <p:txBody>
            <a:bodyPr wrap="none" anchor="ctr">
              <a:spAutoFit/>
            </a:bodyPr>
            <a:lstStyle/>
            <a:p>
              <a:r>
                <a:rPr lang="en-US" sz="2000" b="1">
                  <a:solidFill>
                    <a:srgbClr val="198721"/>
                  </a:solidFill>
                </a:rPr>
                <a:t>37°C</a:t>
              </a:r>
              <a:endParaRPr lang="en-US" b="1">
                <a:solidFill>
                  <a:srgbClr val="198721"/>
                </a:solidFill>
              </a:endParaRPr>
            </a:p>
          </p:txBody>
        </p:sp>
        <p:sp>
          <p:nvSpPr>
            <p:cNvPr id="36884" name="Line 10"/>
            <p:cNvSpPr>
              <a:spLocks noChangeShapeType="1"/>
            </p:cNvSpPr>
            <p:nvPr/>
          </p:nvSpPr>
          <p:spPr bwMode="auto">
            <a:xfrm>
              <a:off x="3168" y="1421"/>
              <a:ext cx="0" cy="1843"/>
            </a:xfrm>
            <a:prstGeom prst="line">
              <a:avLst/>
            </a:prstGeom>
            <a:noFill/>
            <a:ln w="38100">
              <a:solidFill>
                <a:srgbClr val="198721"/>
              </a:solidFill>
              <a:round/>
              <a:headEnd/>
              <a:tailEnd/>
            </a:ln>
          </p:spPr>
          <p:txBody>
            <a:bodyPr wrap="none" anchor="ctr"/>
            <a:lstStyle/>
            <a:p>
              <a:endParaRPr lang="en-US"/>
            </a:p>
          </p:txBody>
        </p:sp>
      </p:grpSp>
      <p:pic>
        <p:nvPicPr>
          <p:cNvPr id="470027" name="Picture 11"/>
          <p:cNvPicPr>
            <a:picLocks noChangeAspect="1" noChangeArrowheads="1"/>
          </p:cNvPicPr>
          <p:nvPr/>
        </p:nvPicPr>
        <p:blipFill>
          <a:blip r:embed="rId6"/>
          <a:srcRect/>
          <a:stretch>
            <a:fillRect/>
          </a:stretch>
        </p:blipFill>
        <p:spPr bwMode="auto">
          <a:xfrm>
            <a:off x="1169988" y="3068638"/>
            <a:ext cx="3657600" cy="2971800"/>
          </a:xfrm>
          <a:prstGeom prst="rect">
            <a:avLst/>
          </a:prstGeom>
          <a:noFill/>
          <a:ln w="9525">
            <a:noFill/>
            <a:miter lim="800000"/>
            <a:headEnd/>
            <a:tailEnd/>
          </a:ln>
        </p:spPr>
      </p:pic>
      <p:sp>
        <p:nvSpPr>
          <p:cNvPr id="36870" name="Freeform 17"/>
          <p:cNvSpPr>
            <a:spLocks/>
          </p:cNvSpPr>
          <p:nvPr/>
        </p:nvSpPr>
        <p:spPr bwMode="auto">
          <a:xfrm>
            <a:off x="1076325" y="3227388"/>
            <a:ext cx="7415213" cy="2819400"/>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sp>
        <p:nvSpPr>
          <p:cNvPr id="36871" name="Rectangle 13"/>
          <p:cNvSpPr>
            <a:spLocks noChangeArrowheads="1"/>
          </p:cNvSpPr>
          <p:nvPr/>
        </p:nvSpPr>
        <p:spPr bwMode="auto">
          <a:xfrm>
            <a:off x="3152775" y="6269038"/>
            <a:ext cx="1946275" cy="457200"/>
          </a:xfrm>
          <a:prstGeom prst="rect">
            <a:avLst/>
          </a:prstGeom>
          <a:noFill/>
          <a:ln w="9525">
            <a:noFill/>
            <a:miter lim="800000"/>
            <a:headEnd/>
            <a:tailEnd/>
          </a:ln>
        </p:spPr>
        <p:txBody>
          <a:bodyPr wrap="none" anchor="ctr">
            <a:spAutoFit/>
          </a:bodyPr>
          <a:lstStyle/>
          <a:p>
            <a:r>
              <a:rPr lang="en-US" b="1">
                <a:solidFill>
                  <a:srgbClr val="0F116A"/>
                </a:solidFill>
              </a:rPr>
              <a:t>temperature</a:t>
            </a:r>
            <a:endParaRPr lang="en-US" sz="3000" b="1">
              <a:solidFill>
                <a:srgbClr val="0F116A"/>
              </a:solidFill>
            </a:endParaRPr>
          </a:p>
        </p:txBody>
      </p:sp>
      <p:sp>
        <p:nvSpPr>
          <p:cNvPr id="36872" name="Line 14"/>
          <p:cNvSpPr>
            <a:spLocks noChangeShapeType="1"/>
          </p:cNvSpPr>
          <p:nvPr/>
        </p:nvSpPr>
        <p:spPr bwMode="auto">
          <a:xfrm>
            <a:off x="5260975" y="6497638"/>
            <a:ext cx="990600" cy="0"/>
          </a:xfrm>
          <a:prstGeom prst="line">
            <a:avLst/>
          </a:prstGeom>
          <a:noFill/>
          <a:ln w="38100">
            <a:solidFill>
              <a:srgbClr val="0F116A"/>
            </a:solidFill>
            <a:round/>
            <a:headEnd/>
            <a:tailEnd type="triangle" w="med" len="med"/>
          </a:ln>
        </p:spPr>
        <p:txBody>
          <a:bodyPr wrap="none" anchor="ctr"/>
          <a:lstStyle/>
          <a:p>
            <a:endParaRPr lang="en-US"/>
          </a:p>
        </p:txBody>
      </p:sp>
      <p:sp>
        <p:nvSpPr>
          <p:cNvPr id="36873" name="Rectangle 15"/>
          <p:cNvSpPr>
            <a:spLocks noChangeArrowheads="1"/>
          </p:cNvSpPr>
          <p:nvPr/>
        </p:nvSpPr>
        <p:spPr bwMode="auto">
          <a:xfrm rot="-5400000">
            <a:off x="-360362" y="4625975"/>
            <a:ext cx="2012950" cy="457200"/>
          </a:xfrm>
          <a:prstGeom prst="rect">
            <a:avLst/>
          </a:prstGeom>
          <a:noFill/>
          <a:ln w="9525">
            <a:noFill/>
            <a:miter lim="800000"/>
            <a:headEnd/>
            <a:tailEnd/>
          </a:ln>
        </p:spPr>
        <p:txBody>
          <a:bodyPr wrap="none" anchor="ctr">
            <a:spAutoFit/>
          </a:bodyPr>
          <a:lstStyle/>
          <a:p>
            <a:r>
              <a:rPr lang="en-US" b="1">
                <a:solidFill>
                  <a:srgbClr val="0F116A"/>
                </a:solidFill>
              </a:rPr>
              <a:t>reaction rate</a:t>
            </a:r>
            <a:endParaRPr lang="en-US" sz="3000" b="1">
              <a:solidFill>
                <a:srgbClr val="0F116A"/>
              </a:solidFill>
            </a:endParaRPr>
          </a:p>
        </p:txBody>
      </p:sp>
      <p:sp>
        <p:nvSpPr>
          <p:cNvPr id="36874" name="Line 16"/>
          <p:cNvSpPr>
            <a:spLocks noChangeShapeType="1"/>
          </p:cNvSpPr>
          <p:nvPr/>
        </p:nvSpPr>
        <p:spPr bwMode="auto">
          <a:xfrm rot="-5400000">
            <a:off x="384175" y="3602038"/>
            <a:ext cx="609600" cy="0"/>
          </a:xfrm>
          <a:prstGeom prst="line">
            <a:avLst/>
          </a:prstGeom>
          <a:noFill/>
          <a:ln w="38100">
            <a:solidFill>
              <a:srgbClr val="0F116A"/>
            </a:solidFill>
            <a:round/>
            <a:headEnd/>
            <a:tailEnd type="triangle" w="med" len="med"/>
          </a:ln>
        </p:spPr>
        <p:txBody>
          <a:bodyPr wrap="none" anchor="ctr"/>
          <a:lstStyle/>
          <a:p>
            <a:endParaRPr lang="en-US"/>
          </a:p>
        </p:txBody>
      </p:sp>
      <p:grpSp>
        <p:nvGrpSpPr>
          <p:cNvPr id="3" name="Group 20"/>
          <p:cNvGrpSpPr>
            <a:grpSpLocks/>
          </p:cNvGrpSpPr>
          <p:nvPr/>
        </p:nvGrpSpPr>
        <p:grpSpPr bwMode="auto">
          <a:xfrm>
            <a:off x="6029325" y="3114675"/>
            <a:ext cx="752475" cy="3322638"/>
            <a:chOff x="2963" y="1421"/>
            <a:chExt cx="474" cy="2093"/>
          </a:xfrm>
        </p:grpSpPr>
        <p:sp>
          <p:nvSpPr>
            <p:cNvPr id="36881" name="Rectangle 21"/>
            <p:cNvSpPr>
              <a:spLocks noChangeArrowheads="1"/>
            </p:cNvSpPr>
            <p:nvPr/>
          </p:nvSpPr>
          <p:spPr bwMode="auto">
            <a:xfrm>
              <a:off x="2963" y="3264"/>
              <a:ext cx="474" cy="250"/>
            </a:xfrm>
            <a:prstGeom prst="rect">
              <a:avLst/>
            </a:prstGeom>
            <a:noFill/>
            <a:ln w="9525">
              <a:noFill/>
              <a:miter lim="800000"/>
              <a:headEnd/>
              <a:tailEnd/>
            </a:ln>
          </p:spPr>
          <p:txBody>
            <a:bodyPr wrap="none" anchor="ctr">
              <a:spAutoFit/>
            </a:bodyPr>
            <a:lstStyle/>
            <a:p>
              <a:r>
                <a:rPr lang="en-US" sz="2000" b="1">
                  <a:solidFill>
                    <a:srgbClr val="198721"/>
                  </a:solidFill>
                </a:rPr>
                <a:t>70°C</a:t>
              </a:r>
              <a:endParaRPr lang="en-US" b="1">
                <a:solidFill>
                  <a:srgbClr val="198721"/>
                </a:solidFill>
              </a:endParaRPr>
            </a:p>
          </p:txBody>
        </p:sp>
        <p:sp>
          <p:nvSpPr>
            <p:cNvPr id="36882" name="Line 22"/>
            <p:cNvSpPr>
              <a:spLocks noChangeShapeType="1"/>
            </p:cNvSpPr>
            <p:nvPr/>
          </p:nvSpPr>
          <p:spPr bwMode="auto">
            <a:xfrm>
              <a:off x="3168" y="1421"/>
              <a:ext cx="0" cy="1843"/>
            </a:xfrm>
            <a:prstGeom prst="line">
              <a:avLst/>
            </a:prstGeom>
            <a:noFill/>
            <a:ln w="38100">
              <a:solidFill>
                <a:srgbClr val="198721"/>
              </a:solidFill>
              <a:round/>
              <a:headEnd/>
              <a:tailEnd/>
            </a:ln>
          </p:spPr>
          <p:txBody>
            <a:bodyPr wrap="none" anchor="ctr"/>
            <a:lstStyle/>
            <a:p>
              <a:endParaRPr lang="en-US"/>
            </a:p>
          </p:txBody>
        </p:sp>
      </p:grpSp>
      <p:sp>
        <p:nvSpPr>
          <p:cNvPr id="470039" name="Rectangle 23"/>
          <p:cNvSpPr>
            <a:spLocks noChangeArrowheads="1"/>
          </p:cNvSpPr>
          <p:nvPr/>
        </p:nvSpPr>
        <p:spPr bwMode="auto">
          <a:xfrm>
            <a:off x="3486150" y="2736850"/>
            <a:ext cx="2019300" cy="304800"/>
          </a:xfrm>
          <a:prstGeom prst="rect">
            <a:avLst/>
          </a:prstGeom>
          <a:solidFill>
            <a:srgbClr val="FFEA18"/>
          </a:solidFill>
          <a:ln w="9525">
            <a:noFill/>
            <a:miter lim="800000"/>
            <a:headEnd/>
            <a:tailEnd/>
          </a:ln>
        </p:spPr>
        <p:txBody>
          <a:bodyPr wrap="none" tIns="0" bIns="0" anchor="ctr">
            <a:spAutoFit/>
          </a:bodyPr>
          <a:lstStyle/>
          <a:p>
            <a:r>
              <a:rPr lang="en-US" sz="2000" b="1">
                <a:solidFill>
                  <a:srgbClr val="0F116A"/>
                </a:solidFill>
              </a:rPr>
              <a:t>human enzyme</a:t>
            </a:r>
          </a:p>
        </p:txBody>
      </p:sp>
      <p:sp>
        <p:nvSpPr>
          <p:cNvPr id="470040" name="Rectangle 24"/>
          <p:cNvSpPr>
            <a:spLocks noChangeArrowheads="1"/>
          </p:cNvSpPr>
          <p:nvPr/>
        </p:nvSpPr>
        <p:spPr bwMode="auto">
          <a:xfrm>
            <a:off x="6319838" y="2552700"/>
            <a:ext cx="2160587" cy="488950"/>
          </a:xfrm>
          <a:prstGeom prst="rect">
            <a:avLst/>
          </a:prstGeom>
          <a:solidFill>
            <a:srgbClr val="FFEA18"/>
          </a:solidFill>
          <a:ln w="9525">
            <a:noFill/>
            <a:miter lim="800000"/>
            <a:headEnd/>
            <a:tailEnd/>
          </a:ln>
        </p:spPr>
        <p:txBody>
          <a:bodyPr wrap="none" tIns="0" bIns="0" anchor="ctr">
            <a:spAutoFit/>
          </a:bodyPr>
          <a:lstStyle/>
          <a:p>
            <a:pPr>
              <a:lnSpc>
                <a:spcPct val="80000"/>
              </a:lnSpc>
            </a:pPr>
            <a:r>
              <a:rPr lang="en-US" sz="2000" b="1">
                <a:solidFill>
                  <a:srgbClr val="0F116A"/>
                </a:solidFill>
              </a:rPr>
              <a:t>hot spring</a:t>
            </a:r>
            <a:br>
              <a:rPr lang="en-US" sz="2000" b="1">
                <a:solidFill>
                  <a:srgbClr val="0F116A"/>
                </a:solidFill>
              </a:rPr>
            </a:br>
            <a:r>
              <a:rPr lang="en-US" sz="2000" b="1">
                <a:solidFill>
                  <a:srgbClr val="0F116A"/>
                </a:solidFill>
              </a:rPr>
              <a:t>bacteria enzyme</a:t>
            </a:r>
          </a:p>
        </p:txBody>
      </p:sp>
      <p:pic>
        <p:nvPicPr>
          <p:cNvPr id="470041" name="Picture 25"/>
          <p:cNvPicPr>
            <a:picLocks noChangeAspect="1" noChangeArrowheads="1"/>
          </p:cNvPicPr>
          <p:nvPr/>
        </p:nvPicPr>
        <p:blipFill>
          <a:blip r:embed="rId7"/>
          <a:srcRect b="2594"/>
          <a:stretch>
            <a:fillRect/>
          </a:stretch>
        </p:blipFill>
        <p:spPr bwMode="auto">
          <a:xfrm>
            <a:off x="7169150" y="3295650"/>
            <a:ext cx="1795463" cy="2476500"/>
          </a:xfrm>
          <a:prstGeom prst="rect">
            <a:avLst/>
          </a:prstGeom>
          <a:noFill/>
          <a:ln w="9525">
            <a:noFill/>
            <a:miter lim="800000"/>
            <a:headEnd/>
            <a:tailEnd/>
          </a:ln>
          <a:effectLst>
            <a:outerShdw dist="35921" dir="2700000" algn="ctr" rotWithShape="0">
              <a:srgbClr val="808080">
                <a:alpha val="75000"/>
              </a:srgbClr>
            </a:outerShdw>
          </a:effectLst>
        </p:spPr>
      </p:pic>
      <p:pic>
        <p:nvPicPr>
          <p:cNvPr id="470034" name="Picture 18"/>
          <p:cNvPicPr>
            <a:picLocks noChangeAspect="1" noChangeArrowheads="1"/>
          </p:cNvPicPr>
          <p:nvPr/>
        </p:nvPicPr>
        <p:blipFill>
          <a:blip r:embed="rId6"/>
          <a:srcRect/>
          <a:stretch>
            <a:fillRect/>
          </a:stretch>
        </p:blipFill>
        <p:spPr bwMode="auto">
          <a:xfrm>
            <a:off x="3937000" y="3092450"/>
            <a:ext cx="3657600" cy="2971800"/>
          </a:xfrm>
          <a:prstGeom prst="rect">
            <a:avLst/>
          </a:prstGeom>
          <a:noFill/>
          <a:ln w="9525">
            <a:noFill/>
            <a:miter lim="800000"/>
            <a:headEnd/>
            <a:tailEnd/>
          </a:ln>
        </p:spPr>
      </p:pic>
      <p:sp>
        <p:nvSpPr>
          <p:cNvPr id="470042" name="Rectangle 26"/>
          <p:cNvSpPr>
            <a:spLocks noChangeArrowheads="1"/>
          </p:cNvSpPr>
          <p:nvPr/>
        </p:nvSpPr>
        <p:spPr bwMode="auto">
          <a:xfrm>
            <a:off x="8110538" y="6461125"/>
            <a:ext cx="1033462" cy="396875"/>
          </a:xfrm>
          <a:prstGeom prst="rect">
            <a:avLst/>
          </a:prstGeom>
          <a:noFill/>
          <a:ln w="9525">
            <a:noFill/>
            <a:miter lim="800000"/>
            <a:headEnd/>
            <a:tailEnd/>
          </a:ln>
        </p:spPr>
        <p:txBody>
          <a:bodyPr wrap="none" anchor="ctr">
            <a:spAutoFit/>
          </a:bodyPr>
          <a:lstStyle/>
          <a:p>
            <a:r>
              <a:rPr lang="en-US" sz="2000" b="1">
                <a:solidFill>
                  <a:srgbClr val="198721"/>
                </a:solidFill>
              </a:rPr>
              <a:t>(158°F)</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70027"/>
                                        </p:tgtEl>
                                        <p:attrNameLst>
                                          <p:attrName>style.visibility</p:attrName>
                                        </p:attrNameLst>
                                      </p:cBhvr>
                                      <p:to>
                                        <p:strVal val="visible"/>
                                      </p:to>
                                    </p:set>
                                    <p:anim calcmode="lin" valueType="num">
                                      <p:cBhvr>
                                        <p:cTn id="7" dur="500" fill="hold"/>
                                        <p:tgtEl>
                                          <p:spTgt spid="470027"/>
                                        </p:tgtEl>
                                        <p:attrNameLst>
                                          <p:attrName>ppt_x</p:attrName>
                                        </p:attrNameLst>
                                      </p:cBhvr>
                                      <p:tavLst>
                                        <p:tav tm="0">
                                          <p:val>
                                            <p:strVal val="#ppt_x-#ppt_w/2"/>
                                          </p:val>
                                        </p:tav>
                                        <p:tav tm="100000">
                                          <p:val>
                                            <p:strVal val="#ppt_x"/>
                                          </p:val>
                                        </p:tav>
                                      </p:tavLst>
                                    </p:anim>
                                    <p:anim calcmode="lin" valueType="num">
                                      <p:cBhvr>
                                        <p:cTn id="8" dur="500" fill="hold"/>
                                        <p:tgtEl>
                                          <p:spTgt spid="470027"/>
                                        </p:tgtEl>
                                        <p:attrNameLst>
                                          <p:attrName>ppt_y</p:attrName>
                                        </p:attrNameLst>
                                      </p:cBhvr>
                                      <p:tavLst>
                                        <p:tav tm="0">
                                          <p:val>
                                            <p:strVal val="#ppt_y"/>
                                          </p:val>
                                        </p:tav>
                                        <p:tav tm="100000">
                                          <p:val>
                                            <p:strVal val="#ppt_y"/>
                                          </p:val>
                                        </p:tav>
                                      </p:tavLst>
                                    </p:anim>
                                    <p:anim calcmode="lin" valueType="num">
                                      <p:cBhvr>
                                        <p:cTn id="9" dur="500" fill="hold"/>
                                        <p:tgtEl>
                                          <p:spTgt spid="470027"/>
                                        </p:tgtEl>
                                        <p:attrNameLst>
                                          <p:attrName>ppt_w</p:attrName>
                                        </p:attrNameLst>
                                      </p:cBhvr>
                                      <p:tavLst>
                                        <p:tav tm="0">
                                          <p:val>
                                            <p:fltVal val="0"/>
                                          </p:val>
                                        </p:tav>
                                        <p:tav tm="100000">
                                          <p:val>
                                            <p:strVal val="#ppt_w"/>
                                          </p:val>
                                        </p:tav>
                                      </p:tavLst>
                                    </p:anim>
                                    <p:anim calcmode="lin" valueType="num">
                                      <p:cBhvr>
                                        <p:cTn id="10" dur="500" fill="hold"/>
                                        <p:tgtEl>
                                          <p:spTgt spid="4700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0039"/>
                                        </p:tgtEl>
                                        <p:attrNameLst>
                                          <p:attrName>style.visibility</p:attrName>
                                        </p:attrNameLst>
                                      </p:cBhvr>
                                      <p:to>
                                        <p:strVal val="visible"/>
                                      </p:to>
                                    </p:set>
                                    <p:animEffect transition="in" filter="wipe(left)">
                                      <p:cBhvr>
                                        <p:cTn id="20" dur="500"/>
                                        <p:tgtEl>
                                          <p:spTgt spid="470039"/>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0041"/>
                                        </p:tgtEl>
                                        <p:attrNameLst>
                                          <p:attrName>style.visibility</p:attrName>
                                        </p:attrNameLst>
                                      </p:cBhvr>
                                      <p:to>
                                        <p:strVal val="visible"/>
                                      </p:to>
                                    </p:set>
                                    <p:animEffect transition="in" filter="wipe(left)">
                                      <p:cBhvr>
                                        <p:cTn id="25" dur="500"/>
                                        <p:tgtEl>
                                          <p:spTgt spid="470041"/>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470034"/>
                                        </p:tgtEl>
                                        <p:attrNameLst>
                                          <p:attrName>style.visibility</p:attrName>
                                        </p:attrNameLst>
                                      </p:cBhvr>
                                      <p:to>
                                        <p:strVal val="visible"/>
                                      </p:to>
                                    </p:set>
                                    <p:anim calcmode="lin" valueType="num">
                                      <p:cBhvr>
                                        <p:cTn id="30" dur="500" fill="hold"/>
                                        <p:tgtEl>
                                          <p:spTgt spid="470034"/>
                                        </p:tgtEl>
                                        <p:attrNameLst>
                                          <p:attrName>ppt_x</p:attrName>
                                        </p:attrNameLst>
                                      </p:cBhvr>
                                      <p:tavLst>
                                        <p:tav tm="0">
                                          <p:val>
                                            <p:strVal val="#ppt_x-#ppt_w/2"/>
                                          </p:val>
                                        </p:tav>
                                        <p:tav tm="100000">
                                          <p:val>
                                            <p:strVal val="#ppt_x"/>
                                          </p:val>
                                        </p:tav>
                                      </p:tavLst>
                                    </p:anim>
                                    <p:anim calcmode="lin" valueType="num">
                                      <p:cBhvr>
                                        <p:cTn id="31" dur="500" fill="hold"/>
                                        <p:tgtEl>
                                          <p:spTgt spid="470034"/>
                                        </p:tgtEl>
                                        <p:attrNameLst>
                                          <p:attrName>ppt_y</p:attrName>
                                        </p:attrNameLst>
                                      </p:cBhvr>
                                      <p:tavLst>
                                        <p:tav tm="0">
                                          <p:val>
                                            <p:strVal val="#ppt_y"/>
                                          </p:val>
                                        </p:tav>
                                        <p:tav tm="100000">
                                          <p:val>
                                            <p:strVal val="#ppt_y"/>
                                          </p:val>
                                        </p:tav>
                                      </p:tavLst>
                                    </p:anim>
                                    <p:anim calcmode="lin" valueType="num">
                                      <p:cBhvr>
                                        <p:cTn id="32" dur="500" fill="hold"/>
                                        <p:tgtEl>
                                          <p:spTgt spid="470034"/>
                                        </p:tgtEl>
                                        <p:attrNameLst>
                                          <p:attrName>ppt_w</p:attrName>
                                        </p:attrNameLst>
                                      </p:cBhvr>
                                      <p:tavLst>
                                        <p:tav tm="0">
                                          <p:val>
                                            <p:fltVal val="0"/>
                                          </p:val>
                                        </p:tav>
                                        <p:tav tm="100000">
                                          <p:val>
                                            <p:strVal val="#ppt_w"/>
                                          </p:val>
                                        </p:tav>
                                      </p:tavLst>
                                    </p:anim>
                                    <p:anim calcmode="lin" valueType="num">
                                      <p:cBhvr>
                                        <p:cTn id="33" dur="500" fill="hold"/>
                                        <p:tgtEl>
                                          <p:spTgt spid="4700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Vibro Up"/>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0042">
                                            <p:txEl>
                                              <p:pRg st="0" end="0"/>
                                            </p:txEl>
                                          </p:spTgt>
                                        </p:tgtEl>
                                        <p:attrNameLst>
                                          <p:attrName>style.visibility</p:attrName>
                                        </p:attrNameLst>
                                      </p:cBhvr>
                                      <p:to>
                                        <p:strVal val="visible"/>
                                      </p:to>
                                    </p:set>
                                    <p:animEffect transition="in" filter="wipe(left)">
                                      <p:cBhvr>
                                        <p:cTn id="43" dur="500"/>
                                        <p:tgtEl>
                                          <p:spTgt spid="47004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0040"/>
                                        </p:tgtEl>
                                        <p:attrNameLst>
                                          <p:attrName>style.visibility</p:attrName>
                                        </p:attrNameLst>
                                      </p:cBhvr>
                                      <p:to>
                                        <p:strVal val="visible"/>
                                      </p:to>
                                    </p:set>
                                    <p:animEffect transition="in" filter="wipe(left)">
                                      <p:cBhvr>
                                        <p:cTn id="48" dur="500"/>
                                        <p:tgtEl>
                                          <p:spTgt spid="470040"/>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9" grpId="0" animBg="1" autoUpdateAnimBg="0"/>
      <p:bldP spid="470040" grpId="0" animBg="1" autoUpdateAnimBg="0"/>
      <p:bldP spid="47004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09600" y="685800"/>
            <a:ext cx="8229600" cy="762000"/>
          </a:xfrm>
        </p:spPr>
        <p:txBody>
          <a:bodyPr/>
          <a:lstStyle/>
          <a:p>
            <a:pPr>
              <a:defRPr/>
            </a:pPr>
            <a:r>
              <a:rPr lang="en-US" smtClean="0"/>
              <a:t>Factors affecting enzyme function</a:t>
            </a:r>
          </a:p>
        </p:txBody>
      </p:sp>
      <p:sp>
        <p:nvSpPr>
          <p:cNvPr id="442371" name="Rectangle 3" descr="Rectangle: Click to edit Master text styles&#10;Second level&#10;Third level&#10;Fourth level&#10;Fifth level"/>
          <p:cNvSpPr>
            <a:spLocks noGrp="1" noChangeArrowheads="1"/>
          </p:cNvSpPr>
          <p:nvPr>
            <p:ph type="body" idx="1"/>
          </p:nvPr>
        </p:nvSpPr>
        <p:spPr>
          <a:xfrm>
            <a:off x="685800" y="1371600"/>
            <a:ext cx="8229600" cy="5073650"/>
          </a:xfrm>
        </p:spPr>
        <p:txBody>
          <a:bodyPr/>
          <a:lstStyle/>
          <a:p>
            <a:pPr>
              <a:lnSpc>
                <a:spcPct val="90000"/>
              </a:lnSpc>
              <a:buClrTx/>
            </a:pPr>
            <a:r>
              <a:rPr lang="en-US" dirty="0" smtClean="0"/>
              <a:t>pH</a:t>
            </a:r>
          </a:p>
          <a:p>
            <a:pPr lvl="1">
              <a:lnSpc>
                <a:spcPct val="90000"/>
              </a:lnSpc>
            </a:pPr>
            <a:r>
              <a:rPr lang="en-US" dirty="0" smtClean="0"/>
              <a:t>changes in pH</a:t>
            </a:r>
          </a:p>
          <a:p>
            <a:pPr marL="1085850" lvl="2">
              <a:lnSpc>
                <a:spcPct val="90000"/>
              </a:lnSpc>
            </a:pPr>
            <a:r>
              <a:rPr lang="en-US" dirty="0" smtClean="0"/>
              <a:t>disrupts </a:t>
            </a:r>
            <a:r>
              <a:rPr lang="en-US" dirty="0" smtClean="0"/>
              <a:t>bonds, disrupts 3D shape </a:t>
            </a:r>
          </a:p>
          <a:p>
            <a:pPr marL="1428750" lvl="3">
              <a:lnSpc>
                <a:spcPct val="90000"/>
              </a:lnSpc>
            </a:pPr>
            <a:r>
              <a:rPr lang="en-US" dirty="0" smtClean="0"/>
              <a:t>denatures </a:t>
            </a:r>
            <a:r>
              <a:rPr lang="en-US" dirty="0" smtClean="0"/>
              <a:t>protein</a:t>
            </a:r>
          </a:p>
          <a:p>
            <a:pPr lvl="1">
              <a:lnSpc>
                <a:spcPct val="90000"/>
              </a:lnSpc>
            </a:pPr>
            <a:r>
              <a:rPr lang="en-US" dirty="0" smtClean="0"/>
              <a:t>optimal pH?</a:t>
            </a:r>
          </a:p>
          <a:p>
            <a:pPr marL="1085850" lvl="2">
              <a:lnSpc>
                <a:spcPct val="90000"/>
              </a:lnSpc>
            </a:pPr>
            <a:r>
              <a:rPr lang="en-US" dirty="0" smtClean="0"/>
              <a:t>most human enzymes = pH 6-8</a:t>
            </a:r>
          </a:p>
          <a:p>
            <a:pPr marL="1428750" lvl="3">
              <a:lnSpc>
                <a:spcPct val="90000"/>
              </a:lnSpc>
            </a:pPr>
            <a:r>
              <a:rPr lang="en-US" dirty="0" smtClean="0"/>
              <a:t>depends on localized conditions</a:t>
            </a:r>
          </a:p>
          <a:p>
            <a:pPr marL="1428750" lvl="3">
              <a:lnSpc>
                <a:spcPct val="90000"/>
              </a:lnSpc>
            </a:pPr>
            <a:r>
              <a:rPr lang="en-US" u="sng" dirty="0" smtClean="0">
                <a:solidFill>
                  <a:srgbClr val="CC0000"/>
                </a:solidFill>
              </a:rPr>
              <a:t>pepsin</a:t>
            </a:r>
            <a:r>
              <a:rPr lang="en-US" dirty="0" smtClean="0"/>
              <a:t> (stomach) = pH </a:t>
            </a:r>
            <a:r>
              <a:rPr lang="en-US" dirty="0" smtClean="0"/>
              <a:t>2-3</a:t>
            </a:r>
            <a:endParaRPr lang="en-US" dirty="0" smtClean="0"/>
          </a:p>
        </p:txBody>
      </p:sp>
      <p:grpSp>
        <p:nvGrpSpPr>
          <p:cNvPr id="37892" name="Group 31"/>
          <p:cNvGrpSpPr>
            <a:grpSpLocks/>
          </p:cNvGrpSpPr>
          <p:nvPr/>
        </p:nvGrpSpPr>
        <p:grpSpPr bwMode="auto">
          <a:xfrm>
            <a:off x="6296025" y="5106988"/>
            <a:ext cx="2847975" cy="1711325"/>
            <a:chOff x="3311" y="3158"/>
            <a:chExt cx="1794" cy="1078"/>
          </a:xfrm>
        </p:grpSpPr>
        <p:sp>
          <p:nvSpPr>
            <p:cNvPr id="37893" name="Freeform 9"/>
            <p:cNvSpPr>
              <a:spLocks/>
            </p:cNvSpPr>
            <p:nvPr/>
          </p:nvSpPr>
          <p:spPr bwMode="auto">
            <a:xfrm>
              <a:off x="3376" y="3208"/>
              <a:ext cx="1708" cy="872"/>
            </a:xfrm>
            <a:custGeom>
              <a:avLst/>
              <a:gdLst>
                <a:gd name="T0" fmla="*/ 3263 w 3263"/>
                <a:gd name="T1" fmla="*/ 1776 h 1776"/>
                <a:gd name="T2" fmla="*/ 0 w 3263"/>
                <a:gd name="T3" fmla="*/ 1776 h 1776"/>
                <a:gd name="T4" fmla="*/ 0 w 3263"/>
                <a:gd name="T5" fmla="*/ 0 h 1776"/>
                <a:gd name="T6" fmla="*/ 0 60000 65536"/>
                <a:gd name="T7" fmla="*/ 0 60000 65536"/>
                <a:gd name="T8" fmla="*/ 0 60000 65536"/>
                <a:gd name="T9" fmla="*/ 0 w 3263"/>
                <a:gd name="T10" fmla="*/ 0 h 1776"/>
                <a:gd name="T11" fmla="*/ 3263 w 3263"/>
                <a:gd name="T12" fmla="*/ 1776 h 1776"/>
              </a:gdLst>
              <a:ahLst/>
              <a:cxnLst>
                <a:cxn ang="T6">
                  <a:pos x="T0" y="T1"/>
                </a:cxn>
                <a:cxn ang="T7">
                  <a:pos x="T2" y="T3"/>
                </a:cxn>
                <a:cxn ang="T8">
                  <a:pos x="T4" y="T5"/>
                </a:cxn>
              </a:cxnLst>
              <a:rect l="T9" t="T10" r="T11" b="T12"/>
              <a:pathLst>
                <a:path w="3263" h="1776">
                  <a:moveTo>
                    <a:pt x="3263" y="1776"/>
                  </a:moveTo>
                  <a:lnTo>
                    <a:pt x="0" y="1776"/>
                  </a:lnTo>
                  <a:lnTo>
                    <a:pt x="0" y="0"/>
                  </a:lnTo>
                </a:path>
              </a:pathLst>
            </a:custGeom>
            <a:noFill/>
            <a:ln w="38100">
              <a:solidFill>
                <a:srgbClr val="000000"/>
              </a:solidFill>
              <a:prstDash val="solid"/>
              <a:round/>
              <a:headEnd/>
              <a:tailEnd/>
            </a:ln>
          </p:spPr>
          <p:txBody>
            <a:bodyPr/>
            <a:lstStyle/>
            <a:p>
              <a:endParaRPr lang="en-US"/>
            </a:p>
          </p:txBody>
        </p:sp>
        <p:pic>
          <p:nvPicPr>
            <p:cNvPr id="37894" name="Picture 10"/>
            <p:cNvPicPr>
              <a:picLocks noChangeAspect="1" noChangeArrowheads="1"/>
            </p:cNvPicPr>
            <p:nvPr/>
          </p:nvPicPr>
          <p:blipFill>
            <a:blip r:embed="rId4"/>
            <a:srcRect/>
            <a:stretch>
              <a:fillRect/>
            </a:stretch>
          </p:blipFill>
          <p:spPr bwMode="auto">
            <a:xfrm>
              <a:off x="3401" y="3158"/>
              <a:ext cx="752" cy="920"/>
            </a:xfrm>
            <a:prstGeom prst="rect">
              <a:avLst/>
            </a:prstGeom>
            <a:noFill/>
            <a:ln w="9525">
              <a:noFill/>
              <a:miter lim="800000"/>
              <a:headEnd/>
              <a:tailEnd/>
            </a:ln>
          </p:spPr>
        </p:pic>
        <p:sp>
          <p:nvSpPr>
            <p:cNvPr id="37895" name="Rectangle 11"/>
            <p:cNvSpPr>
              <a:spLocks noChangeArrowheads="1"/>
            </p:cNvSpPr>
            <p:nvPr/>
          </p:nvSpPr>
          <p:spPr bwMode="auto">
            <a:xfrm>
              <a:off x="4278" y="4044"/>
              <a:ext cx="178" cy="192"/>
            </a:xfrm>
            <a:prstGeom prst="rect">
              <a:avLst/>
            </a:prstGeom>
            <a:noFill/>
            <a:ln w="9525">
              <a:noFill/>
              <a:miter lim="800000"/>
              <a:headEnd/>
              <a:tailEnd/>
            </a:ln>
          </p:spPr>
          <p:txBody>
            <a:bodyPr wrap="none" anchor="ctr">
              <a:spAutoFit/>
            </a:bodyPr>
            <a:lstStyle/>
            <a:p>
              <a:r>
                <a:rPr lang="en-US" sz="1400" b="1">
                  <a:solidFill>
                    <a:srgbClr val="CC0000"/>
                  </a:solidFill>
                </a:rPr>
                <a:t>7</a:t>
              </a:r>
              <a:endParaRPr lang="en-US" sz="1600" b="1">
                <a:solidFill>
                  <a:srgbClr val="CC0000"/>
                </a:solidFill>
              </a:endParaRPr>
            </a:p>
          </p:txBody>
        </p:sp>
        <p:sp>
          <p:nvSpPr>
            <p:cNvPr id="37896" name="Line 12"/>
            <p:cNvSpPr>
              <a:spLocks noChangeShapeType="1"/>
            </p:cNvSpPr>
            <p:nvPr/>
          </p:nvSpPr>
          <p:spPr bwMode="auto">
            <a:xfrm>
              <a:off x="4369" y="3173"/>
              <a:ext cx="0" cy="905"/>
            </a:xfrm>
            <a:prstGeom prst="line">
              <a:avLst/>
            </a:prstGeom>
            <a:noFill/>
            <a:ln w="38100">
              <a:solidFill>
                <a:srgbClr val="CC0000"/>
              </a:solidFill>
              <a:round/>
              <a:headEnd/>
              <a:tailEnd/>
            </a:ln>
          </p:spPr>
          <p:txBody>
            <a:bodyPr wrap="none" anchor="ctr"/>
            <a:lstStyle/>
            <a:p>
              <a:endParaRPr lang="en-US"/>
            </a:p>
          </p:txBody>
        </p:sp>
        <p:sp>
          <p:nvSpPr>
            <p:cNvPr id="37897" name="Rectangle 13"/>
            <p:cNvSpPr>
              <a:spLocks noChangeArrowheads="1"/>
            </p:cNvSpPr>
            <p:nvPr/>
          </p:nvSpPr>
          <p:spPr bwMode="auto">
            <a:xfrm>
              <a:off x="3587" y="4044"/>
              <a:ext cx="178" cy="192"/>
            </a:xfrm>
            <a:prstGeom prst="rect">
              <a:avLst/>
            </a:prstGeom>
            <a:noFill/>
            <a:ln w="9525">
              <a:noFill/>
              <a:miter lim="800000"/>
              <a:headEnd/>
              <a:tailEnd/>
            </a:ln>
          </p:spPr>
          <p:txBody>
            <a:bodyPr wrap="none" anchor="ctr">
              <a:spAutoFit/>
            </a:bodyPr>
            <a:lstStyle/>
            <a:p>
              <a:r>
                <a:rPr lang="en-US" sz="1400" b="1">
                  <a:solidFill>
                    <a:srgbClr val="CC0000"/>
                  </a:solidFill>
                </a:rPr>
                <a:t>2</a:t>
              </a:r>
              <a:endParaRPr lang="en-US" sz="1600" b="1">
                <a:solidFill>
                  <a:srgbClr val="CC0000"/>
                </a:solidFill>
              </a:endParaRPr>
            </a:p>
          </p:txBody>
        </p:sp>
        <p:sp>
          <p:nvSpPr>
            <p:cNvPr id="37898" name="Line 14"/>
            <p:cNvSpPr>
              <a:spLocks noChangeShapeType="1"/>
            </p:cNvSpPr>
            <p:nvPr/>
          </p:nvSpPr>
          <p:spPr bwMode="auto">
            <a:xfrm>
              <a:off x="3775" y="3173"/>
              <a:ext cx="0" cy="905"/>
            </a:xfrm>
            <a:prstGeom prst="line">
              <a:avLst/>
            </a:prstGeom>
            <a:noFill/>
            <a:ln w="38100">
              <a:solidFill>
                <a:srgbClr val="198721"/>
              </a:solidFill>
              <a:round/>
              <a:headEnd/>
              <a:tailEnd/>
            </a:ln>
          </p:spPr>
          <p:txBody>
            <a:bodyPr wrap="none" anchor="ctr"/>
            <a:lstStyle/>
            <a:p>
              <a:endParaRPr lang="en-US"/>
            </a:p>
          </p:txBody>
        </p:sp>
        <p:sp>
          <p:nvSpPr>
            <p:cNvPr id="37899" name="Rectangle 15"/>
            <p:cNvSpPr>
              <a:spLocks noChangeArrowheads="1"/>
            </p:cNvSpPr>
            <p:nvPr/>
          </p:nvSpPr>
          <p:spPr bwMode="auto">
            <a:xfrm>
              <a:off x="3311" y="4044"/>
              <a:ext cx="178" cy="192"/>
            </a:xfrm>
            <a:prstGeom prst="rect">
              <a:avLst/>
            </a:prstGeom>
            <a:noFill/>
            <a:ln w="9525">
              <a:noFill/>
              <a:miter lim="800000"/>
              <a:headEnd/>
              <a:tailEnd/>
            </a:ln>
          </p:spPr>
          <p:txBody>
            <a:bodyPr wrap="none" anchor="ctr">
              <a:spAutoFit/>
            </a:bodyPr>
            <a:lstStyle/>
            <a:p>
              <a:r>
                <a:rPr lang="en-US" sz="1400" b="1">
                  <a:solidFill>
                    <a:srgbClr val="CC0000"/>
                  </a:solidFill>
                </a:rPr>
                <a:t>0</a:t>
              </a:r>
              <a:endParaRPr lang="en-US" sz="1600" b="1">
                <a:solidFill>
                  <a:srgbClr val="CC0000"/>
                </a:solidFill>
              </a:endParaRPr>
            </a:p>
          </p:txBody>
        </p:sp>
        <p:sp>
          <p:nvSpPr>
            <p:cNvPr id="37900" name="Rectangle 16"/>
            <p:cNvSpPr>
              <a:spLocks noChangeArrowheads="1"/>
            </p:cNvSpPr>
            <p:nvPr/>
          </p:nvSpPr>
          <p:spPr bwMode="auto">
            <a:xfrm>
              <a:off x="3449" y="4044"/>
              <a:ext cx="178" cy="192"/>
            </a:xfrm>
            <a:prstGeom prst="rect">
              <a:avLst/>
            </a:prstGeom>
            <a:noFill/>
            <a:ln w="9525">
              <a:noFill/>
              <a:miter lim="800000"/>
              <a:headEnd/>
              <a:tailEnd/>
            </a:ln>
          </p:spPr>
          <p:txBody>
            <a:bodyPr wrap="none" anchor="ctr">
              <a:spAutoFit/>
            </a:bodyPr>
            <a:lstStyle/>
            <a:p>
              <a:r>
                <a:rPr lang="en-US" sz="1400" b="1">
                  <a:solidFill>
                    <a:srgbClr val="CC0000"/>
                  </a:solidFill>
                </a:rPr>
                <a:t>1</a:t>
              </a:r>
              <a:endParaRPr lang="en-US" sz="1600" b="1">
                <a:solidFill>
                  <a:srgbClr val="CC0000"/>
                </a:solidFill>
              </a:endParaRPr>
            </a:p>
          </p:txBody>
        </p:sp>
        <p:sp>
          <p:nvSpPr>
            <p:cNvPr id="37901" name="Rectangle 17"/>
            <p:cNvSpPr>
              <a:spLocks noChangeArrowheads="1"/>
            </p:cNvSpPr>
            <p:nvPr/>
          </p:nvSpPr>
          <p:spPr bwMode="auto">
            <a:xfrm>
              <a:off x="3726" y="4044"/>
              <a:ext cx="178" cy="192"/>
            </a:xfrm>
            <a:prstGeom prst="rect">
              <a:avLst/>
            </a:prstGeom>
            <a:noFill/>
            <a:ln w="9525">
              <a:noFill/>
              <a:miter lim="800000"/>
              <a:headEnd/>
              <a:tailEnd/>
            </a:ln>
          </p:spPr>
          <p:txBody>
            <a:bodyPr wrap="none" anchor="ctr">
              <a:spAutoFit/>
            </a:bodyPr>
            <a:lstStyle/>
            <a:p>
              <a:r>
                <a:rPr lang="en-US" sz="1400" b="1">
                  <a:solidFill>
                    <a:srgbClr val="CC0000"/>
                  </a:solidFill>
                </a:rPr>
                <a:t>3</a:t>
              </a:r>
              <a:endParaRPr lang="en-US" sz="1600" b="1">
                <a:solidFill>
                  <a:srgbClr val="CC0000"/>
                </a:solidFill>
              </a:endParaRPr>
            </a:p>
          </p:txBody>
        </p:sp>
        <p:sp>
          <p:nvSpPr>
            <p:cNvPr id="37902" name="Rectangle 18"/>
            <p:cNvSpPr>
              <a:spLocks noChangeArrowheads="1"/>
            </p:cNvSpPr>
            <p:nvPr/>
          </p:nvSpPr>
          <p:spPr bwMode="auto">
            <a:xfrm>
              <a:off x="3864" y="4044"/>
              <a:ext cx="178" cy="192"/>
            </a:xfrm>
            <a:prstGeom prst="rect">
              <a:avLst/>
            </a:prstGeom>
            <a:noFill/>
            <a:ln w="9525">
              <a:noFill/>
              <a:miter lim="800000"/>
              <a:headEnd/>
              <a:tailEnd/>
            </a:ln>
          </p:spPr>
          <p:txBody>
            <a:bodyPr wrap="none" anchor="ctr">
              <a:spAutoFit/>
            </a:bodyPr>
            <a:lstStyle/>
            <a:p>
              <a:r>
                <a:rPr lang="en-US" sz="1400" b="1">
                  <a:solidFill>
                    <a:srgbClr val="CC0000"/>
                  </a:solidFill>
                </a:rPr>
                <a:t>4</a:t>
              </a:r>
              <a:endParaRPr lang="en-US" sz="1600" b="1">
                <a:solidFill>
                  <a:srgbClr val="CC0000"/>
                </a:solidFill>
              </a:endParaRPr>
            </a:p>
          </p:txBody>
        </p:sp>
        <p:sp>
          <p:nvSpPr>
            <p:cNvPr id="37903" name="Rectangle 19"/>
            <p:cNvSpPr>
              <a:spLocks noChangeArrowheads="1"/>
            </p:cNvSpPr>
            <p:nvPr/>
          </p:nvSpPr>
          <p:spPr bwMode="auto">
            <a:xfrm>
              <a:off x="4002" y="4044"/>
              <a:ext cx="178" cy="192"/>
            </a:xfrm>
            <a:prstGeom prst="rect">
              <a:avLst/>
            </a:prstGeom>
            <a:noFill/>
            <a:ln w="9525">
              <a:noFill/>
              <a:miter lim="800000"/>
              <a:headEnd/>
              <a:tailEnd/>
            </a:ln>
          </p:spPr>
          <p:txBody>
            <a:bodyPr wrap="none" anchor="ctr">
              <a:spAutoFit/>
            </a:bodyPr>
            <a:lstStyle/>
            <a:p>
              <a:r>
                <a:rPr lang="en-US" sz="1400" b="1">
                  <a:solidFill>
                    <a:srgbClr val="CC0000"/>
                  </a:solidFill>
                </a:rPr>
                <a:t>5</a:t>
              </a:r>
              <a:endParaRPr lang="en-US" sz="1600" b="1">
                <a:solidFill>
                  <a:srgbClr val="CC0000"/>
                </a:solidFill>
              </a:endParaRPr>
            </a:p>
          </p:txBody>
        </p:sp>
        <p:sp>
          <p:nvSpPr>
            <p:cNvPr id="37904" name="Rectangle 20"/>
            <p:cNvSpPr>
              <a:spLocks noChangeArrowheads="1"/>
            </p:cNvSpPr>
            <p:nvPr/>
          </p:nvSpPr>
          <p:spPr bwMode="auto">
            <a:xfrm>
              <a:off x="4140" y="4044"/>
              <a:ext cx="178" cy="192"/>
            </a:xfrm>
            <a:prstGeom prst="rect">
              <a:avLst/>
            </a:prstGeom>
            <a:noFill/>
            <a:ln w="9525">
              <a:noFill/>
              <a:miter lim="800000"/>
              <a:headEnd/>
              <a:tailEnd/>
            </a:ln>
          </p:spPr>
          <p:txBody>
            <a:bodyPr wrap="none" anchor="ctr">
              <a:spAutoFit/>
            </a:bodyPr>
            <a:lstStyle/>
            <a:p>
              <a:r>
                <a:rPr lang="en-US" sz="1400" b="1">
                  <a:solidFill>
                    <a:srgbClr val="CC0000"/>
                  </a:solidFill>
                </a:rPr>
                <a:t>6</a:t>
              </a:r>
              <a:endParaRPr lang="en-US" sz="1600" b="1">
                <a:solidFill>
                  <a:srgbClr val="CC0000"/>
                </a:solidFill>
              </a:endParaRPr>
            </a:p>
          </p:txBody>
        </p:sp>
        <p:sp>
          <p:nvSpPr>
            <p:cNvPr id="37905" name="Rectangle 21"/>
            <p:cNvSpPr>
              <a:spLocks noChangeArrowheads="1"/>
            </p:cNvSpPr>
            <p:nvPr/>
          </p:nvSpPr>
          <p:spPr bwMode="auto">
            <a:xfrm>
              <a:off x="4417" y="4044"/>
              <a:ext cx="178" cy="192"/>
            </a:xfrm>
            <a:prstGeom prst="rect">
              <a:avLst/>
            </a:prstGeom>
            <a:noFill/>
            <a:ln w="9525">
              <a:noFill/>
              <a:miter lim="800000"/>
              <a:headEnd/>
              <a:tailEnd/>
            </a:ln>
          </p:spPr>
          <p:txBody>
            <a:bodyPr wrap="none" anchor="ctr">
              <a:spAutoFit/>
            </a:bodyPr>
            <a:lstStyle/>
            <a:p>
              <a:r>
                <a:rPr lang="en-US" sz="1400" b="1">
                  <a:solidFill>
                    <a:srgbClr val="CC0000"/>
                  </a:solidFill>
                </a:rPr>
                <a:t>8</a:t>
              </a:r>
              <a:endParaRPr lang="en-US" sz="1600" b="1">
                <a:solidFill>
                  <a:srgbClr val="CC0000"/>
                </a:solidFill>
              </a:endParaRPr>
            </a:p>
          </p:txBody>
        </p:sp>
        <p:sp>
          <p:nvSpPr>
            <p:cNvPr id="37906" name="Rectangle 22"/>
            <p:cNvSpPr>
              <a:spLocks noChangeArrowheads="1"/>
            </p:cNvSpPr>
            <p:nvPr/>
          </p:nvSpPr>
          <p:spPr bwMode="auto">
            <a:xfrm>
              <a:off x="4555" y="4044"/>
              <a:ext cx="178" cy="192"/>
            </a:xfrm>
            <a:prstGeom prst="rect">
              <a:avLst/>
            </a:prstGeom>
            <a:noFill/>
            <a:ln w="9525">
              <a:noFill/>
              <a:miter lim="800000"/>
              <a:headEnd/>
              <a:tailEnd/>
            </a:ln>
          </p:spPr>
          <p:txBody>
            <a:bodyPr wrap="none" anchor="ctr">
              <a:spAutoFit/>
            </a:bodyPr>
            <a:lstStyle/>
            <a:p>
              <a:r>
                <a:rPr lang="en-US" sz="1400" b="1">
                  <a:solidFill>
                    <a:srgbClr val="CC0000"/>
                  </a:solidFill>
                </a:rPr>
                <a:t>9</a:t>
              </a:r>
              <a:endParaRPr lang="en-US" sz="1600" b="1">
                <a:solidFill>
                  <a:srgbClr val="CC0000"/>
                </a:solidFill>
              </a:endParaRPr>
            </a:p>
          </p:txBody>
        </p:sp>
        <p:sp>
          <p:nvSpPr>
            <p:cNvPr id="37907" name="Rectangle 23"/>
            <p:cNvSpPr>
              <a:spLocks noChangeArrowheads="1"/>
            </p:cNvSpPr>
            <p:nvPr/>
          </p:nvSpPr>
          <p:spPr bwMode="auto">
            <a:xfrm>
              <a:off x="4682" y="4044"/>
              <a:ext cx="241" cy="192"/>
            </a:xfrm>
            <a:prstGeom prst="rect">
              <a:avLst/>
            </a:prstGeom>
            <a:noFill/>
            <a:ln w="9525">
              <a:noFill/>
              <a:miter lim="800000"/>
              <a:headEnd/>
              <a:tailEnd/>
            </a:ln>
          </p:spPr>
          <p:txBody>
            <a:bodyPr wrap="none" anchor="ctr">
              <a:spAutoFit/>
            </a:bodyPr>
            <a:lstStyle/>
            <a:p>
              <a:r>
                <a:rPr lang="en-US" sz="1400" b="1">
                  <a:solidFill>
                    <a:srgbClr val="CC0000"/>
                  </a:solidFill>
                </a:rPr>
                <a:t>10</a:t>
              </a:r>
              <a:endParaRPr lang="en-US" sz="1600" b="1">
                <a:solidFill>
                  <a:srgbClr val="CC0000"/>
                </a:solidFill>
              </a:endParaRPr>
            </a:p>
          </p:txBody>
        </p:sp>
        <p:sp>
          <p:nvSpPr>
            <p:cNvPr id="37908" name="Line 24"/>
            <p:cNvSpPr>
              <a:spLocks noChangeShapeType="1"/>
            </p:cNvSpPr>
            <p:nvPr/>
          </p:nvSpPr>
          <p:spPr bwMode="auto">
            <a:xfrm>
              <a:off x="4584" y="3173"/>
              <a:ext cx="0" cy="905"/>
            </a:xfrm>
            <a:prstGeom prst="line">
              <a:avLst/>
            </a:prstGeom>
            <a:noFill/>
            <a:ln w="38100">
              <a:solidFill>
                <a:srgbClr val="08106B"/>
              </a:solidFill>
              <a:round/>
              <a:headEnd/>
              <a:tailEnd/>
            </a:ln>
          </p:spPr>
          <p:txBody>
            <a:bodyPr wrap="none" anchor="ctr"/>
            <a:lstStyle/>
            <a:p>
              <a:endParaRPr lang="en-US"/>
            </a:p>
          </p:txBody>
        </p:sp>
        <p:pic>
          <p:nvPicPr>
            <p:cNvPr id="37909" name="Picture 25"/>
            <p:cNvPicPr>
              <a:picLocks noChangeAspect="1" noChangeArrowheads="1"/>
            </p:cNvPicPr>
            <p:nvPr/>
          </p:nvPicPr>
          <p:blipFill>
            <a:blip r:embed="rId5"/>
            <a:srcRect/>
            <a:stretch>
              <a:fillRect/>
            </a:stretch>
          </p:blipFill>
          <p:spPr bwMode="auto">
            <a:xfrm>
              <a:off x="4207" y="3158"/>
              <a:ext cx="751" cy="920"/>
            </a:xfrm>
            <a:prstGeom prst="rect">
              <a:avLst/>
            </a:prstGeom>
            <a:noFill/>
            <a:ln w="9525">
              <a:noFill/>
              <a:miter lim="800000"/>
              <a:headEnd/>
              <a:tailEnd/>
            </a:ln>
          </p:spPr>
        </p:pic>
        <p:pic>
          <p:nvPicPr>
            <p:cNvPr id="37910" name="Picture 26"/>
            <p:cNvPicPr>
              <a:picLocks noChangeAspect="1" noChangeArrowheads="1"/>
            </p:cNvPicPr>
            <p:nvPr/>
          </p:nvPicPr>
          <p:blipFill>
            <a:blip r:embed="rId6"/>
            <a:srcRect/>
            <a:stretch>
              <a:fillRect/>
            </a:stretch>
          </p:blipFill>
          <p:spPr bwMode="auto">
            <a:xfrm>
              <a:off x="3991" y="3164"/>
              <a:ext cx="751" cy="920"/>
            </a:xfrm>
            <a:prstGeom prst="rect">
              <a:avLst/>
            </a:prstGeom>
            <a:noFill/>
            <a:ln w="9525">
              <a:noFill/>
              <a:miter lim="800000"/>
              <a:headEnd/>
              <a:tailEnd/>
            </a:ln>
          </p:spPr>
        </p:pic>
        <p:sp>
          <p:nvSpPr>
            <p:cNvPr id="37911" name="Rectangle 27"/>
            <p:cNvSpPr>
              <a:spLocks noChangeArrowheads="1"/>
            </p:cNvSpPr>
            <p:nvPr/>
          </p:nvSpPr>
          <p:spPr bwMode="auto">
            <a:xfrm>
              <a:off x="4864" y="4044"/>
              <a:ext cx="241" cy="192"/>
            </a:xfrm>
            <a:prstGeom prst="rect">
              <a:avLst/>
            </a:prstGeom>
            <a:noFill/>
            <a:ln w="9525">
              <a:noFill/>
              <a:miter lim="800000"/>
              <a:headEnd/>
              <a:tailEnd/>
            </a:ln>
          </p:spPr>
          <p:txBody>
            <a:bodyPr wrap="none" anchor="ctr">
              <a:spAutoFit/>
            </a:bodyPr>
            <a:lstStyle/>
            <a:p>
              <a:r>
                <a:rPr lang="en-US" sz="1400" b="1">
                  <a:solidFill>
                    <a:srgbClr val="CC0000"/>
                  </a:solidFill>
                </a:rPr>
                <a:t>11</a:t>
              </a:r>
              <a:endParaRPr lang="en-US" sz="1600" b="1">
                <a:solidFill>
                  <a:srgbClr val="CC0000"/>
                </a:solidFill>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 calcmode="lin" valueType="num">
                                      <p:cBhvr additive="base">
                                        <p:cTn id="7" dur="500" fill="hold"/>
                                        <p:tgtEl>
                                          <p:spTgt spid="442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23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2371">
                                            <p:txEl>
                                              <p:pRg st="1" end="1"/>
                                            </p:txEl>
                                          </p:spTgt>
                                        </p:tgtEl>
                                        <p:attrNameLst>
                                          <p:attrName>style.visibility</p:attrName>
                                        </p:attrNameLst>
                                      </p:cBhvr>
                                      <p:to>
                                        <p:strVal val="visible"/>
                                      </p:to>
                                    </p:set>
                                    <p:anim calcmode="lin" valueType="num">
                                      <p:cBhvr additive="base">
                                        <p:cTn id="13" dur="500" fill="hold"/>
                                        <p:tgtEl>
                                          <p:spTgt spid="442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23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2371">
                                            <p:txEl>
                                              <p:pRg st="2" end="2"/>
                                            </p:txEl>
                                          </p:spTgt>
                                        </p:tgtEl>
                                        <p:attrNameLst>
                                          <p:attrName>style.visibility</p:attrName>
                                        </p:attrNameLst>
                                      </p:cBhvr>
                                      <p:to>
                                        <p:strVal val="visible"/>
                                      </p:to>
                                    </p:set>
                                    <p:anim calcmode="lin" valueType="num">
                                      <p:cBhvr additive="base">
                                        <p:cTn id="19" dur="500" fill="hold"/>
                                        <p:tgtEl>
                                          <p:spTgt spid="442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23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2371">
                                            <p:txEl>
                                              <p:pRg st="3" end="3"/>
                                            </p:txEl>
                                          </p:spTgt>
                                        </p:tgtEl>
                                        <p:attrNameLst>
                                          <p:attrName>style.visibility</p:attrName>
                                        </p:attrNameLst>
                                      </p:cBhvr>
                                      <p:to>
                                        <p:strVal val="visible"/>
                                      </p:to>
                                    </p:set>
                                    <p:anim calcmode="lin" valueType="num">
                                      <p:cBhvr additive="base">
                                        <p:cTn id="25" dur="500" fill="hold"/>
                                        <p:tgtEl>
                                          <p:spTgt spid="442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23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2371">
                                            <p:txEl>
                                              <p:pRg st="4" end="4"/>
                                            </p:txEl>
                                          </p:spTgt>
                                        </p:tgtEl>
                                        <p:attrNameLst>
                                          <p:attrName>style.visibility</p:attrName>
                                        </p:attrNameLst>
                                      </p:cBhvr>
                                      <p:to>
                                        <p:strVal val="visible"/>
                                      </p:to>
                                    </p:set>
                                    <p:anim calcmode="lin" valueType="num">
                                      <p:cBhvr additive="base">
                                        <p:cTn id="31" dur="500" fill="hold"/>
                                        <p:tgtEl>
                                          <p:spTgt spid="442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23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2371">
                                            <p:txEl>
                                              <p:pRg st="5" end="5"/>
                                            </p:txEl>
                                          </p:spTgt>
                                        </p:tgtEl>
                                        <p:attrNameLst>
                                          <p:attrName>style.visibility</p:attrName>
                                        </p:attrNameLst>
                                      </p:cBhvr>
                                      <p:to>
                                        <p:strVal val="visible"/>
                                      </p:to>
                                    </p:set>
                                    <p:anim calcmode="lin" valueType="num">
                                      <p:cBhvr additive="base">
                                        <p:cTn id="37" dur="500" fill="hold"/>
                                        <p:tgtEl>
                                          <p:spTgt spid="442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23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2371">
                                            <p:txEl>
                                              <p:pRg st="6" end="6"/>
                                            </p:txEl>
                                          </p:spTgt>
                                        </p:tgtEl>
                                        <p:attrNameLst>
                                          <p:attrName>style.visibility</p:attrName>
                                        </p:attrNameLst>
                                      </p:cBhvr>
                                      <p:to>
                                        <p:strVal val="visible"/>
                                      </p:to>
                                    </p:set>
                                    <p:anim calcmode="lin" valueType="num">
                                      <p:cBhvr additive="base">
                                        <p:cTn id="43" dur="500" fill="hold"/>
                                        <p:tgtEl>
                                          <p:spTgt spid="4423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23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2371">
                                            <p:txEl>
                                              <p:pRg st="7" end="7"/>
                                            </p:txEl>
                                          </p:spTgt>
                                        </p:tgtEl>
                                        <p:attrNameLst>
                                          <p:attrName>style.visibility</p:attrName>
                                        </p:attrNameLst>
                                      </p:cBhvr>
                                      <p:to>
                                        <p:strVal val="visible"/>
                                      </p:to>
                                    </p:set>
                                    <p:anim calcmode="lin" valueType="num">
                                      <p:cBhvr additive="base">
                                        <p:cTn id="49" dur="500" fill="hold"/>
                                        <p:tgtEl>
                                          <p:spTgt spid="4423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23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
          <p:cNvGrpSpPr>
            <a:grpSpLocks/>
          </p:cNvGrpSpPr>
          <p:nvPr/>
        </p:nvGrpSpPr>
        <p:grpSpPr bwMode="auto">
          <a:xfrm>
            <a:off x="6264275" y="1363663"/>
            <a:ext cx="2819400" cy="2016125"/>
            <a:chOff x="3936" y="201"/>
            <a:chExt cx="1776" cy="1270"/>
          </a:xfrm>
        </p:grpSpPr>
        <p:pic>
          <p:nvPicPr>
            <p:cNvPr id="39946" name="Picture 5" descr="05-23-QuaternaryStruct-L"/>
            <p:cNvPicPr>
              <a:picLocks noChangeAspect="1" noChangeArrowheads="1"/>
            </p:cNvPicPr>
            <p:nvPr/>
          </p:nvPicPr>
          <p:blipFill>
            <a:blip r:embed="rId5"/>
            <a:srcRect l="28799" t="6729" b="12112"/>
            <a:stretch>
              <a:fillRect/>
            </a:stretch>
          </p:blipFill>
          <p:spPr bwMode="auto">
            <a:xfrm>
              <a:off x="4082" y="240"/>
              <a:ext cx="1630" cy="1231"/>
            </a:xfrm>
            <a:prstGeom prst="rect">
              <a:avLst/>
            </a:prstGeom>
            <a:noFill/>
            <a:ln w="9525">
              <a:noFill/>
              <a:miter lim="800000"/>
              <a:headEnd/>
              <a:tailEnd/>
            </a:ln>
          </p:spPr>
        </p:pic>
        <p:sp>
          <p:nvSpPr>
            <p:cNvPr id="39947" name="Rectangle 6"/>
            <p:cNvSpPr>
              <a:spLocks noChangeArrowheads="1"/>
            </p:cNvSpPr>
            <p:nvPr/>
          </p:nvSpPr>
          <p:spPr bwMode="auto">
            <a:xfrm>
              <a:off x="3936" y="201"/>
              <a:ext cx="391" cy="96"/>
            </a:xfrm>
            <a:prstGeom prst="rect">
              <a:avLst/>
            </a:prstGeom>
            <a:solidFill>
              <a:schemeClr val="bg1"/>
            </a:solidFill>
            <a:ln w="9525">
              <a:noFill/>
              <a:miter lim="800000"/>
              <a:headEnd/>
              <a:tailEnd/>
            </a:ln>
          </p:spPr>
          <p:txBody>
            <a:bodyPr wrap="none" anchor="ctr"/>
            <a:lstStyle/>
            <a:p>
              <a:endParaRPr lang="en-US"/>
            </a:p>
          </p:txBody>
        </p:sp>
      </p:grpSp>
      <p:sp>
        <p:nvSpPr>
          <p:cNvPr id="448514" name="Rectangle 2"/>
          <p:cNvSpPr>
            <a:spLocks noGrp="1" noChangeArrowheads="1"/>
          </p:cNvSpPr>
          <p:nvPr>
            <p:ph type="title"/>
          </p:nvPr>
        </p:nvSpPr>
        <p:spPr/>
        <p:txBody>
          <a:bodyPr/>
          <a:lstStyle/>
          <a:p>
            <a:pPr>
              <a:defRPr/>
            </a:pPr>
            <a:r>
              <a:rPr lang="en-US" smtClean="0"/>
              <a:t>Compounds which help enzymes</a:t>
            </a:r>
          </a:p>
        </p:txBody>
      </p:sp>
      <p:sp>
        <p:nvSpPr>
          <p:cNvPr id="448515" name="Rectangle 3" descr="Rectangle: Click to edit Master text styles&#10;Second level&#10;Third level&#10;Fourth level&#10;Fifth level"/>
          <p:cNvSpPr>
            <a:spLocks noGrp="1" noChangeArrowheads="1"/>
          </p:cNvSpPr>
          <p:nvPr>
            <p:ph type="body" idx="1"/>
          </p:nvPr>
        </p:nvSpPr>
        <p:spPr>
          <a:xfrm>
            <a:off x="725488" y="1295400"/>
            <a:ext cx="6284912" cy="5562600"/>
          </a:xfrm>
        </p:spPr>
        <p:txBody>
          <a:bodyPr/>
          <a:lstStyle/>
          <a:p>
            <a:pPr>
              <a:lnSpc>
                <a:spcPct val="90000"/>
              </a:lnSpc>
              <a:defRPr/>
            </a:pPr>
            <a:r>
              <a:rPr lang="en-US" dirty="0" smtClean="0"/>
              <a:t>Activators</a:t>
            </a:r>
          </a:p>
          <a:p>
            <a:pPr lvl="1">
              <a:lnSpc>
                <a:spcPct val="90000"/>
              </a:lnSpc>
              <a:defRPr/>
            </a:pPr>
            <a:r>
              <a:rPr lang="en-US" u="sng" dirty="0" smtClean="0">
                <a:solidFill>
                  <a:srgbClr val="CC0000"/>
                </a:solidFill>
              </a:rPr>
              <a:t>cofactors</a:t>
            </a:r>
            <a:r>
              <a:rPr lang="en-US" dirty="0" smtClean="0"/>
              <a:t> </a:t>
            </a:r>
          </a:p>
          <a:p>
            <a:pPr marL="1085850" lvl="2">
              <a:lnSpc>
                <a:spcPct val="90000"/>
              </a:lnSpc>
              <a:defRPr/>
            </a:pPr>
            <a:r>
              <a:rPr lang="en-US" dirty="0" smtClean="0"/>
              <a:t>non-protein, small </a:t>
            </a:r>
            <a:r>
              <a:rPr lang="en-US" u="sng" dirty="0" smtClean="0">
                <a:solidFill>
                  <a:srgbClr val="CC0000"/>
                </a:solidFill>
              </a:rPr>
              <a:t>inorganic </a:t>
            </a:r>
            <a:r>
              <a:rPr lang="en-US" dirty="0" smtClean="0"/>
              <a:t>compounds &amp; ions</a:t>
            </a:r>
          </a:p>
          <a:p>
            <a:pPr marL="1428750" lvl="3">
              <a:lnSpc>
                <a:spcPct val="90000"/>
              </a:lnSpc>
              <a:defRPr/>
            </a:pPr>
            <a:r>
              <a:rPr lang="en-US" dirty="0" smtClean="0"/>
              <a:t>Mg, K, Ca, Zn, Fe, Cu</a:t>
            </a:r>
          </a:p>
          <a:p>
            <a:pPr marL="1428750" lvl="3">
              <a:lnSpc>
                <a:spcPct val="90000"/>
              </a:lnSpc>
              <a:defRPr/>
            </a:pPr>
            <a:r>
              <a:rPr lang="en-US" dirty="0" smtClean="0"/>
              <a:t>bound within enzyme molecule</a:t>
            </a:r>
          </a:p>
          <a:p>
            <a:pPr lvl="1">
              <a:lnSpc>
                <a:spcPct val="90000"/>
              </a:lnSpc>
              <a:defRPr/>
            </a:pPr>
            <a:r>
              <a:rPr lang="en-US" u="sng" dirty="0" smtClean="0">
                <a:solidFill>
                  <a:srgbClr val="CC0000"/>
                </a:solidFill>
              </a:rPr>
              <a:t>coenzymes</a:t>
            </a:r>
            <a:endParaRPr lang="en-US" dirty="0" smtClean="0"/>
          </a:p>
          <a:p>
            <a:pPr marL="1085850" lvl="2">
              <a:lnSpc>
                <a:spcPct val="90000"/>
              </a:lnSpc>
              <a:defRPr/>
            </a:pPr>
            <a:r>
              <a:rPr lang="en-US" dirty="0" smtClean="0"/>
              <a:t>non-protein, </a:t>
            </a:r>
            <a:r>
              <a:rPr lang="en-US" u="sng" dirty="0" smtClean="0">
                <a:solidFill>
                  <a:srgbClr val="CC0000"/>
                </a:solidFill>
              </a:rPr>
              <a:t>organic</a:t>
            </a:r>
            <a:r>
              <a:rPr lang="en-US" dirty="0" smtClean="0"/>
              <a:t> molecules </a:t>
            </a:r>
          </a:p>
          <a:p>
            <a:pPr marL="1428750" lvl="3">
              <a:lnSpc>
                <a:spcPct val="90000"/>
              </a:lnSpc>
              <a:defRPr/>
            </a:pPr>
            <a:r>
              <a:rPr lang="en-US" dirty="0" smtClean="0"/>
              <a:t>bind </a:t>
            </a:r>
            <a:r>
              <a:rPr lang="en-US" dirty="0" smtClean="0"/>
              <a:t>to</a:t>
            </a:r>
            <a:r>
              <a:rPr lang="en-US" dirty="0"/>
              <a:t> </a:t>
            </a:r>
            <a:r>
              <a:rPr lang="en-US" dirty="0" smtClean="0"/>
              <a:t>enzyme </a:t>
            </a:r>
            <a:r>
              <a:rPr lang="en-US" dirty="0" smtClean="0"/>
              <a:t>near active site</a:t>
            </a:r>
          </a:p>
          <a:p>
            <a:pPr marL="1085850" lvl="2">
              <a:lnSpc>
                <a:spcPct val="90000"/>
              </a:lnSpc>
              <a:defRPr/>
            </a:pPr>
            <a:r>
              <a:rPr lang="en-US" dirty="0" smtClean="0"/>
              <a:t>many </a:t>
            </a:r>
            <a:r>
              <a:rPr lang="en-US" u="sng" dirty="0" smtClean="0">
                <a:solidFill>
                  <a:srgbClr val="CC0000"/>
                </a:solidFill>
              </a:rPr>
              <a:t>vitamins</a:t>
            </a:r>
            <a:endParaRPr lang="en-US" dirty="0" smtClean="0"/>
          </a:p>
        </p:txBody>
      </p:sp>
      <p:grpSp>
        <p:nvGrpSpPr>
          <p:cNvPr id="39941" name="Group 11"/>
          <p:cNvGrpSpPr>
            <a:grpSpLocks/>
          </p:cNvGrpSpPr>
          <p:nvPr/>
        </p:nvGrpSpPr>
        <p:grpSpPr bwMode="auto">
          <a:xfrm>
            <a:off x="6958013" y="3573463"/>
            <a:ext cx="2182812" cy="3930650"/>
            <a:chOff x="4272" y="1824"/>
            <a:chExt cx="1375" cy="2476"/>
          </a:xfrm>
        </p:grpSpPr>
        <p:pic>
          <p:nvPicPr>
            <p:cNvPr id="39944" name="Picture 8" descr="10-09-ChlorophyllStruct-NL"/>
            <p:cNvPicPr>
              <a:picLocks noChangeAspect="1" noChangeArrowheads="1"/>
            </p:cNvPicPr>
            <p:nvPr/>
          </p:nvPicPr>
          <p:blipFill>
            <a:blip r:embed="rId6"/>
            <a:srcRect l="46742" r="17978" b="2657"/>
            <a:stretch>
              <a:fillRect/>
            </a:stretch>
          </p:blipFill>
          <p:spPr bwMode="auto">
            <a:xfrm>
              <a:off x="4320" y="1824"/>
              <a:ext cx="1327" cy="2476"/>
            </a:xfrm>
            <a:prstGeom prst="rect">
              <a:avLst/>
            </a:prstGeom>
            <a:noFill/>
            <a:ln w="9525">
              <a:noFill/>
              <a:miter lim="800000"/>
              <a:headEnd/>
              <a:tailEnd/>
            </a:ln>
          </p:spPr>
        </p:pic>
        <p:sp>
          <p:nvSpPr>
            <p:cNvPr id="39945" name="Rectangle 9"/>
            <p:cNvSpPr>
              <a:spLocks noChangeArrowheads="1"/>
            </p:cNvSpPr>
            <p:nvPr/>
          </p:nvSpPr>
          <p:spPr bwMode="auto">
            <a:xfrm>
              <a:off x="4272" y="1872"/>
              <a:ext cx="144" cy="144"/>
            </a:xfrm>
            <a:prstGeom prst="rect">
              <a:avLst/>
            </a:prstGeom>
            <a:solidFill>
              <a:schemeClr val="bg1"/>
            </a:solidFill>
            <a:ln w="9525">
              <a:noFill/>
              <a:miter lim="800000"/>
              <a:headEnd/>
              <a:tailEnd/>
            </a:ln>
          </p:spPr>
          <p:txBody>
            <a:bodyPr wrap="none" anchor="ctr"/>
            <a:lstStyle/>
            <a:p>
              <a:endParaRPr lang="en-US"/>
            </a:p>
          </p:txBody>
        </p:sp>
      </p:grpSp>
      <p:sp>
        <p:nvSpPr>
          <p:cNvPr id="448522" name="AutoShape 10"/>
          <p:cNvSpPr>
            <a:spLocks noChangeArrowheads="1"/>
          </p:cNvSpPr>
          <p:nvPr/>
        </p:nvSpPr>
        <p:spPr bwMode="auto">
          <a:xfrm>
            <a:off x="5722938" y="5172075"/>
            <a:ext cx="1743075" cy="596900"/>
          </a:xfrm>
          <a:prstGeom prst="roundRect">
            <a:avLst>
              <a:gd name="adj" fmla="val 16667"/>
            </a:avLst>
          </a:prstGeom>
          <a:solidFill>
            <a:srgbClr val="FFEA18"/>
          </a:solidFill>
          <a:ln w="9525">
            <a:noFill/>
            <a:round/>
            <a:headEnd/>
            <a:tailEnd/>
          </a:ln>
        </p:spPr>
        <p:txBody>
          <a:bodyPr wrap="none" tIns="0" bIns="0">
            <a:spAutoFit/>
          </a:bodyPr>
          <a:lstStyle/>
          <a:p>
            <a:pPr>
              <a:lnSpc>
                <a:spcPct val="80000"/>
              </a:lnSpc>
            </a:pPr>
            <a:r>
              <a:rPr lang="en-US" sz="2200" b="1">
                <a:solidFill>
                  <a:srgbClr val="006A00"/>
                </a:solidFill>
              </a:rPr>
              <a:t>Mg in</a:t>
            </a:r>
            <a:br>
              <a:rPr lang="en-US" sz="2200" b="1">
                <a:solidFill>
                  <a:srgbClr val="006A00"/>
                </a:solidFill>
              </a:rPr>
            </a:br>
            <a:r>
              <a:rPr lang="en-US" sz="2200" b="1">
                <a:solidFill>
                  <a:srgbClr val="006A00"/>
                </a:solidFill>
              </a:rPr>
              <a:t>chlorophyll</a:t>
            </a:r>
          </a:p>
        </p:txBody>
      </p:sp>
      <p:sp>
        <p:nvSpPr>
          <p:cNvPr id="448524" name="AutoShape 12"/>
          <p:cNvSpPr>
            <a:spLocks noChangeArrowheads="1"/>
          </p:cNvSpPr>
          <p:nvPr/>
        </p:nvSpPr>
        <p:spPr bwMode="auto">
          <a:xfrm>
            <a:off x="5359400" y="1300163"/>
            <a:ext cx="1820863" cy="596900"/>
          </a:xfrm>
          <a:prstGeom prst="roundRect">
            <a:avLst>
              <a:gd name="adj" fmla="val 16667"/>
            </a:avLst>
          </a:prstGeom>
          <a:solidFill>
            <a:srgbClr val="FFEA18"/>
          </a:solidFill>
          <a:ln w="9525">
            <a:noFill/>
            <a:round/>
            <a:headEnd/>
            <a:tailEnd/>
          </a:ln>
        </p:spPr>
        <p:txBody>
          <a:bodyPr wrap="none" tIns="0" bIns="0">
            <a:spAutoFit/>
          </a:bodyPr>
          <a:lstStyle/>
          <a:p>
            <a:pPr>
              <a:lnSpc>
                <a:spcPct val="80000"/>
              </a:lnSpc>
            </a:pPr>
            <a:r>
              <a:rPr lang="en-US" sz="2200" b="1">
                <a:solidFill>
                  <a:srgbClr val="CC0000"/>
                </a:solidFill>
              </a:rPr>
              <a:t>Fe in</a:t>
            </a:r>
            <a:br>
              <a:rPr lang="en-US" sz="2200" b="1">
                <a:solidFill>
                  <a:srgbClr val="CC0000"/>
                </a:solidFill>
              </a:rPr>
            </a:br>
            <a:r>
              <a:rPr lang="en-US" sz="2200" b="1">
                <a:solidFill>
                  <a:srgbClr val="CC0000"/>
                </a:solidFill>
              </a:rPr>
              <a:t>hemoglobin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5">
                                            <p:txEl>
                                              <p:pRg st="1" end="1"/>
                                            </p:txEl>
                                          </p:spTgt>
                                        </p:tgtEl>
                                        <p:attrNameLst>
                                          <p:attrName>style.visibility</p:attrName>
                                        </p:attrNameLst>
                                      </p:cBhvr>
                                      <p:to>
                                        <p:strVal val="visible"/>
                                      </p:to>
                                    </p:set>
                                    <p:anim calcmode="lin" valueType="num">
                                      <p:cBhvr additive="base">
                                        <p:cTn id="13"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8515">
                                            <p:txEl>
                                              <p:pRg st="2" end="2"/>
                                            </p:txEl>
                                          </p:spTgt>
                                        </p:tgtEl>
                                        <p:attrNameLst>
                                          <p:attrName>style.visibility</p:attrName>
                                        </p:attrNameLst>
                                      </p:cBhvr>
                                      <p:to>
                                        <p:strVal val="visible"/>
                                      </p:to>
                                    </p:set>
                                    <p:anim calcmode="lin" valueType="num">
                                      <p:cBhvr additive="base">
                                        <p:cTn id="19"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85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8515">
                                            <p:txEl>
                                              <p:pRg st="3" end="3"/>
                                            </p:txEl>
                                          </p:spTgt>
                                        </p:tgtEl>
                                        <p:attrNameLst>
                                          <p:attrName>style.visibility</p:attrName>
                                        </p:attrNameLst>
                                      </p:cBhvr>
                                      <p:to>
                                        <p:strVal val="visible"/>
                                      </p:to>
                                    </p:set>
                                    <p:anim calcmode="lin" valueType="num">
                                      <p:cBhvr additive="base">
                                        <p:cTn id="25" dur="500" fill="hold"/>
                                        <p:tgtEl>
                                          <p:spTgt spid="448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85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8515">
                                            <p:txEl>
                                              <p:pRg st="4" end="4"/>
                                            </p:txEl>
                                          </p:spTgt>
                                        </p:tgtEl>
                                        <p:attrNameLst>
                                          <p:attrName>style.visibility</p:attrName>
                                        </p:attrNameLst>
                                      </p:cBhvr>
                                      <p:to>
                                        <p:strVal val="visible"/>
                                      </p:to>
                                    </p:set>
                                    <p:anim calcmode="lin" valueType="num">
                                      <p:cBhvr additive="base">
                                        <p:cTn id="31" dur="500" fill="hold"/>
                                        <p:tgtEl>
                                          <p:spTgt spid="448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85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8524"/>
                                        </p:tgtEl>
                                        <p:attrNameLst>
                                          <p:attrName>style.visibility</p:attrName>
                                        </p:attrNameLst>
                                      </p:cBhvr>
                                      <p:to>
                                        <p:strVal val="visible"/>
                                      </p:to>
                                    </p:set>
                                    <p:animEffect transition="in" filter="wipe(left)">
                                      <p:cBhvr>
                                        <p:cTn id="37" dur="500"/>
                                        <p:tgtEl>
                                          <p:spTgt spid="448524"/>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8522"/>
                                        </p:tgtEl>
                                        <p:attrNameLst>
                                          <p:attrName>style.visibility</p:attrName>
                                        </p:attrNameLst>
                                      </p:cBhvr>
                                      <p:to>
                                        <p:strVal val="visible"/>
                                      </p:to>
                                    </p:set>
                                    <p:animEffect transition="in" filter="wipe(left)">
                                      <p:cBhvr>
                                        <p:cTn id="42" dur="500"/>
                                        <p:tgtEl>
                                          <p:spTgt spid="448522"/>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48515">
                                            <p:txEl>
                                              <p:pRg st="5" end="5"/>
                                            </p:txEl>
                                          </p:spTgt>
                                        </p:tgtEl>
                                        <p:attrNameLst>
                                          <p:attrName>style.visibility</p:attrName>
                                        </p:attrNameLst>
                                      </p:cBhvr>
                                      <p:to>
                                        <p:strVal val="visible"/>
                                      </p:to>
                                    </p:set>
                                    <p:anim calcmode="lin" valueType="num">
                                      <p:cBhvr additive="base">
                                        <p:cTn id="47" dur="500" fill="hold"/>
                                        <p:tgtEl>
                                          <p:spTgt spid="44851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485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48515">
                                            <p:txEl>
                                              <p:pRg st="6" end="6"/>
                                            </p:txEl>
                                          </p:spTgt>
                                        </p:tgtEl>
                                        <p:attrNameLst>
                                          <p:attrName>style.visibility</p:attrName>
                                        </p:attrNameLst>
                                      </p:cBhvr>
                                      <p:to>
                                        <p:strVal val="visible"/>
                                      </p:to>
                                    </p:set>
                                    <p:anim calcmode="lin" valueType="num">
                                      <p:cBhvr additive="base">
                                        <p:cTn id="53" dur="500" fill="hold"/>
                                        <p:tgtEl>
                                          <p:spTgt spid="448515">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85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48515">
                                            <p:txEl>
                                              <p:pRg st="7" end="7"/>
                                            </p:txEl>
                                          </p:spTgt>
                                        </p:tgtEl>
                                        <p:attrNameLst>
                                          <p:attrName>style.visibility</p:attrName>
                                        </p:attrNameLst>
                                      </p:cBhvr>
                                      <p:to>
                                        <p:strVal val="visible"/>
                                      </p:to>
                                    </p:set>
                                    <p:anim calcmode="lin" valueType="num">
                                      <p:cBhvr additive="base">
                                        <p:cTn id="59" dur="500" fill="hold"/>
                                        <p:tgtEl>
                                          <p:spTgt spid="448515">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485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48515">
                                            <p:txEl>
                                              <p:pRg st="8" end="8"/>
                                            </p:txEl>
                                          </p:spTgt>
                                        </p:tgtEl>
                                        <p:attrNameLst>
                                          <p:attrName>style.visibility</p:attrName>
                                        </p:attrNameLst>
                                      </p:cBhvr>
                                      <p:to>
                                        <p:strVal val="visible"/>
                                      </p:to>
                                    </p:set>
                                    <p:anim calcmode="lin" valueType="num">
                                      <p:cBhvr additive="base">
                                        <p:cTn id="65" dur="500" fill="hold"/>
                                        <p:tgtEl>
                                          <p:spTgt spid="448515">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485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P spid="448522" grpId="0" animBg="1" autoUpdateAnimBg="0"/>
      <p:bldP spid="44852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defRPr/>
            </a:pPr>
            <a:r>
              <a:rPr lang="en-US" smtClean="0"/>
              <a:t>Flow of energy through life</a:t>
            </a:r>
          </a:p>
        </p:txBody>
      </p:sp>
      <p:sp>
        <p:nvSpPr>
          <p:cNvPr id="369667" name="Rectangle 3" descr="Rectangle: Click to edit Master text styles&#10;Second level&#10;Third level&#10;Fourth level&#10;Fifth level"/>
          <p:cNvSpPr>
            <a:spLocks noGrp="1" noChangeArrowheads="1"/>
          </p:cNvSpPr>
          <p:nvPr>
            <p:ph type="body" idx="1"/>
          </p:nvPr>
        </p:nvSpPr>
        <p:spPr>
          <a:xfrm>
            <a:off x="685800" y="1371600"/>
            <a:ext cx="8229600" cy="1828800"/>
          </a:xfrm>
          <a:noFill/>
        </p:spPr>
        <p:txBody>
          <a:bodyPr/>
          <a:lstStyle/>
          <a:p>
            <a:r>
              <a:rPr lang="en-US" smtClean="0"/>
              <a:t>Life is built on chemical reactions</a:t>
            </a:r>
          </a:p>
          <a:p>
            <a:pPr lvl="1"/>
            <a:r>
              <a:rPr lang="en-US" smtClean="0"/>
              <a:t>transforming energy from one form to another</a:t>
            </a:r>
          </a:p>
        </p:txBody>
      </p:sp>
      <p:pic>
        <p:nvPicPr>
          <p:cNvPr id="369677" name="Picture 13"/>
          <p:cNvPicPr>
            <a:picLocks noChangeAspect="1" noChangeArrowheads="1"/>
          </p:cNvPicPr>
          <p:nvPr/>
        </p:nvPicPr>
        <p:blipFill>
          <a:blip r:embed="rId8"/>
          <a:srcRect r="3600"/>
          <a:stretch>
            <a:fillRect/>
          </a:stretch>
        </p:blipFill>
        <p:spPr bwMode="auto">
          <a:xfrm>
            <a:off x="2887663" y="3810000"/>
            <a:ext cx="3452812" cy="2686050"/>
          </a:xfrm>
          <a:prstGeom prst="rect">
            <a:avLst/>
          </a:prstGeom>
          <a:noFill/>
          <a:ln w="9525">
            <a:noFill/>
            <a:miter lim="800000"/>
            <a:headEnd/>
            <a:tailEnd/>
          </a:ln>
          <a:effectLst>
            <a:outerShdw dist="35921" dir="2700000" algn="ctr" rotWithShape="0">
              <a:srgbClr val="808080"/>
            </a:outerShdw>
          </a:effectLst>
        </p:spPr>
      </p:pic>
      <p:pic>
        <p:nvPicPr>
          <p:cNvPr id="369678" name="Picture 14" descr="f8-01_lion_at_lunch"/>
          <p:cNvPicPr>
            <a:picLocks noChangeAspect="1" noChangeArrowheads="1"/>
          </p:cNvPicPr>
          <p:nvPr/>
        </p:nvPicPr>
        <p:blipFill>
          <a:blip r:embed="rId9"/>
          <a:srcRect l="27000" t="4500" r="27562" b="1500"/>
          <a:stretch>
            <a:fillRect/>
          </a:stretch>
        </p:blipFill>
        <p:spPr bwMode="auto">
          <a:xfrm>
            <a:off x="6553200" y="2895600"/>
            <a:ext cx="2452688" cy="3803650"/>
          </a:xfrm>
          <a:prstGeom prst="rect">
            <a:avLst/>
          </a:prstGeom>
          <a:noFill/>
          <a:ln w="9525">
            <a:noFill/>
            <a:miter lim="800000"/>
            <a:headEnd/>
            <a:tailEnd/>
          </a:ln>
          <a:effectLst>
            <a:outerShdw dist="35921" dir="2700000" algn="ctr" rotWithShape="0">
              <a:srgbClr val="808080"/>
            </a:outerShdw>
          </a:effectLst>
        </p:spPr>
      </p:pic>
      <p:sp>
        <p:nvSpPr>
          <p:cNvPr id="369682" name="AutoShape 18"/>
          <p:cNvSpPr>
            <a:spLocks noChangeArrowheads="1"/>
          </p:cNvSpPr>
          <p:nvPr/>
        </p:nvSpPr>
        <p:spPr bwMode="auto">
          <a:xfrm>
            <a:off x="3171825" y="3371850"/>
            <a:ext cx="3105150" cy="549275"/>
          </a:xfrm>
          <a:prstGeom prst="roundRect">
            <a:avLst>
              <a:gd name="adj" fmla="val 16667"/>
            </a:avLst>
          </a:prstGeom>
          <a:solidFill>
            <a:srgbClr val="FFEA18"/>
          </a:solidFill>
          <a:ln w="9525">
            <a:noFill/>
            <a:round/>
            <a:headEnd/>
            <a:tailEnd/>
          </a:ln>
        </p:spPr>
        <p:txBody>
          <a:bodyPr tIns="0" bIns="0" anchor="ctr">
            <a:spAutoFit/>
          </a:bodyPr>
          <a:lstStyle/>
          <a:p>
            <a:pPr>
              <a:lnSpc>
                <a:spcPct val="90000"/>
              </a:lnSpc>
            </a:pPr>
            <a:r>
              <a:rPr lang="en-US" sz="1800" b="1">
                <a:solidFill>
                  <a:srgbClr val="006A00"/>
                </a:solidFill>
              </a:rPr>
              <a:t>organic molecules</a:t>
            </a:r>
            <a:r>
              <a:rPr lang="en-US" sz="1800" b="1">
                <a:solidFill>
                  <a:srgbClr val="0F116A"/>
                </a:solidFill>
              </a:rPr>
              <a:t> </a:t>
            </a:r>
            <a:r>
              <a:rPr lang="en-US" sz="1800" b="1">
                <a:solidFill>
                  <a:srgbClr val="000000"/>
                </a:solidFill>
                <a:sym typeface="Symbol" pitchFamily="84" charset="2"/>
              </a:rPr>
              <a:t></a:t>
            </a:r>
            <a:r>
              <a:rPr lang="en-US" sz="1800" b="1">
                <a:solidFill>
                  <a:srgbClr val="0F116A"/>
                </a:solidFill>
              </a:rPr>
              <a:t> </a:t>
            </a:r>
            <a:br>
              <a:rPr lang="en-US" sz="1800" b="1">
                <a:solidFill>
                  <a:srgbClr val="0F116A"/>
                </a:solidFill>
              </a:rPr>
            </a:br>
            <a:r>
              <a:rPr lang="en-US" sz="1800" b="1">
                <a:solidFill>
                  <a:srgbClr val="660000"/>
                </a:solidFill>
              </a:rPr>
              <a:t>ATP &amp;  organic molecules</a:t>
            </a:r>
            <a:r>
              <a:rPr lang="en-US" sz="1800" b="1">
                <a:solidFill>
                  <a:srgbClr val="0F116A"/>
                </a:solidFill>
              </a:rPr>
              <a:t> </a:t>
            </a:r>
            <a:endParaRPr lang="en-US" sz="2200" b="1">
              <a:solidFill>
                <a:srgbClr val="0F116A"/>
              </a:solidFill>
            </a:endParaRPr>
          </a:p>
        </p:txBody>
      </p:sp>
      <p:sp>
        <p:nvSpPr>
          <p:cNvPr id="369683" name="AutoShape 19"/>
          <p:cNvSpPr>
            <a:spLocks noChangeArrowheads="1"/>
          </p:cNvSpPr>
          <p:nvPr/>
        </p:nvSpPr>
        <p:spPr bwMode="auto">
          <a:xfrm>
            <a:off x="5838825" y="2381250"/>
            <a:ext cx="3028950" cy="549275"/>
          </a:xfrm>
          <a:prstGeom prst="roundRect">
            <a:avLst>
              <a:gd name="adj" fmla="val 16667"/>
            </a:avLst>
          </a:prstGeom>
          <a:solidFill>
            <a:srgbClr val="FFEA18"/>
          </a:solidFill>
          <a:ln w="9525">
            <a:noFill/>
            <a:round/>
            <a:headEnd/>
            <a:tailEnd/>
          </a:ln>
        </p:spPr>
        <p:txBody>
          <a:bodyPr tIns="0" bIns="0" anchor="ctr">
            <a:spAutoFit/>
          </a:bodyPr>
          <a:lstStyle/>
          <a:p>
            <a:pPr>
              <a:lnSpc>
                <a:spcPct val="90000"/>
              </a:lnSpc>
            </a:pPr>
            <a:r>
              <a:rPr lang="en-US" sz="1800" b="1">
                <a:solidFill>
                  <a:srgbClr val="660000"/>
                </a:solidFill>
              </a:rPr>
              <a:t>organic molecules</a:t>
            </a:r>
            <a:r>
              <a:rPr lang="en-US" sz="1800" b="1">
                <a:solidFill>
                  <a:srgbClr val="0F116A"/>
                </a:solidFill>
              </a:rPr>
              <a:t> </a:t>
            </a:r>
            <a:r>
              <a:rPr lang="en-US" sz="1800" b="1">
                <a:solidFill>
                  <a:srgbClr val="000000"/>
                </a:solidFill>
                <a:sym typeface="Symbol" pitchFamily="84" charset="2"/>
              </a:rPr>
              <a:t></a:t>
            </a:r>
            <a:r>
              <a:rPr lang="en-US" sz="1800" b="1">
                <a:solidFill>
                  <a:srgbClr val="0F116A"/>
                </a:solidFill>
              </a:rPr>
              <a:t> </a:t>
            </a:r>
            <a:r>
              <a:rPr lang="en-US" sz="1800" b="1">
                <a:solidFill>
                  <a:srgbClr val="660000"/>
                </a:solidFill>
              </a:rPr>
              <a:t>ATP &amp; organic molecules</a:t>
            </a:r>
            <a:r>
              <a:rPr lang="en-US" sz="1800" b="1">
                <a:solidFill>
                  <a:srgbClr val="0F116A"/>
                </a:solidFill>
              </a:rPr>
              <a:t> </a:t>
            </a:r>
          </a:p>
        </p:txBody>
      </p:sp>
      <p:pic>
        <p:nvPicPr>
          <p:cNvPr id="369685" name="Picture 21"/>
          <p:cNvPicPr>
            <a:picLocks noChangeAspect="1" noChangeArrowheads="1"/>
          </p:cNvPicPr>
          <p:nvPr/>
        </p:nvPicPr>
        <p:blipFill>
          <a:blip r:embed="rId10"/>
          <a:srcRect/>
          <a:stretch>
            <a:fillRect/>
          </a:stretch>
        </p:blipFill>
        <p:spPr bwMode="auto">
          <a:xfrm>
            <a:off x="152400" y="3276600"/>
            <a:ext cx="2522538" cy="3225800"/>
          </a:xfrm>
          <a:prstGeom prst="rect">
            <a:avLst/>
          </a:prstGeom>
          <a:noFill/>
          <a:ln w="9525">
            <a:noFill/>
            <a:miter lim="800000"/>
            <a:headEnd/>
            <a:tailEnd/>
          </a:ln>
          <a:effectLst>
            <a:outerShdw dist="35921" dir="2700000" algn="ctr" rotWithShape="0">
              <a:srgbClr val="808080">
                <a:alpha val="75000"/>
              </a:srgbClr>
            </a:outerShdw>
          </a:effectLst>
        </p:spPr>
      </p:pic>
      <p:sp>
        <p:nvSpPr>
          <p:cNvPr id="369679" name="AutoShape 15"/>
          <p:cNvSpPr>
            <a:spLocks noChangeArrowheads="1"/>
          </p:cNvSpPr>
          <p:nvPr/>
        </p:nvSpPr>
        <p:spPr bwMode="auto">
          <a:xfrm>
            <a:off x="0" y="2667000"/>
            <a:ext cx="1676400" cy="1676400"/>
          </a:xfrm>
          <a:prstGeom prst="sun">
            <a:avLst>
              <a:gd name="adj" fmla="val 25000"/>
            </a:avLst>
          </a:prstGeom>
          <a:solidFill>
            <a:srgbClr val="FFEA18"/>
          </a:solidFill>
          <a:ln w="12700">
            <a:solidFill>
              <a:srgbClr val="CC0000"/>
            </a:solidFill>
            <a:miter lim="800000"/>
            <a:headEnd/>
            <a:tailEnd/>
          </a:ln>
        </p:spPr>
        <p:txBody>
          <a:bodyPr wrap="none" anchor="ctr"/>
          <a:lstStyle/>
          <a:p>
            <a:r>
              <a:rPr lang="en-US" b="1">
                <a:solidFill>
                  <a:srgbClr val="CC0000"/>
                </a:solidFill>
              </a:rPr>
              <a:t>sun</a:t>
            </a:r>
            <a:endParaRPr lang="en-US"/>
          </a:p>
        </p:txBody>
      </p:sp>
      <p:sp>
        <p:nvSpPr>
          <p:cNvPr id="369681" name="AutoShape 17"/>
          <p:cNvSpPr>
            <a:spLocks noChangeArrowheads="1"/>
          </p:cNvSpPr>
          <p:nvPr/>
        </p:nvSpPr>
        <p:spPr bwMode="auto">
          <a:xfrm>
            <a:off x="276225" y="6191250"/>
            <a:ext cx="3181350" cy="549275"/>
          </a:xfrm>
          <a:prstGeom prst="roundRect">
            <a:avLst>
              <a:gd name="adj" fmla="val 16667"/>
            </a:avLst>
          </a:prstGeom>
          <a:solidFill>
            <a:srgbClr val="CCFF66"/>
          </a:solidFill>
          <a:ln w="9525">
            <a:noFill/>
            <a:round/>
            <a:headEnd/>
            <a:tailEnd/>
          </a:ln>
        </p:spPr>
        <p:txBody>
          <a:bodyPr tIns="0" bIns="0" anchor="ctr">
            <a:spAutoFit/>
          </a:bodyPr>
          <a:lstStyle/>
          <a:p>
            <a:pPr>
              <a:lnSpc>
                <a:spcPct val="90000"/>
              </a:lnSpc>
            </a:pPr>
            <a:r>
              <a:rPr lang="en-US" sz="1800" b="1">
                <a:solidFill>
                  <a:srgbClr val="D74300"/>
                </a:solidFill>
              </a:rPr>
              <a:t>solar energy</a:t>
            </a:r>
            <a:r>
              <a:rPr lang="en-US" sz="1800" b="1">
                <a:solidFill>
                  <a:srgbClr val="0F116A"/>
                </a:solidFill>
              </a:rPr>
              <a:t> </a:t>
            </a:r>
            <a:r>
              <a:rPr lang="en-US" sz="1800" b="1">
                <a:solidFill>
                  <a:srgbClr val="000000"/>
                </a:solidFill>
                <a:sym typeface="Symbol" pitchFamily="84" charset="2"/>
              </a:rPr>
              <a:t></a:t>
            </a:r>
            <a:r>
              <a:rPr lang="en-US" sz="1800" b="1">
                <a:solidFill>
                  <a:srgbClr val="0F116A"/>
                </a:solidFill>
              </a:rPr>
              <a:t> </a:t>
            </a:r>
            <a:br>
              <a:rPr lang="en-US" sz="1800" b="1">
                <a:solidFill>
                  <a:srgbClr val="0F116A"/>
                </a:solidFill>
              </a:rPr>
            </a:br>
            <a:r>
              <a:rPr lang="en-US" sz="1800" b="1">
                <a:solidFill>
                  <a:srgbClr val="006A00"/>
                </a:solidFill>
              </a:rPr>
              <a:t>ATP</a:t>
            </a:r>
            <a:r>
              <a:rPr lang="en-US" sz="1800" b="1">
                <a:solidFill>
                  <a:srgbClr val="0F116A"/>
                </a:solidFill>
              </a:rPr>
              <a:t> </a:t>
            </a:r>
            <a:r>
              <a:rPr lang="en-US" sz="1800" b="1">
                <a:solidFill>
                  <a:srgbClr val="006A00"/>
                </a:solidFill>
              </a:rPr>
              <a:t>&amp; </a:t>
            </a:r>
            <a:r>
              <a:rPr lang="en-US" sz="1800" b="1">
                <a:solidFill>
                  <a:srgbClr val="0F116A"/>
                </a:solidFill>
              </a:rPr>
              <a:t> </a:t>
            </a:r>
            <a:r>
              <a:rPr lang="en-US" sz="1800" b="1">
                <a:solidFill>
                  <a:srgbClr val="006A00"/>
                </a:solidFill>
              </a:rPr>
              <a:t>organic molecules</a:t>
            </a:r>
          </a:p>
        </p:txBody>
      </p:sp>
      <p:sp>
        <p:nvSpPr>
          <p:cNvPr id="369686" name="Oval 22"/>
          <p:cNvSpPr>
            <a:spLocks noChangeArrowheads="1"/>
          </p:cNvSpPr>
          <p:nvPr/>
        </p:nvSpPr>
        <p:spPr bwMode="auto">
          <a:xfrm>
            <a:off x="1143000" y="6400800"/>
            <a:ext cx="2286000" cy="381000"/>
          </a:xfrm>
          <a:prstGeom prst="ellipse">
            <a:avLst/>
          </a:prstGeom>
          <a:noFill/>
          <a:ln w="28575">
            <a:solidFill>
              <a:srgbClr val="006A00"/>
            </a:solidFill>
            <a:round/>
            <a:headEnd/>
            <a:tailEnd/>
          </a:ln>
        </p:spPr>
        <p:txBody>
          <a:bodyPr wrap="none" anchor="ctr"/>
          <a:lstStyle/>
          <a:p>
            <a:endParaRPr lang="en-US"/>
          </a:p>
        </p:txBody>
      </p:sp>
      <p:sp>
        <p:nvSpPr>
          <p:cNvPr id="369689" name="Freeform 25"/>
          <p:cNvSpPr>
            <a:spLocks/>
          </p:cNvSpPr>
          <p:nvPr/>
        </p:nvSpPr>
        <p:spPr bwMode="auto">
          <a:xfrm>
            <a:off x="1739900" y="3505200"/>
            <a:ext cx="1612900" cy="2895600"/>
          </a:xfrm>
          <a:custGeom>
            <a:avLst/>
            <a:gdLst>
              <a:gd name="T0" fmla="*/ 392 w 1016"/>
              <a:gd name="T1" fmla="*/ 1824 h 1824"/>
              <a:gd name="T2" fmla="*/ 104 w 1016"/>
              <a:gd name="T3" fmla="*/ 576 h 1824"/>
              <a:gd name="T4" fmla="*/ 1016 w 1016"/>
              <a:gd name="T5" fmla="*/ 0 h 1824"/>
              <a:gd name="T6" fmla="*/ 0 60000 65536"/>
              <a:gd name="T7" fmla="*/ 0 60000 65536"/>
              <a:gd name="T8" fmla="*/ 0 60000 65536"/>
              <a:gd name="T9" fmla="*/ 0 w 1016"/>
              <a:gd name="T10" fmla="*/ 0 h 1824"/>
              <a:gd name="T11" fmla="*/ 1016 w 1016"/>
              <a:gd name="T12" fmla="*/ 1824 h 1824"/>
            </a:gdLst>
            <a:ahLst/>
            <a:cxnLst>
              <a:cxn ang="T6">
                <a:pos x="T0" y="T1"/>
              </a:cxn>
              <a:cxn ang="T7">
                <a:pos x="T2" y="T3"/>
              </a:cxn>
              <a:cxn ang="T8">
                <a:pos x="T4" y="T5"/>
              </a:cxn>
            </a:cxnLst>
            <a:rect l="T9" t="T10" r="T11" b="T12"/>
            <a:pathLst>
              <a:path w="1016" h="1824">
                <a:moveTo>
                  <a:pt x="392" y="1824"/>
                </a:moveTo>
                <a:cubicBezTo>
                  <a:pt x="196" y="1352"/>
                  <a:pt x="0" y="880"/>
                  <a:pt x="104" y="576"/>
                </a:cubicBezTo>
                <a:cubicBezTo>
                  <a:pt x="208" y="272"/>
                  <a:pt x="612" y="136"/>
                  <a:pt x="1016" y="0"/>
                </a:cubicBezTo>
              </a:path>
            </a:pathLst>
          </a:custGeom>
          <a:noFill/>
          <a:ln w="76200" cap="flat" cmpd="sng">
            <a:solidFill>
              <a:srgbClr val="006A00"/>
            </a:solidFill>
            <a:prstDash val="solid"/>
            <a:round/>
            <a:headEnd type="none" w="med" len="med"/>
            <a:tailEnd type="triangle" w="med" len="med"/>
          </a:ln>
        </p:spPr>
        <p:txBody>
          <a:bodyPr wrap="none" anchor="ctr"/>
          <a:lstStyle/>
          <a:p>
            <a:endParaRPr lang="en-US"/>
          </a:p>
        </p:txBody>
      </p:sp>
      <p:sp>
        <p:nvSpPr>
          <p:cNvPr id="369690" name="Oval 26"/>
          <p:cNvSpPr>
            <a:spLocks noChangeArrowheads="1"/>
          </p:cNvSpPr>
          <p:nvPr/>
        </p:nvSpPr>
        <p:spPr bwMode="auto">
          <a:xfrm>
            <a:off x="4014788" y="3573463"/>
            <a:ext cx="2286000" cy="457200"/>
          </a:xfrm>
          <a:prstGeom prst="ellipse">
            <a:avLst/>
          </a:prstGeom>
          <a:noFill/>
          <a:ln w="28575">
            <a:solidFill>
              <a:srgbClr val="660000"/>
            </a:solidFill>
            <a:round/>
            <a:headEnd/>
            <a:tailEnd/>
          </a:ln>
        </p:spPr>
        <p:txBody>
          <a:bodyPr wrap="none" anchor="ctr"/>
          <a:lstStyle/>
          <a:p>
            <a:endParaRPr lang="en-US"/>
          </a:p>
        </p:txBody>
      </p:sp>
      <p:sp>
        <p:nvSpPr>
          <p:cNvPr id="369691" name="Freeform 27"/>
          <p:cNvSpPr>
            <a:spLocks/>
          </p:cNvSpPr>
          <p:nvPr/>
        </p:nvSpPr>
        <p:spPr bwMode="auto">
          <a:xfrm>
            <a:off x="5072063" y="2525713"/>
            <a:ext cx="912812" cy="1049337"/>
          </a:xfrm>
          <a:custGeom>
            <a:avLst/>
            <a:gdLst>
              <a:gd name="T0" fmla="*/ 82 w 575"/>
              <a:gd name="T1" fmla="*/ 661 h 661"/>
              <a:gd name="T2" fmla="*/ 82 w 575"/>
              <a:gd name="T3" fmla="*/ 191 h 661"/>
              <a:gd name="T4" fmla="*/ 575 w 575"/>
              <a:gd name="T5" fmla="*/ 0 h 661"/>
              <a:gd name="T6" fmla="*/ 0 60000 65536"/>
              <a:gd name="T7" fmla="*/ 0 60000 65536"/>
              <a:gd name="T8" fmla="*/ 0 60000 65536"/>
              <a:gd name="T9" fmla="*/ 0 w 575"/>
              <a:gd name="T10" fmla="*/ 0 h 661"/>
              <a:gd name="T11" fmla="*/ 575 w 575"/>
              <a:gd name="T12" fmla="*/ 661 h 661"/>
            </a:gdLst>
            <a:ahLst/>
            <a:cxnLst>
              <a:cxn ang="T6">
                <a:pos x="T0" y="T1"/>
              </a:cxn>
              <a:cxn ang="T7">
                <a:pos x="T2" y="T3"/>
              </a:cxn>
              <a:cxn ang="T8">
                <a:pos x="T4" y="T5"/>
              </a:cxn>
            </a:cxnLst>
            <a:rect l="T9" t="T10" r="T11" b="T12"/>
            <a:pathLst>
              <a:path w="575" h="661">
                <a:moveTo>
                  <a:pt x="82" y="661"/>
                </a:moveTo>
                <a:cubicBezTo>
                  <a:pt x="41" y="481"/>
                  <a:pt x="0" y="301"/>
                  <a:pt x="82" y="191"/>
                </a:cubicBezTo>
                <a:cubicBezTo>
                  <a:pt x="164" y="81"/>
                  <a:pt x="369" y="40"/>
                  <a:pt x="575" y="0"/>
                </a:cubicBezTo>
              </a:path>
            </a:pathLst>
          </a:custGeom>
          <a:noFill/>
          <a:ln w="76200" cap="flat" cmpd="sng">
            <a:solidFill>
              <a:srgbClr val="660000"/>
            </a:solidFill>
            <a:prstDash val="solid"/>
            <a:round/>
            <a:headEnd type="none" w="med" len="med"/>
            <a:tailEnd type="triangle" w="med" len="me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7">
                                            <p:txEl>
                                              <p:pRg st="1" end="1"/>
                                            </p:txEl>
                                          </p:spTgt>
                                        </p:tgtEl>
                                        <p:attrNameLst>
                                          <p:attrName>style.visibility</p:attrName>
                                        </p:attrNameLst>
                                      </p:cBhvr>
                                      <p:to>
                                        <p:strVal val="visible"/>
                                      </p:to>
                                    </p:set>
                                    <p:anim calcmode="lin" valueType="num">
                                      <p:cBhvr additive="base">
                                        <p:cTn id="13" dur="500" fill="hold"/>
                                        <p:tgtEl>
                                          <p:spTgt spid="369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69679"/>
                                        </p:tgtEl>
                                        <p:attrNameLst>
                                          <p:attrName>style.visibility</p:attrName>
                                        </p:attrNameLst>
                                      </p:cBhvr>
                                      <p:to>
                                        <p:strVal val="visible"/>
                                      </p:to>
                                    </p:set>
                                    <p:anim calcmode="lin" valueType="num">
                                      <p:cBhvr>
                                        <p:cTn id="19" dur="1000" fill="hold"/>
                                        <p:tgtEl>
                                          <p:spTgt spid="369679"/>
                                        </p:tgtEl>
                                        <p:attrNameLst>
                                          <p:attrName>ppt_w</p:attrName>
                                        </p:attrNameLst>
                                      </p:cBhvr>
                                      <p:tavLst>
                                        <p:tav tm="0">
                                          <p:val>
                                            <p:fltVal val="0"/>
                                          </p:val>
                                        </p:tav>
                                        <p:tav tm="100000">
                                          <p:val>
                                            <p:strVal val="#ppt_w"/>
                                          </p:val>
                                        </p:tav>
                                      </p:tavLst>
                                    </p:anim>
                                    <p:anim calcmode="lin" valueType="num">
                                      <p:cBhvr>
                                        <p:cTn id="20" dur="1000" fill="hold"/>
                                        <p:tgtEl>
                                          <p:spTgt spid="369679"/>
                                        </p:tgtEl>
                                        <p:attrNameLst>
                                          <p:attrName>ppt_h</p:attrName>
                                        </p:attrNameLst>
                                      </p:cBhvr>
                                      <p:tavLst>
                                        <p:tav tm="0">
                                          <p:val>
                                            <p:fltVal val="0"/>
                                          </p:val>
                                        </p:tav>
                                        <p:tav tm="100000">
                                          <p:val>
                                            <p:strVal val="#ppt_h"/>
                                          </p:val>
                                        </p:tav>
                                      </p:tavLst>
                                    </p:anim>
                                    <p:anim calcmode="lin" valueType="num">
                                      <p:cBhvr>
                                        <p:cTn id="21" dur="1000" fill="hold"/>
                                        <p:tgtEl>
                                          <p:spTgt spid="36967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6967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9685"/>
                                        </p:tgtEl>
                                        <p:attrNameLst>
                                          <p:attrName>style.visibility</p:attrName>
                                        </p:attrNameLst>
                                      </p:cBhvr>
                                      <p:to>
                                        <p:strVal val="visible"/>
                                      </p:to>
                                    </p:set>
                                    <p:animEffect transition="in" filter="wipe(left)">
                                      <p:cBhvr>
                                        <p:cTn id="27" dur="500"/>
                                        <p:tgtEl>
                                          <p:spTgt spid="369685"/>
                                        </p:tgtEl>
                                      </p:cBhvr>
                                    </p:animEffect>
                                  </p:childTnLst>
                                  <p:subTnLst>
                                    <p:audio>
                                      <p:cMediaNode>
                                        <p:cTn display="0" masterRel="sameClick">
                                          <p:stCondLst>
                                            <p:cond evt="begin" delay="0">
                                              <p:tn val="25"/>
                                            </p:cond>
                                          </p:stCondLst>
                                          <p:endCondLst>
                                            <p:cond evt="onStopAudio" delay="0">
                                              <p:tgtEl>
                                                <p:sldTgt/>
                                              </p:tgtEl>
                                            </p:cond>
                                          </p:endCondLst>
                                        </p:cTn>
                                        <p:tgtEl>
                                          <p:sndTgt r:embed="rId5"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9681"/>
                                        </p:tgtEl>
                                        <p:attrNameLst>
                                          <p:attrName>style.visibility</p:attrName>
                                        </p:attrNameLst>
                                      </p:cBhvr>
                                      <p:to>
                                        <p:strVal val="visible"/>
                                      </p:to>
                                    </p:set>
                                    <p:animEffect transition="in" filter="wipe(left)">
                                      <p:cBhvr>
                                        <p:cTn id="32" dur="500"/>
                                        <p:tgtEl>
                                          <p:spTgt spid="369681"/>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9677"/>
                                        </p:tgtEl>
                                        <p:attrNameLst>
                                          <p:attrName>style.visibility</p:attrName>
                                        </p:attrNameLst>
                                      </p:cBhvr>
                                      <p:to>
                                        <p:strVal val="visible"/>
                                      </p:to>
                                    </p:set>
                                    <p:animEffect transition="in" filter="wipe(left)">
                                      <p:cBhvr>
                                        <p:cTn id="37" dur="500"/>
                                        <p:tgtEl>
                                          <p:spTgt spid="369677"/>
                                        </p:tgtEl>
                                      </p:cBhvr>
                                    </p:animEffect>
                                  </p:childTnLst>
                                  <p:subTnLst>
                                    <p:audio>
                                      <p:cMediaNode>
                                        <p:cTn display="0" masterRel="sameClick">
                                          <p:stCondLst>
                                            <p:cond evt="begin" delay="0">
                                              <p:tn val="35"/>
                                            </p:cond>
                                          </p:stCondLst>
                                          <p:endCondLst>
                                            <p:cond evt="onStopAudio" delay="0">
                                              <p:tgtEl>
                                                <p:sldTgt/>
                                              </p:tgtEl>
                                            </p:cond>
                                          </p:endCondLst>
                                        </p:cTn>
                                        <p:tgtEl>
                                          <p:sndTgt r:embed="rId5" name="Pencil Check"/>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9686"/>
                                        </p:tgtEl>
                                        <p:attrNameLst>
                                          <p:attrName>style.visibility</p:attrName>
                                        </p:attrNameLst>
                                      </p:cBhvr>
                                      <p:to>
                                        <p:strVal val="visible"/>
                                      </p:to>
                                    </p:set>
                                    <p:animEffect transition="in" filter="wipe(left)">
                                      <p:cBhvr>
                                        <p:cTn id="42" dur="500"/>
                                        <p:tgtEl>
                                          <p:spTgt spid="369686"/>
                                        </p:tgtEl>
                                      </p:cBhvr>
                                    </p:animEffect>
                                  </p:childTnLst>
                                  <p:subTnLst>
                                    <p:audio>
                                      <p:cMediaNode>
                                        <p:cTn display="0" masterRel="sameClick">
                                          <p:stCondLst>
                                            <p:cond evt="begin" delay="0">
                                              <p:tn val="40"/>
                                            </p:cond>
                                          </p:stCondLst>
                                          <p:endCondLst>
                                            <p:cond evt="onStopAudio" delay="0">
                                              <p:tgtEl>
                                                <p:sldTgt/>
                                              </p:tgtEl>
                                            </p:cond>
                                          </p:endCondLst>
                                        </p:cTn>
                                        <p:tgtEl>
                                          <p:sndTgt r:embed="rId5" name="Pencil Check"/>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689"/>
                                        </p:tgtEl>
                                        <p:attrNameLst>
                                          <p:attrName>style.visibility</p:attrName>
                                        </p:attrNameLst>
                                      </p:cBhvr>
                                      <p:to>
                                        <p:strVal val="visible"/>
                                      </p:to>
                                    </p:set>
                                    <p:animEffect transition="in" filter="wipe(down)">
                                      <p:cBhvr>
                                        <p:cTn id="47" dur="500"/>
                                        <p:tgtEl>
                                          <p:spTgt spid="369689"/>
                                        </p:tgtEl>
                                      </p:cBhvr>
                                    </p:animEffect>
                                  </p:childTnLst>
                                  <p:subTnLst>
                                    <p:audio>
                                      <p:cMediaNode>
                                        <p:cTn display="0" masterRel="sameClick">
                                          <p:stCondLst>
                                            <p:cond evt="begin" delay="0">
                                              <p:tn val="45"/>
                                            </p:cond>
                                          </p:stCondLst>
                                          <p:endCondLst>
                                            <p:cond evt="onStopAudio" delay="0">
                                              <p:tgtEl>
                                                <p:sldTgt/>
                                              </p:tgtEl>
                                            </p:cond>
                                          </p:endCondLst>
                                        </p:cTn>
                                        <p:tgtEl>
                                          <p:sndTgt r:embed="rId6" name="Arrow"/>
                                        </p:tgtEl>
                                      </p:cMediaNode>
                                    </p:audio>
                                  </p:sub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69682"/>
                                        </p:tgtEl>
                                        <p:attrNameLst>
                                          <p:attrName>style.visibility</p:attrName>
                                        </p:attrNameLst>
                                      </p:cBhvr>
                                      <p:to>
                                        <p:strVal val="visible"/>
                                      </p:to>
                                    </p:set>
                                    <p:animEffect transition="in" filter="wipe(left)">
                                      <p:cBhvr>
                                        <p:cTn id="51" dur="500"/>
                                        <p:tgtEl>
                                          <p:spTgt spid="369682"/>
                                        </p:tgtEl>
                                      </p:cBhvr>
                                    </p:animEffect>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69678"/>
                                        </p:tgtEl>
                                        <p:attrNameLst>
                                          <p:attrName>style.visibility</p:attrName>
                                        </p:attrNameLst>
                                      </p:cBhvr>
                                      <p:to>
                                        <p:strVal val="visible"/>
                                      </p:to>
                                    </p:set>
                                    <p:animEffect transition="in" filter="wipe(left)">
                                      <p:cBhvr>
                                        <p:cTn id="56" dur="500"/>
                                        <p:tgtEl>
                                          <p:spTgt spid="369678"/>
                                        </p:tgtEl>
                                      </p:cBhvr>
                                    </p:animEffect>
                                  </p:childTnLst>
                                  <p:subTnLst>
                                    <p:audio>
                                      <p:cMediaNode>
                                        <p:cTn display="0" masterRel="sameClick">
                                          <p:stCondLst>
                                            <p:cond evt="begin" delay="0">
                                              <p:tn val="54"/>
                                            </p:cond>
                                          </p:stCondLst>
                                          <p:endCondLst>
                                            <p:cond evt="onStopAudio" delay="0">
                                              <p:tgtEl>
                                                <p:sldTgt/>
                                              </p:tgtEl>
                                            </p:cond>
                                          </p:endCondLst>
                                        </p:cTn>
                                        <p:tgtEl>
                                          <p:sndTgt r:embed="rId7" name="String"/>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69690"/>
                                        </p:tgtEl>
                                        <p:attrNameLst>
                                          <p:attrName>style.visibility</p:attrName>
                                        </p:attrNameLst>
                                      </p:cBhvr>
                                      <p:to>
                                        <p:strVal val="visible"/>
                                      </p:to>
                                    </p:set>
                                    <p:animEffect transition="in" filter="wipe(left)">
                                      <p:cBhvr>
                                        <p:cTn id="61" dur="500"/>
                                        <p:tgtEl>
                                          <p:spTgt spid="369690"/>
                                        </p:tgtEl>
                                      </p:cBhvr>
                                    </p:animEffect>
                                  </p:childTnLst>
                                  <p:subTnLst>
                                    <p:audio>
                                      <p:cMediaNode>
                                        <p:cTn display="0" masterRel="sameClick">
                                          <p:stCondLst>
                                            <p:cond evt="begin" delay="0">
                                              <p:tn val="59"/>
                                            </p:cond>
                                          </p:stCondLst>
                                          <p:endCondLst>
                                            <p:cond evt="onStopAudio" delay="0">
                                              <p:tgtEl>
                                                <p:sldTgt/>
                                              </p:tgtEl>
                                            </p:cond>
                                          </p:endCondLst>
                                        </p:cTn>
                                        <p:tgtEl>
                                          <p:sndTgt r:embed="rId5" name="Pencil Check"/>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69691"/>
                                        </p:tgtEl>
                                        <p:attrNameLst>
                                          <p:attrName>style.visibility</p:attrName>
                                        </p:attrNameLst>
                                      </p:cBhvr>
                                      <p:to>
                                        <p:strVal val="visible"/>
                                      </p:to>
                                    </p:set>
                                    <p:animEffect transition="in" filter="wipe(down)">
                                      <p:cBhvr>
                                        <p:cTn id="66" dur="500"/>
                                        <p:tgtEl>
                                          <p:spTgt spid="369691"/>
                                        </p:tgtEl>
                                      </p:cBhvr>
                                    </p:animEffect>
                                  </p:childTnLst>
                                  <p:subTnLst>
                                    <p:audio>
                                      <p:cMediaNode>
                                        <p:cTn display="0" masterRel="sameClick">
                                          <p:stCondLst>
                                            <p:cond evt="begin" delay="0">
                                              <p:tn val="64"/>
                                            </p:cond>
                                          </p:stCondLst>
                                          <p:endCondLst>
                                            <p:cond evt="onStopAudio" delay="0">
                                              <p:tgtEl>
                                                <p:sldTgt/>
                                              </p:tgtEl>
                                            </p:cond>
                                          </p:endCondLst>
                                        </p:cTn>
                                        <p:tgtEl>
                                          <p:sndTgt r:embed="rId6" name="Arrow"/>
                                        </p:tgtEl>
                                      </p:cMediaNode>
                                    </p:audio>
                                  </p:sub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369683"/>
                                        </p:tgtEl>
                                        <p:attrNameLst>
                                          <p:attrName>style.visibility</p:attrName>
                                        </p:attrNameLst>
                                      </p:cBhvr>
                                      <p:to>
                                        <p:strVal val="visible"/>
                                      </p:to>
                                    </p:set>
                                    <p:animEffect transition="in" filter="wipe(left)">
                                      <p:cBhvr>
                                        <p:cTn id="70" dur="500"/>
                                        <p:tgtEl>
                                          <p:spTgt spid="369683"/>
                                        </p:tgtEl>
                                      </p:cBhvr>
                                    </p:animEffect>
                                  </p:childTnLst>
                                  <p:subTnLst>
                                    <p:audio>
                                      <p:cMediaNode>
                                        <p:cTn display="0" masterRel="sameClick">
                                          <p:stCondLst>
                                            <p:cond evt="begin" delay="0">
                                              <p:tn val="6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369682" grpId="0" animBg="1" autoUpdateAnimBg="0"/>
      <p:bldP spid="369683" grpId="0" animBg="1" autoUpdateAnimBg="0"/>
      <p:bldP spid="369681" grpId="0" animBg="1" autoUpdateAnimBg="0"/>
      <p:bldP spid="369686" grpId="0" animBg="1"/>
      <p:bldP spid="369689" grpId="0" animBg="1"/>
      <p:bldP spid="369690" grpId="0" animBg="1"/>
      <p:bldP spid="36969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09600" y="685800"/>
            <a:ext cx="8518525" cy="762000"/>
          </a:xfrm>
        </p:spPr>
        <p:txBody>
          <a:bodyPr/>
          <a:lstStyle/>
          <a:p>
            <a:pPr>
              <a:defRPr/>
            </a:pPr>
            <a:r>
              <a:rPr lang="en-US" smtClean="0"/>
              <a:t>Compounds which regulate enzymes</a:t>
            </a:r>
          </a:p>
        </p:txBody>
      </p:sp>
      <p:sp>
        <p:nvSpPr>
          <p:cNvPr id="450563" name="Rectangle 3" descr="Rectangle: Click to edit Master text styles&#10;Second level&#10;Third level&#10;Fourth level&#10;Fifth level"/>
          <p:cNvSpPr>
            <a:spLocks noGrp="1" noChangeArrowheads="1"/>
          </p:cNvSpPr>
          <p:nvPr>
            <p:ph type="body" idx="1"/>
          </p:nvPr>
        </p:nvSpPr>
        <p:spPr>
          <a:xfrm>
            <a:off x="838200" y="1371600"/>
            <a:ext cx="8266113" cy="4953000"/>
          </a:xfrm>
          <a:noFill/>
        </p:spPr>
        <p:txBody>
          <a:bodyPr/>
          <a:lstStyle/>
          <a:p>
            <a:r>
              <a:rPr lang="en-US" smtClean="0"/>
              <a:t>Inhibitors</a:t>
            </a:r>
          </a:p>
          <a:p>
            <a:pPr lvl="1"/>
            <a:r>
              <a:rPr lang="en-US" smtClean="0"/>
              <a:t>molecules that reduce enzyme activity</a:t>
            </a:r>
          </a:p>
          <a:p>
            <a:pPr lvl="1"/>
            <a:r>
              <a:rPr lang="en-US" u="sng" smtClean="0">
                <a:solidFill>
                  <a:srgbClr val="CC0000"/>
                </a:solidFill>
              </a:rPr>
              <a:t>competitive inhibition</a:t>
            </a:r>
          </a:p>
          <a:p>
            <a:pPr lvl="1"/>
            <a:r>
              <a:rPr lang="en-US" u="sng" smtClean="0">
                <a:solidFill>
                  <a:srgbClr val="CC0000"/>
                </a:solidFill>
              </a:rPr>
              <a:t>noncompetitive inhibition</a:t>
            </a:r>
          </a:p>
          <a:p>
            <a:pPr lvl="1"/>
            <a:r>
              <a:rPr lang="en-US" u="sng" smtClean="0">
                <a:solidFill>
                  <a:srgbClr val="CC0000"/>
                </a:solidFill>
              </a:rPr>
              <a:t>irreversible inhibition</a:t>
            </a:r>
          </a:p>
          <a:p>
            <a:pPr lvl="1"/>
            <a:r>
              <a:rPr lang="en-US" u="sng" smtClean="0">
                <a:solidFill>
                  <a:srgbClr val="CC0000"/>
                </a:solidFill>
              </a:rPr>
              <a:t>feedback inhibition</a:t>
            </a:r>
          </a:p>
        </p:txBody>
      </p:sp>
      <p:pic>
        <p:nvPicPr>
          <p:cNvPr id="40964" name="Picture 7" descr="f8-12a_how_enzymes_can__cb"/>
          <p:cNvPicPr>
            <a:picLocks noChangeAspect="1" noChangeArrowheads="1"/>
          </p:cNvPicPr>
          <p:nvPr/>
        </p:nvPicPr>
        <p:blipFill>
          <a:blip r:embed="rId4"/>
          <a:srcRect l="33749" t="25500" r="22501" b="14999"/>
          <a:stretch>
            <a:fillRect/>
          </a:stretch>
        </p:blipFill>
        <p:spPr bwMode="auto">
          <a:xfrm>
            <a:off x="6111875" y="3940175"/>
            <a:ext cx="2511425" cy="256063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 calcmode="lin" valueType="num">
                                      <p:cBhvr additive="base">
                                        <p:cTn id="7" dur="500" fill="hold"/>
                                        <p:tgtEl>
                                          <p:spTgt spid="450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63">
                                            <p:txEl>
                                              <p:pRg st="1" end="1"/>
                                            </p:txEl>
                                          </p:spTgt>
                                        </p:tgtEl>
                                        <p:attrNameLst>
                                          <p:attrName>style.visibility</p:attrName>
                                        </p:attrNameLst>
                                      </p:cBhvr>
                                      <p:to>
                                        <p:strVal val="visible"/>
                                      </p:to>
                                    </p:set>
                                    <p:anim calcmode="lin" valueType="num">
                                      <p:cBhvr additive="base">
                                        <p:cTn id="13" dur="500" fill="hold"/>
                                        <p:tgtEl>
                                          <p:spTgt spid="450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63">
                                            <p:txEl>
                                              <p:pRg st="2" end="2"/>
                                            </p:txEl>
                                          </p:spTgt>
                                        </p:tgtEl>
                                        <p:attrNameLst>
                                          <p:attrName>style.visibility</p:attrName>
                                        </p:attrNameLst>
                                      </p:cBhvr>
                                      <p:to>
                                        <p:strVal val="visible"/>
                                      </p:to>
                                    </p:set>
                                    <p:anim calcmode="lin" valueType="num">
                                      <p:cBhvr additive="base">
                                        <p:cTn id="19" dur="500" fill="hold"/>
                                        <p:tgtEl>
                                          <p:spTgt spid="450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63">
                                            <p:txEl>
                                              <p:pRg st="3" end="3"/>
                                            </p:txEl>
                                          </p:spTgt>
                                        </p:tgtEl>
                                        <p:attrNameLst>
                                          <p:attrName>style.visibility</p:attrName>
                                        </p:attrNameLst>
                                      </p:cBhvr>
                                      <p:to>
                                        <p:strVal val="visible"/>
                                      </p:to>
                                    </p:set>
                                    <p:anim calcmode="lin" valueType="num">
                                      <p:cBhvr additive="base">
                                        <p:cTn id="25" dur="500" fill="hold"/>
                                        <p:tgtEl>
                                          <p:spTgt spid="450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63">
                                            <p:txEl>
                                              <p:pRg st="4" end="4"/>
                                            </p:txEl>
                                          </p:spTgt>
                                        </p:tgtEl>
                                        <p:attrNameLst>
                                          <p:attrName>style.visibility</p:attrName>
                                        </p:attrNameLst>
                                      </p:cBhvr>
                                      <p:to>
                                        <p:strVal val="visible"/>
                                      </p:to>
                                    </p:set>
                                    <p:anim calcmode="lin" valueType="num">
                                      <p:cBhvr additive="base">
                                        <p:cTn id="31" dur="500" fill="hold"/>
                                        <p:tgtEl>
                                          <p:spTgt spid="450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63">
                                            <p:txEl>
                                              <p:pRg st="5" end="5"/>
                                            </p:txEl>
                                          </p:spTgt>
                                        </p:tgtEl>
                                        <p:attrNameLst>
                                          <p:attrName>style.visibility</p:attrName>
                                        </p:attrNameLst>
                                      </p:cBhvr>
                                      <p:to>
                                        <p:strVal val="visible"/>
                                      </p:to>
                                    </p:set>
                                    <p:anim calcmode="lin" valueType="num">
                                      <p:cBhvr additive="base">
                                        <p:cTn id="37" dur="500" fill="hold"/>
                                        <p:tgtEl>
                                          <p:spTgt spid="450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f8-12a_how_enzymes_can__c"/>
          <p:cNvPicPr>
            <a:picLocks noChangeAspect="1" noChangeArrowheads="1"/>
          </p:cNvPicPr>
          <p:nvPr/>
        </p:nvPicPr>
        <p:blipFill>
          <a:blip r:embed="rId4"/>
          <a:srcRect t="3000" r="22501"/>
          <a:stretch>
            <a:fillRect/>
          </a:stretch>
        </p:blipFill>
        <p:spPr bwMode="auto">
          <a:xfrm>
            <a:off x="4697413" y="2608263"/>
            <a:ext cx="4446587" cy="4173537"/>
          </a:xfrm>
          <a:prstGeom prst="rect">
            <a:avLst/>
          </a:prstGeom>
          <a:noFill/>
          <a:ln w="9525">
            <a:noFill/>
            <a:miter lim="800000"/>
            <a:headEnd/>
            <a:tailEnd/>
          </a:ln>
        </p:spPr>
      </p:pic>
      <p:sp>
        <p:nvSpPr>
          <p:cNvPr id="452610" name="Rectangle 2"/>
          <p:cNvSpPr>
            <a:spLocks noGrp="1" noChangeArrowheads="1"/>
          </p:cNvSpPr>
          <p:nvPr>
            <p:ph type="title"/>
          </p:nvPr>
        </p:nvSpPr>
        <p:spPr>
          <a:xfrm>
            <a:off x="685800" y="685800"/>
            <a:ext cx="7848600" cy="609600"/>
          </a:xfrm>
        </p:spPr>
        <p:txBody>
          <a:bodyPr/>
          <a:lstStyle/>
          <a:p>
            <a:pPr>
              <a:defRPr/>
            </a:pPr>
            <a:r>
              <a:rPr lang="en-US" dirty="0" smtClean="0"/>
              <a:t>Competitive Inhibitor </a:t>
            </a:r>
          </a:p>
        </p:txBody>
      </p:sp>
      <p:sp>
        <p:nvSpPr>
          <p:cNvPr id="452611" name="Rectangle 3" descr="Rectangle: Click to edit Master text styles&#10;Second level&#10;Third level&#10;Fourth level&#10;Fifth level"/>
          <p:cNvSpPr>
            <a:spLocks noGrp="1" noChangeArrowheads="1"/>
          </p:cNvSpPr>
          <p:nvPr>
            <p:ph type="body" idx="1"/>
          </p:nvPr>
        </p:nvSpPr>
        <p:spPr>
          <a:xfrm>
            <a:off x="631825" y="1447800"/>
            <a:ext cx="8132763" cy="5119688"/>
          </a:xfrm>
        </p:spPr>
        <p:txBody>
          <a:bodyPr/>
          <a:lstStyle/>
          <a:p>
            <a:pPr>
              <a:lnSpc>
                <a:spcPct val="90000"/>
              </a:lnSpc>
            </a:pPr>
            <a:r>
              <a:rPr lang="en-US" sz="2600" dirty="0" smtClean="0"/>
              <a:t>Inhibitor &amp; substrate “compete” for </a:t>
            </a:r>
            <a:r>
              <a:rPr lang="en-US" sz="2600" u="sng" dirty="0" smtClean="0"/>
              <a:t>active site</a:t>
            </a:r>
            <a:endParaRPr lang="en-US" sz="2600" dirty="0" smtClean="0"/>
          </a:p>
          <a:p>
            <a:pPr lvl="1">
              <a:lnSpc>
                <a:spcPct val="90000"/>
              </a:lnSpc>
            </a:pPr>
            <a:r>
              <a:rPr lang="en-US" sz="2400" u="sng" dirty="0" smtClean="0">
                <a:solidFill>
                  <a:srgbClr val="92D050"/>
                </a:solidFill>
              </a:rPr>
              <a:t>penicillin</a:t>
            </a:r>
            <a:r>
              <a:rPr lang="en-US" sz="2400" dirty="0" smtClean="0">
                <a:solidFill>
                  <a:srgbClr val="92D050"/>
                </a:solidFill>
              </a:rPr>
              <a:t> </a:t>
            </a:r>
            <a:r>
              <a:rPr lang="en-US" sz="2400" dirty="0" smtClean="0"/>
              <a:t/>
            </a:r>
            <a:br>
              <a:rPr lang="en-US" sz="2400" dirty="0" smtClean="0"/>
            </a:br>
            <a:r>
              <a:rPr lang="en-US" sz="2400" dirty="0" smtClean="0"/>
              <a:t>blocks enzyme bacteria use to build cell walls</a:t>
            </a:r>
          </a:p>
          <a:p>
            <a:pPr lvl="1">
              <a:lnSpc>
                <a:spcPct val="90000"/>
              </a:lnSpc>
            </a:pPr>
            <a:endParaRPr lang="en-US" sz="2000"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 calcmode="lin" valueType="num">
                                      <p:cBhvr additive="base">
                                        <p:cTn id="7" dur="500" fill="hold"/>
                                        <p:tgtEl>
                                          <p:spTgt spid="452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2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2611">
                                            <p:txEl>
                                              <p:pRg st="1" end="1"/>
                                            </p:txEl>
                                          </p:spTgt>
                                        </p:tgtEl>
                                        <p:attrNameLst>
                                          <p:attrName>style.visibility</p:attrName>
                                        </p:attrNameLst>
                                      </p:cBhvr>
                                      <p:to>
                                        <p:strVal val="visible"/>
                                      </p:to>
                                    </p:set>
                                    <p:anim calcmode="lin" valueType="num">
                                      <p:cBhvr additive="base">
                                        <p:cTn id="13" dur="500" fill="hold"/>
                                        <p:tgtEl>
                                          <p:spTgt spid="452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2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f8-12b_how_enzymes_can__c"/>
          <p:cNvPicPr>
            <a:picLocks noChangeAspect="1" noChangeArrowheads="1"/>
          </p:cNvPicPr>
          <p:nvPr/>
        </p:nvPicPr>
        <p:blipFill>
          <a:blip r:embed="rId4"/>
          <a:srcRect t="3000" r="24750"/>
          <a:stretch>
            <a:fillRect/>
          </a:stretch>
        </p:blipFill>
        <p:spPr bwMode="auto">
          <a:xfrm>
            <a:off x="4824413" y="2682875"/>
            <a:ext cx="4319587" cy="4175125"/>
          </a:xfrm>
          <a:prstGeom prst="rect">
            <a:avLst/>
          </a:prstGeom>
          <a:noFill/>
          <a:ln w="9525">
            <a:noFill/>
            <a:miter lim="800000"/>
            <a:headEnd/>
            <a:tailEnd/>
          </a:ln>
        </p:spPr>
      </p:pic>
      <p:sp>
        <p:nvSpPr>
          <p:cNvPr id="471042" name="Rectangle 2"/>
          <p:cNvSpPr>
            <a:spLocks noGrp="1" noChangeArrowheads="1"/>
          </p:cNvSpPr>
          <p:nvPr>
            <p:ph type="title"/>
          </p:nvPr>
        </p:nvSpPr>
        <p:spPr>
          <a:xfrm>
            <a:off x="685800" y="685800"/>
            <a:ext cx="7848600" cy="762000"/>
          </a:xfrm>
        </p:spPr>
        <p:txBody>
          <a:bodyPr/>
          <a:lstStyle/>
          <a:p>
            <a:pPr>
              <a:defRPr/>
            </a:pPr>
            <a:r>
              <a:rPr lang="en-US" smtClean="0"/>
              <a:t>Non-Competitive Inhibitor </a:t>
            </a:r>
          </a:p>
        </p:txBody>
      </p:sp>
      <p:sp>
        <p:nvSpPr>
          <p:cNvPr id="471043" name="Rectangle 3" descr="Rectangle: Click to edit Master text styles&#10;Second level&#10;Third level&#10;Fourth level&#10;Fifth level"/>
          <p:cNvSpPr>
            <a:spLocks noGrp="1" noChangeArrowheads="1"/>
          </p:cNvSpPr>
          <p:nvPr>
            <p:ph type="body" idx="1"/>
          </p:nvPr>
        </p:nvSpPr>
        <p:spPr>
          <a:xfrm>
            <a:off x="558800" y="1371600"/>
            <a:ext cx="7629525" cy="5257800"/>
          </a:xfrm>
        </p:spPr>
        <p:txBody>
          <a:bodyPr/>
          <a:lstStyle/>
          <a:p>
            <a:r>
              <a:rPr lang="en-US" sz="2600" dirty="0" smtClean="0"/>
              <a:t>Inhibitor binds to site other than active site</a:t>
            </a:r>
            <a:endParaRPr lang="en-US" sz="2600" dirty="0" smtClean="0">
              <a:solidFill>
                <a:schemeClr val="tx2"/>
              </a:solidFill>
            </a:endParaRPr>
          </a:p>
          <a:p>
            <a:pPr lvl="1"/>
            <a:r>
              <a:rPr lang="en-US" sz="2400" u="sng" dirty="0" smtClean="0">
                <a:solidFill>
                  <a:srgbClr val="CC0000"/>
                </a:solidFill>
              </a:rPr>
              <a:t>allosteric inhibitor</a:t>
            </a:r>
            <a:r>
              <a:rPr lang="en-US" sz="2400" dirty="0" smtClean="0">
                <a:solidFill>
                  <a:srgbClr val="CC0000"/>
                </a:solidFill>
              </a:rPr>
              <a:t> </a:t>
            </a:r>
            <a:r>
              <a:rPr lang="en-US" sz="2400" dirty="0" smtClean="0">
                <a:solidFill>
                  <a:srgbClr val="0F116A"/>
                </a:solidFill>
              </a:rPr>
              <a:t>binds to</a:t>
            </a:r>
            <a:r>
              <a:rPr lang="en-US" sz="2400" dirty="0" smtClean="0">
                <a:solidFill>
                  <a:srgbClr val="CC0000"/>
                </a:solidFill>
              </a:rPr>
              <a:t> </a:t>
            </a:r>
            <a:r>
              <a:rPr lang="en-US" sz="2400" u="sng" dirty="0" smtClean="0">
                <a:solidFill>
                  <a:srgbClr val="CC0000"/>
                </a:solidFill>
              </a:rPr>
              <a:t>allosteric site</a:t>
            </a:r>
            <a:r>
              <a:rPr lang="en-US" sz="2400" dirty="0" smtClean="0">
                <a:solidFill>
                  <a:schemeClr val="tx2"/>
                </a:solidFill>
              </a:rPr>
              <a:t> </a:t>
            </a:r>
          </a:p>
          <a:p>
            <a:pPr lvl="1"/>
            <a:r>
              <a:rPr lang="en-US" sz="2400" dirty="0" smtClean="0"/>
              <a:t>causes enzyme to change shape</a:t>
            </a:r>
          </a:p>
          <a:p>
            <a:pPr lvl="2"/>
            <a:r>
              <a:rPr lang="en-US" sz="2000" u="sng" dirty="0" smtClean="0">
                <a:solidFill>
                  <a:srgbClr val="CC0000"/>
                </a:solidFill>
              </a:rPr>
              <a:t>conformational change</a:t>
            </a:r>
            <a:endParaRPr lang="en-US" sz="2000" dirty="0" smtClean="0"/>
          </a:p>
          <a:p>
            <a:pPr lvl="2"/>
            <a:r>
              <a:rPr lang="en-US" sz="2000" dirty="0" smtClean="0"/>
              <a:t>active site is no longer functional binding site</a:t>
            </a:r>
            <a:endParaRPr lang="en-US" sz="2000" u="sng" dirty="0" smtClean="0">
              <a:solidFill>
                <a:schemeClr val="tx2"/>
              </a:solidFill>
            </a:endParaRPr>
          </a:p>
          <a:p>
            <a:pPr lvl="3"/>
            <a:r>
              <a:rPr lang="en-US" sz="1800" dirty="0" smtClean="0"/>
              <a:t>keeps enzyme inactive</a:t>
            </a:r>
            <a:endParaRPr lang="en-US" sz="1800" u="sng" dirty="0" smtClean="0">
              <a:solidFill>
                <a:schemeClr val="tx2"/>
              </a:solidFill>
            </a:endParaRPr>
          </a:p>
          <a:p>
            <a:pPr lvl="1"/>
            <a:r>
              <a:rPr lang="en-US" sz="2000" u="sng" dirty="0" smtClean="0">
                <a:solidFill>
                  <a:srgbClr val="FF0000"/>
                </a:solidFill>
              </a:rPr>
              <a:t>cyanide </a:t>
            </a:r>
            <a:r>
              <a:rPr lang="en-US" sz="2000" u="sng" dirty="0" smtClean="0">
                <a:solidFill>
                  <a:srgbClr val="FF0000"/>
                </a:solidFill>
              </a:rPr>
              <a:t>poisoning</a:t>
            </a:r>
            <a:r>
              <a:rPr lang="en-US" sz="2000" u="sng" dirty="0" smtClean="0">
                <a:solidFill>
                  <a:schemeClr val="tx2"/>
                </a:solidFill>
              </a:rPr>
              <a:t/>
            </a:r>
            <a:br>
              <a:rPr lang="en-US" sz="2000" u="sng" dirty="0" smtClean="0">
                <a:solidFill>
                  <a:schemeClr val="tx2"/>
                </a:solidFill>
              </a:rPr>
            </a:br>
            <a:r>
              <a:rPr lang="en-US" sz="2000" dirty="0" smtClean="0"/>
              <a:t>irreversible inhibitor of Cytochrome C, </a:t>
            </a:r>
            <a:br>
              <a:rPr lang="en-US" sz="2000" dirty="0" smtClean="0"/>
            </a:br>
            <a:r>
              <a:rPr lang="en-US" sz="2000" dirty="0" smtClean="0"/>
              <a:t>an enzyme in cellular respiration</a:t>
            </a:r>
          </a:p>
          <a:p>
            <a:pPr lvl="2"/>
            <a:r>
              <a:rPr lang="en-US" sz="1800" dirty="0" smtClean="0"/>
              <a:t>stops production of ATP</a:t>
            </a:r>
            <a:endParaRPr lang="en-US" sz="2000"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 calcmode="lin" valueType="num">
                                      <p:cBhvr additive="base">
                                        <p:cTn id="7" dur="500" fill="hold"/>
                                        <p:tgtEl>
                                          <p:spTgt spid="471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43">
                                            <p:txEl>
                                              <p:pRg st="1" end="1"/>
                                            </p:txEl>
                                          </p:spTgt>
                                        </p:tgtEl>
                                        <p:attrNameLst>
                                          <p:attrName>style.visibility</p:attrName>
                                        </p:attrNameLst>
                                      </p:cBhvr>
                                      <p:to>
                                        <p:strVal val="visible"/>
                                      </p:to>
                                    </p:set>
                                    <p:anim calcmode="lin" valueType="num">
                                      <p:cBhvr additive="base">
                                        <p:cTn id="13" dur="500" fill="hold"/>
                                        <p:tgtEl>
                                          <p:spTgt spid="471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 calcmode="lin" valueType="num">
                                      <p:cBhvr additive="base">
                                        <p:cTn id="17" dur="500" fill="hold"/>
                                        <p:tgtEl>
                                          <p:spTgt spid="4710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10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71043">
                                            <p:txEl>
                                              <p:pRg st="3" end="3"/>
                                            </p:txEl>
                                          </p:spTgt>
                                        </p:tgtEl>
                                        <p:attrNameLst>
                                          <p:attrName>style.visibility</p:attrName>
                                        </p:attrNameLst>
                                      </p:cBhvr>
                                      <p:to>
                                        <p:strVal val="visible"/>
                                      </p:to>
                                    </p:set>
                                    <p:anim calcmode="lin" valueType="num">
                                      <p:cBhvr additive="base">
                                        <p:cTn id="21" dur="500" fill="hold"/>
                                        <p:tgtEl>
                                          <p:spTgt spid="4710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710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71043">
                                            <p:txEl>
                                              <p:pRg st="4" end="4"/>
                                            </p:txEl>
                                          </p:spTgt>
                                        </p:tgtEl>
                                        <p:attrNameLst>
                                          <p:attrName>style.visibility</p:attrName>
                                        </p:attrNameLst>
                                      </p:cBhvr>
                                      <p:to>
                                        <p:strVal val="visible"/>
                                      </p:to>
                                    </p:set>
                                    <p:anim calcmode="lin" valueType="num">
                                      <p:cBhvr additive="base">
                                        <p:cTn id="25" dur="500" fill="hold"/>
                                        <p:tgtEl>
                                          <p:spTgt spid="4710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71043">
                                            <p:txEl>
                                              <p:pRg st="5" end="5"/>
                                            </p:txEl>
                                          </p:spTgt>
                                        </p:tgtEl>
                                        <p:attrNameLst>
                                          <p:attrName>style.visibility</p:attrName>
                                        </p:attrNameLst>
                                      </p:cBhvr>
                                      <p:to>
                                        <p:strVal val="visible"/>
                                      </p:to>
                                    </p:set>
                                    <p:anim calcmode="lin" valueType="num">
                                      <p:cBhvr additive="base">
                                        <p:cTn id="29" dur="500" fill="hold"/>
                                        <p:tgtEl>
                                          <p:spTgt spid="4710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710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71043">
                                            <p:txEl>
                                              <p:pRg st="6" end="6"/>
                                            </p:txEl>
                                          </p:spTgt>
                                        </p:tgtEl>
                                        <p:attrNameLst>
                                          <p:attrName>style.visibility</p:attrName>
                                        </p:attrNameLst>
                                      </p:cBhvr>
                                      <p:to>
                                        <p:strVal val="visible"/>
                                      </p:to>
                                    </p:set>
                                    <p:anim calcmode="lin" valueType="num">
                                      <p:cBhvr additive="base">
                                        <p:cTn id="33" dur="500" fill="hold"/>
                                        <p:tgtEl>
                                          <p:spTgt spid="4710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710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471043">
                                            <p:txEl>
                                              <p:pRg st="7" end="7"/>
                                            </p:txEl>
                                          </p:spTgt>
                                        </p:tgtEl>
                                        <p:attrNameLst>
                                          <p:attrName>style.visibility</p:attrName>
                                        </p:attrNameLst>
                                      </p:cBhvr>
                                      <p:to>
                                        <p:strVal val="visible"/>
                                      </p:to>
                                    </p:set>
                                    <p:anim calcmode="lin" valueType="num">
                                      <p:cBhvr additive="base">
                                        <p:cTn id="37" dur="500" fill="hold"/>
                                        <p:tgtEl>
                                          <p:spTgt spid="4710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8" descr="f8-15_a_biochemical_pat_c"/>
          <p:cNvPicPr>
            <a:picLocks noChangeAspect="1" noChangeArrowheads="1"/>
          </p:cNvPicPr>
          <p:nvPr/>
        </p:nvPicPr>
        <p:blipFill>
          <a:blip r:embed="rId6"/>
          <a:srcRect l="22501" t="3000" r="16875"/>
          <a:stretch>
            <a:fillRect/>
          </a:stretch>
        </p:blipFill>
        <p:spPr bwMode="auto">
          <a:xfrm>
            <a:off x="6096000" y="3259138"/>
            <a:ext cx="2998788" cy="3598862"/>
          </a:xfrm>
          <a:prstGeom prst="rect">
            <a:avLst/>
          </a:prstGeom>
          <a:noFill/>
          <a:ln w="9525">
            <a:noFill/>
            <a:miter lim="800000"/>
            <a:headEnd/>
            <a:tailEnd/>
          </a:ln>
        </p:spPr>
      </p:pic>
      <p:sp>
        <p:nvSpPr>
          <p:cNvPr id="460802" name="Rectangle 2"/>
          <p:cNvSpPr>
            <a:spLocks noGrp="1" noChangeArrowheads="1"/>
          </p:cNvSpPr>
          <p:nvPr>
            <p:ph type="title"/>
          </p:nvPr>
        </p:nvSpPr>
        <p:spPr/>
        <p:txBody>
          <a:bodyPr/>
          <a:lstStyle/>
          <a:p>
            <a:pPr>
              <a:defRPr/>
            </a:pPr>
            <a:r>
              <a:rPr lang="en-US" smtClean="0"/>
              <a:t>Metabolic pathways</a:t>
            </a:r>
          </a:p>
        </p:txBody>
      </p:sp>
      <p:sp>
        <p:nvSpPr>
          <p:cNvPr id="460803" name="Rectangle 3" descr="Rectangle: Click to edit Master text styles&#10;Second level&#10;Third level&#10;Fourth level&#10;Fifth level"/>
          <p:cNvSpPr>
            <a:spLocks noGrp="1" noChangeArrowheads="1"/>
          </p:cNvSpPr>
          <p:nvPr>
            <p:ph type="body" idx="1"/>
          </p:nvPr>
        </p:nvSpPr>
        <p:spPr>
          <a:xfrm>
            <a:off x="685800" y="1600200"/>
            <a:ext cx="8001000" cy="838200"/>
          </a:xfrm>
          <a:noFill/>
        </p:spPr>
        <p:txBody>
          <a:bodyPr/>
          <a:lstStyle/>
          <a:p>
            <a:pPr algn="ctr">
              <a:buFont typeface="Wingdings" pitchFamily="84" charset="2"/>
              <a:buNone/>
            </a:pPr>
            <a:r>
              <a:rPr lang="en-US" sz="3400" smtClean="0">
                <a:solidFill>
                  <a:srgbClr val="198721"/>
                </a:solidFill>
              </a:rPr>
              <a:t>A</a:t>
            </a:r>
            <a:r>
              <a:rPr lang="en-US" sz="3800" smtClean="0"/>
              <a:t> </a:t>
            </a:r>
            <a:r>
              <a:rPr lang="en-US" sz="3800" smtClean="0">
                <a:sym typeface="Symbol" pitchFamily="84" charset="2"/>
              </a:rPr>
              <a:t> </a:t>
            </a:r>
            <a:r>
              <a:rPr lang="en-US" sz="3400" smtClean="0">
                <a:solidFill>
                  <a:srgbClr val="198721"/>
                </a:solidFill>
              </a:rPr>
              <a:t>B</a:t>
            </a:r>
            <a:r>
              <a:rPr lang="en-US" sz="3800" smtClean="0"/>
              <a:t> </a:t>
            </a:r>
            <a:r>
              <a:rPr lang="en-US" sz="3800" smtClean="0">
                <a:sym typeface="Symbol" pitchFamily="84" charset="2"/>
              </a:rPr>
              <a:t> </a:t>
            </a:r>
            <a:r>
              <a:rPr lang="en-US" sz="3400" smtClean="0">
                <a:solidFill>
                  <a:srgbClr val="198721"/>
                </a:solidFill>
              </a:rPr>
              <a:t>C</a:t>
            </a:r>
            <a:r>
              <a:rPr lang="en-US" sz="3800" smtClean="0"/>
              <a:t> </a:t>
            </a:r>
            <a:r>
              <a:rPr lang="en-US" sz="3800" smtClean="0">
                <a:sym typeface="Symbol" pitchFamily="84" charset="2"/>
              </a:rPr>
              <a:t> </a:t>
            </a:r>
            <a:r>
              <a:rPr lang="en-US" sz="3400" smtClean="0">
                <a:solidFill>
                  <a:srgbClr val="198721"/>
                </a:solidFill>
              </a:rPr>
              <a:t>D</a:t>
            </a:r>
            <a:r>
              <a:rPr lang="en-US" sz="3800" smtClean="0"/>
              <a:t> </a:t>
            </a:r>
            <a:r>
              <a:rPr lang="en-US" sz="3800" smtClean="0">
                <a:sym typeface="Symbol" pitchFamily="84" charset="2"/>
              </a:rPr>
              <a:t> </a:t>
            </a:r>
            <a:r>
              <a:rPr lang="en-US" sz="3400" smtClean="0">
                <a:solidFill>
                  <a:srgbClr val="198721"/>
                </a:solidFill>
              </a:rPr>
              <a:t>E</a:t>
            </a:r>
            <a:r>
              <a:rPr lang="en-US" sz="3800" smtClean="0"/>
              <a:t> </a:t>
            </a:r>
            <a:r>
              <a:rPr lang="en-US" sz="3800" smtClean="0">
                <a:sym typeface="Symbol" pitchFamily="84" charset="2"/>
              </a:rPr>
              <a:t> </a:t>
            </a:r>
            <a:r>
              <a:rPr lang="en-US" sz="3400" smtClean="0">
                <a:solidFill>
                  <a:srgbClr val="198721"/>
                </a:solidFill>
              </a:rPr>
              <a:t>F</a:t>
            </a:r>
            <a:r>
              <a:rPr lang="en-US" sz="3800" smtClean="0"/>
              <a:t> </a:t>
            </a:r>
            <a:r>
              <a:rPr lang="en-US" sz="3800" smtClean="0">
                <a:sym typeface="Symbol" pitchFamily="84" charset="2"/>
              </a:rPr>
              <a:t> </a:t>
            </a:r>
            <a:r>
              <a:rPr lang="en-US" sz="3400" smtClean="0">
                <a:solidFill>
                  <a:srgbClr val="198721"/>
                </a:solidFill>
              </a:rPr>
              <a:t>G</a:t>
            </a:r>
            <a:r>
              <a:rPr lang="en-US" smtClean="0"/>
              <a:t> </a:t>
            </a:r>
          </a:p>
        </p:txBody>
      </p:sp>
      <p:grpSp>
        <p:nvGrpSpPr>
          <p:cNvPr id="2" name="Group 24"/>
          <p:cNvGrpSpPr>
            <a:grpSpLocks/>
          </p:cNvGrpSpPr>
          <p:nvPr/>
        </p:nvGrpSpPr>
        <p:grpSpPr bwMode="auto">
          <a:xfrm>
            <a:off x="1447800" y="1897063"/>
            <a:ext cx="1116013" cy="1127125"/>
            <a:chOff x="916" y="1195"/>
            <a:chExt cx="703" cy="710"/>
          </a:xfrm>
        </p:grpSpPr>
        <p:sp>
          <p:nvSpPr>
            <p:cNvPr id="46108" name="Rectangle 6"/>
            <p:cNvSpPr>
              <a:spLocks noChangeArrowheads="1"/>
            </p:cNvSpPr>
            <p:nvPr/>
          </p:nvSpPr>
          <p:spPr bwMode="auto">
            <a:xfrm>
              <a:off x="91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1</a:t>
              </a:r>
              <a:endParaRPr lang="en-US" sz="2600" b="1">
                <a:solidFill>
                  <a:srgbClr val="0F116A"/>
                </a:solidFill>
              </a:endParaRPr>
            </a:p>
          </p:txBody>
        </p:sp>
        <p:sp>
          <p:nvSpPr>
            <p:cNvPr id="46109" name="Rectangle 7"/>
            <p:cNvSpPr>
              <a:spLocks noChangeArrowheads="1"/>
            </p:cNvSpPr>
            <p:nvPr/>
          </p:nvSpPr>
          <p:spPr bwMode="auto">
            <a:xfrm rot="-5400000">
              <a:off x="1091" y="119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3" name="Group 25"/>
          <p:cNvGrpSpPr>
            <a:grpSpLocks/>
          </p:cNvGrpSpPr>
          <p:nvPr/>
        </p:nvGrpSpPr>
        <p:grpSpPr bwMode="auto">
          <a:xfrm>
            <a:off x="2501900" y="1971675"/>
            <a:ext cx="1116013" cy="1047750"/>
            <a:chOff x="1579" y="1245"/>
            <a:chExt cx="703" cy="660"/>
          </a:xfrm>
        </p:grpSpPr>
        <p:sp>
          <p:nvSpPr>
            <p:cNvPr id="46106" name="Rectangle 9"/>
            <p:cNvSpPr>
              <a:spLocks noChangeArrowheads="1"/>
            </p:cNvSpPr>
            <p:nvPr/>
          </p:nvSpPr>
          <p:spPr bwMode="auto">
            <a:xfrm>
              <a:off x="1579"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2</a:t>
              </a:r>
            </a:p>
          </p:txBody>
        </p:sp>
        <p:sp>
          <p:nvSpPr>
            <p:cNvPr id="46107" name="Rectangle 10"/>
            <p:cNvSpPr>
              <a:spLocks noChangeArrowheads="1"/>
            </p:cNvSpPr>
            <p:nvPr/>
          </p:nvSpPr>
          <p:spPr bwMode="auto">
            <a:xfrm rot="-5400000">
              <a:off x="1754"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 name="Group 26"/>
          <p:cNvGrpSpPr>
            <a:grpSpLocks/>
          </p:cNvGrpSpPr>
          <p:nvPr/>
        </p:nvGrpSpPr>
        <p:grpSpPr bwMode="auto">
          <a:xfrm>
            <a:off x="3554413" y="1898650"/>
            <a:ext cx="1116012" cy="1122363"/>
            <a:chOff x="2256" y="1198"/>
            <a:chExt cx="703" cy="707"/>
          </a:xfrm>
        </p:grpSpPr>
        <p:sp>
          <p:nvSpPr>
            <p:cNvPr id="46104" name="Rectangle 12"/>
            <p:cNvSpPr>
              <a:spLocks noChangeArrowheads="1"/>
            </p:cNvSpPr>
            <p:nvPr/>
          </p:nvSpPr>
          <p:spPr bwMode="auto">
            <a:xfrm>
              <a:off x="225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3</a:t>
              </a:r>
            </a:p>
          </p:txBody>
        </p:sp>
        <p:sp>
          <p:nvSpPr>
            <p:cNvPr id="46105" name="Rectangle 13"/>
            <p:cNvSpPr>
              <a:spLocks noChangeArrowheads="1"/>
            </p:cNvSpPr>
            <p:nvPr/>
          </p:nvSpPr>
          <p:spPr bwMode="auto">
            <a:xfrm rot="-5400000">
              <a:off x="2431" y="1202"/>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5" name="Group 27"/>
          <p:cNvGrpSpPr>
            <a:grpSpLocks/>
          </p:cNvGrpSpPr>
          <p:nvPr/>
        </p:nvGrpSpPr>
        <p:grpSpPr bwMode="auto">
          <a:xfrm>
            <a:off x="4606925" y="1971675"/>
            <a:ext cx="1116013" cy="1047750"/>
            <a:chOff x="2904" y="1245"/>
            <a:chExt cx="703" cy="660"/>
          </a:xfrm>
        </p:grpSpPr>
        <p:sp>
          <p:nvSpPr>
            <p:cNvPr id="46102" name="Rectangle 15"/>
            <p:cNvSpPr>
              <a:spLocks noChangeArrowheads="1"/>
            </p:cNvSpPr>
            <p:nvPr/>
          </p:nvSpPr>
          <p:spPr bwMode="auto">
            <a:xfrm>
              <a:off x="2904"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4</a:t>
              </a:r>
            </a:p>
          </p:txBody>
        </p:sp>
        <p:sp>
          <p:nvSpPr>
            <p:cNvPr id="46103" name="Rectangle 16"/>
            <p:cNvSpPr>
              <a:spLocks noChangeArrowheads="1"/>
            </p:cNvSpPr>
            <p:nvPr/>
          </p:nvSpPr>
          <p:spPr bwMode="auto">
            <a:xfrm rot="-5400000">
              <a:off x="3079"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6" name="Group 28"/>
          <p:cNvGrpSpPr>
            <a:grpSpLocks/>
          </p:cNvGrpSpPr>
          <p:nvPr/>
        </p:nvGrpSpPr>
        <p:grpSpPr bwMode="auto">
          <a:xfrm>
            <a:off x="5659438" y="1971675"/>
            <a:ext cx="1116012" cy="1047750"/>
            <a:chOff x="3566" y="1245"/>
            <a:chExt cx="703" cy="660"/>
          </a:xfrm>
        </p:grpSpPr>
        <p:sp>
          <p:nvSpPr>
            <p:cNvPr id="46100" name="Rectangle 18"/>
            <p:cNvSpPr>
              <a:spLocks noChangeArrowheads="1"/>
            </p:cNvSpPr>
            <p:nvPr/>
          </p:nvSpPr>
          <p:spPr bwMode="auto">
            <a:xfrm>
              <a:off x="356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5</a:t>
              </a:r>
            </a:p>
          </p:txBody>
        </p:sp>
        <p:sp>
          <p:nvSpPr>
            <p:cNvPr id="46101" name="Rectangle 19"/>
            <p:cNvSpPr>
              <a:spLocks noChangeArrowheads="1"/>
            </p:cNvSpPr>
            <p:nvPr/>
          </p:nvSpPr>
          <p:spPr bwMode="auto">
            <a:xfrm rot="-5400000">
              <a:off x="3740"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7" name="Group 29"/>
          <p:cNvGrpSpPr>
            <a:grpSpLocks/>
          </p:cNvGrpSpPr>
          <p:nvPr/>
        </p:nvGrpSpPr>
        <p:grpSpPr bwMode="auto">
          <a:xfrm>
            <a:off x="6711950" y="1971675"/>
            <a:ext cx="1116013" cy="1047750"/>
            <a:chOff x="4228" y="1245"/>
            <a:chExt cx="703" cy="660"/>
          </a:xfrm>
        </p:grpSpPr>
        <p:sp>
          <p:nvSpPr>
            <p:cNvPr id="46098" name="Rectangle 21"/>
            <p:cNvSpPr>
              <a:spLocks noChangeArrowheads="1"/>
            </p:cNvSpPr>
            <p:nvPr/>
          </p:nvSpPr>
          <p:spPr bwMode="auto">
            <a:xfrm>
              <a:off x="4228"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6</a:t>
              </a:r>
            </a:p>
          </p:txBody>
        </p:sp>
        <p:sp>
          <p:nvSpPr>
            <p:cNvPr id="46099" name="Rectangle 22"/>
            <p:cNvSpPr>
              <a:spLocks noChangeArrowheads="1"/>
            </p:cNvSpPr>
            <p:nvPr/>
          </p:nvSpPr>
          <p:spPr bwMode="auto">
            <a:xfrm rot="-5400000">
              <a:off x="4403"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sp>
        <p:nvSpPr>
          <p:cNvPr id="460823" name="Rectangle 23" descr="Rectangle: Click to edit Master text styles&#10;Second level&#10;Third level&#10;Fourth level&#10;Fifth level"/>
          <p:cNvSpPr>
            <a:spLocks noChangeArrowheads="1"/>
          </p:cNvSpPr>
          <p:nvPr/>
        </p:nvSpPr>
        <p:spPr bwMode="auto">
          <a:xfrm>
            <a:off x="609600" y="3133725"/>
            <a:ext cx="5715000" cy="3625850"/>
          </a:xfrm>
          <a:prstGeom prst="rect">
            <a:avLst/>
          </a:prstGeom>
          <a:noFill/>
          <a:ln w="9525">
            <a:noFill/>
            <a:miter lim="800000"/>
            <a:headEnd/>
            <a:tailEnd/>
          </a:ln>
        </p:spPr>
        <p:txBody>
          <a:bodyPr/>
          <a:lstStyle/>
          <a:p>
            <a:pPr marL="342900" indent="-342900" eaLnBrk="1" hangingPunct="1">
              <a:spcBef>
                <a:spcPct val="20000"/>
              </a:spcBef>
              <a:buClr>
                <a:srgbClr val="0F116A"/>
              </a:buClr>
              <a:buSzPct val="120000"/>
              <a:buFont typeface="Wingdings" pitchFamily="84" charset="2"/>
              <a:buChar char="§"/>
            </a:pPr>
            <a:r>
              <a:rPr lang="en-US" sz="3000" b="1" dirty="0">
                <a:solidFill>
                  <a:srgbClr val="0F116A"/>
                </a:solidFill>
              </a:rPr>
              <a:t>Chemical reactions of life </a:t>
            </a:r>
            <a:br>
              <a:rPr lang="en-US" sz="3000" b="1" dirty="0">
                <a:solidFill>
                  <a:srgbClr val="0F116A"/>
                </a:solidFill>
              </a:rPr>
            </a:br>
            <a:r>
              <a:rPr lang="en-US" sz="3000" b="1" dirty="0">
                <a:solidFill>
                  <a:srgbClr val="0F116A"/>
                </a:solidFill>
              </a:rPr>
              <a:t>are organized in pathways</a:t>
            </a:r>
          </a:p>
          <a:p>
            <a:pPr marL="742950" lvl="1" indent="-285750" eaLnBrk="1" hangingPunct="1">
              <a:spcBef>
                <a:spcPct val="20000"/>
              </a:spcBef>
              <a:buClr>
                <a:schemeClr val="tx1"/>
              </a:buClr>
              <a:buSzPct val="60000"/>
              <a:buFont typeface="Wingdings" pitchFamily="84" charset="2"/>
              <a:buChar char="u"/>
            </a:pPr>
            <a:r>
              <a:rPr lang="en-US" sz="2800" b="1" dirty="0"/>
              <a:t>divide chemical reaction into many small </a:t>
            </a:r>
            <a:r>
              <a:rPr lang="en-US" sz="2800" b="1" dirty="0" smtClean="0"/>
              <a:t>steps</a:t>
            </a:r>
            <a:endParaRPr lang="en-US" sz="2800" b="1" dirty="0"/>
          </a:p>
        </p:txBody>
      </p:sp>
      <p:grpSp>
        <p:nvGrpSpPr>
          <p:cNvPr id="8" name="Group 32"/>
          <p:cNvGrpSpPr>
            <a:grpSpLocks/>
          </p:cNvGrpSpPr>
          <p:nvPr/>
        </p:nvGrpSpPr>
        <p:grpSpPr bwMode="auto">
          <a:xfrm>
            <a:off x="685800" y="1600200"/>
            <a:ext cx="8001000" cy="838200"/>
            <a:chOff x="432" y="1008"/>
            <a:chExt cx="5040" cy="528"/>
          </a:xfrm>
        </p:grpSpPr>
        <p:sp>
          <p:nvSpPr>
            <p:cNvPr id="46096" name="Rectangle 30" descr="Rectangle: Click to edit Master text styles&#10;Second level&#10;Third level&#10;Fourth level&#10;Fifth level"/>
            <p:cNvSpPr>
              <a:spLocks noChangeArrowheads="1"/>
            </p:cNvSpPr>
            <p:nvPr/>
          </p:nvSpPr>
          <p:spPr bwMode="auto">
            <a:xfrm>
              <a:off x="432" y="1008"/>
              <a:ext cx="5040" cy="528"/>
            </a:xfrm>
            <a:prstGeom prst="rect">
              <a:avLst/>
            </a:prstGeom>
            <a:noFill/>
            <a:ln w="9525">
              <a:noFill/>
              <a:miter lim="800000"/>
              <a:headEnd/>
              <a:tailEnd/>
            </a:ln>
          </p:spPr>
          <p:txBody>
            <a:bodyPr/>
            <a:lstStyle/>
            <a:p>
              <a:pPr marL="342900" indent="-342900" eaLnBrk="1" hangingPunct="1">
                <a:spcBef>
                  <a:spcPct val="20000"/>
                </a:spcBef>
                <a:buClr>
                  <a:srgbClr val="0F116A"/>
                </a:buClr>
                <a:buSzPct val="120000"/>
                <a:buFont typeface="Wingdings" pitchFamily="84" charset="2"/>
                <a:buNone/>
              </a:pPr>
              <a:r>
                <a:rPr lang="en-US" sz="3400" b="1">
                  <a:solidFill>
                    <a:srgbClr val="198721"/>
                  </a:solidFill>
                </a:rPr>
                <a:t>A</a:t>
              </a:r>
              <a:r>
                <a:rPr lang="en-US" sz="3800" b="1">
                  <a:solidFill>
                    <a:srgbClr val="0F116A"/>
                  </a:solidFill>
                </a:rPr>
                <a:t> </a:t>
              </a:r>
              <a:r>
                <a:rPr lang="en-US" sz="3800" b="1">
                  <a:solidFill>
                    <a:schemeClr val="bg1"/>
                  </a:solidFill>
                  <a:sym typeface="Symbol" pitchFamily="84" charset="2"/>
                </a:rPr>
                <a:t> </a:t>
              </a:r>
              <a:r>
                <a:rPr lang="en-US" sz="3400" b="1">
                  <a:solidFill>
                    <a:schemeClr val="bg1"/>
                  </a:solidFill>
                </a:rPr>
                <a:t>B</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C</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D</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E</a:t>
              </a:r>
              <a:r>
                <a:rPr lang="en-US" sz="3800" b="1">
                  <a:solidFill>
                    <a:schemeClr val="bg1"/>
                  </a:solidFill>
                </a:rPr>
                <a:t> </a:t>
              </a:r>
              <a:r>
                <a:rPr lang="en-US" sz="3800" b="1">
                  <a:solidFill>
                    <a:schemeClr val="bg1"/>
                  </a:solidFill>
                  <a:sym typeface="Symbol" pitchFamily="84" charset="2"/>
                </a:rPr>
                <a:t> </a:t>
              </a:r>
              <a:r>
                <a:rPr lang="en-US" sz="3400" b="1">
                  <a:solidFill>
                    <a:schemeClr val="bg1"/>
                  </a:solidFill>
                </a:rPr>
                <a:t>F</a:t>
              </a:r>
              <a:r>
                <a:rPr lang="en-US" sz="3800" b="1">
                  <a:solidFill>
                    <a:schemeClr val="bg1"/>
                  </a:solidFill>
                </a:rPr>
                <a:t> </a:t>
              </a:r>
              <a:r>
                <a:rPr lang="en-US" sz="3800" b="1">
                  <a:solidFill>
                    <a:schemeClr val="bg1"/>
                  </a:solidFill>
                  <a:sym typeface="Symbol" pitchFamily="84" charset="2"/>
                </a:rPr>
                <a:t></a:t>
              </a:r>
              <a:r>
                <a:rPr lang="en-US" sz="3800" b="1">
                  <a:solidFill>
                    <a:srgbClr val="0F116A"/>
                  </a:solidFill>
                  <a:sym typeface="Symbol" pitchFamily="84" charset="2"/>
                </a:rPr>
                <a:t> </a:t>
              </a:r>
              <a:r>
                <a:rPr lang="en-US" sz="3400" b="1">
                  <a:solidFill>
                    <a:srgbClr val="198721"/>
                  </a:solidFill>
                </a:rPr>
                <a:t>G</a:t>
              </a:r>
              <a:r>
                <a:rPr lang="en-US" sz="3000" b="1">
                  <a:solidFill>
                    <a:srgbClr val="0F116A"/>
                  </a:solidFill>
                </a:rPr>
                <a:t> </a:t>
              </a:r>
            </a:p>
          </p:txBody>
        </p:sp>
        <p:sp>
          <p:nvSpPr>
            <p:cNvPr id="46097" name="Line 31"/>
            <p:cNvSpPr>
              <a:spLocks noChangeShapeType="1"/>
            </p:cNvSpPr>
            <p:nvPr/>
          </p:nvSpPr>
          <p:spPr bwMode="auto">
            <a:xfrm>
              <a:off x="1152" y="1200"/>
              <a:ext cx="3648" cy="0"/>
            </a:xfrm>
            <a:prstGeom prst="line">
              <a:avLst/>
            </a:prstGeom>
            <a:noFill/>
            <a:ln w="57150">
              <a:solidFill>
                <a:srgbClr val="0F116A"/>
              </a:solidFill>
              <a:round/>
              <a:headEnd/>
              <a:tailEnd type="triangle" w="med" len="med"/>
            </a:ln>
          </p:spPr>
          <p:txBody>
            <a:bodyPr wrap="none" anchor="ctr"/>
            <a:lstStyle/>
            <a:p>
              <a:endParaRPr lang="en-US"/>
            </a:p>
          </p:txBody>
        </p:sp>
      </p:grpSp>
      <p:grpSp>
        <p:nvGrpSpPr>
          <p:cNvPr id="9" name="Group 36"/>
          <p:cNvGrpSpPr>
            <a:grpSpLocks/>
          </p:cNvGrpSpPr>
          <p:nvPr/>
        </p:nvGrpSpPr>
        <p:grpSpPr bwMode="auto">
          <a:xfrm>
            <a:off x="4038600" y="1981200"/>
            <a:ext cx="1116013" cy="762000"/>
            <a:chOff x="2544" y="1248"/>
            <a:chExt cx="703" cy="480"/>
          </a:xfrm>
        </p:grpSpPr>
        <p:sp>
          <p:nvSpPr>
            <p:cNvPr id="46094" name="Rectangle 34"/>
            <p:cNvSpPr>
              <a:spLocks noChangeArrowheads="1"/>
            </p:cNvSpPr>
            <p:nvPr/>
          </p:nvSpPr>
          <p:spPr bwMode="auto">
            <a:xfrm>
              <a:off x="2544" y="1478"/>
              <a:ext cx="703" cy="250"/>
            </a:xfrm>
            <a:prstGeom prst="rect">
              <a:avLst/>
            </a:prstGeom>
            <a:noFill/>
            <a:ln w="9525">
              <a:noFill/>
              <a:miter lim="800000"/>
              <a:headEnd/>
              <a:tailEnd/>
            </a:ln>
          </p:spPr>
          <p:txBody>
            <a:bodyPr wrap="none">
              <a:spAutoFit/>
            </a:bodyPr>
            <a:lstStyle/>
            <a:p>
              <a:r>
                <a:rPr lang="en-US" sz="2000" b="1">
                  <a:solidFill>
                    <a:srgbClr val="CC0000"/>
                  </a:solidFill>
                </a:rPr>
                <a:t>enzyme</a:t>
              </a:r>
              <a:endParaRPr lang="en-US" sz="2200" b="1">
                <a:solidFill>
                  <a:srgbClr val="CC0000"/>
                </a:solidFill>
              </a:endParaRPr>
            </a:p>
          </p:txBody>
        </p:sp>
        <p:sp>
          <p:nvSpPr>
            <p:cNvPr id="46095" name="Rectangle 35"/>
            <p:cNvSpPr>
              <a:spLocks noChangeArrowheads="1"/>
            </p:cNvSpPr>
            <p:nvPr/>
          </p:nvSpPr>
          <p:spPr bwMode="auto">
            <a:xfrm rot="-5400000">
              <a:off x="2719" y="1252"/>
              <a:ext cx="353" cy="346"/>
            </a:xfrm>
            <a:prstGeom prst="rect">
              <a:avLst/>
            </a:prstGeom>
            <a:noFill/>
            <a:ln w="9525">
              <a:noFill/>
              <a:miter lim="800000"/>
              <a:headEnd/>
              <a:tailEnd/>
            </a:ln>
          </p:spPr>
          <p:txBody>
            <a:bodyPr wrap="none">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460803">
                                            <p:txEl>
                                              <p:pRg st="0" end="0"/>
                                            </p:txEl>
                                          </p:spTgt>
                                        </p:tgtEl>
                                        <p:attrNameLst>
                                          <p:attrName>style.visibility</p:attrName>
                                        </p:attrNameLst>
                                      </p:cBhvr>
                                      <p:to>
                                        <p:strVal val="visible"/>
                                      </p:to>
                                    </p:set>
                                    <p:animEffect transition="in" filter="wipe(left)">
                                      <p:cBhvr>
                                        <p:cTn id="13" dur="2000"/>
                                        <p:tgtEl>
                                          <p:spTgt spid="46080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23">
                                            <p:txEl>
                                              <p:pRg st="1" end="1"/>
                                            </p:txEl>
                                          </p:spTgt>
                                        </p:tgtEl>
                                        <p:attrNameLst>
                                          <p:attrName>style.visibility</p:attrName>
                                        </p:attrNameLst>
                                      </p:cBhvr>
                                      <p:to>
                                        <p:strVal val="visible"/>
                                      </p:to>
                                    </p:set>
                                    <p:anim calcmode="lin" valueType="num">
                                      <p:cBhvr additive="base">
                                        <p:cTn id="18" dur="500" fill="hold"/>
                                        <p:tgtEl>
                                          <p:spTgt spid="4608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Pong"/>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5" name="Pong"/>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5" name="Pong"/>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subTnLst>
                                    <p:audio>
                                      <p:cMediaNode>
                                        <p:cTn display="0" masterRel="sameClick">
                                          <p:stCondLst>
                                            <p:cond evt="begin" delay="0">
                                              <p:tn val="37"/>
                                            </p:cond>
                                          </p:stCondLst>
                                          <p:endCondLst>
                                            <p:cond evt="onStopAudio" delay="0">
                                              <p:tgtEl>
                                                <p:sldTgt/>
                                              </p:tgtEl>
                                            </p:cond>
                                          </p:endCondLst>
                                        </p:cTn>
                                        <p:tgtEl>
                                          <p:sndTgt r:embed="rId5" name="Pong"/>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subTnLst>
                                    <p:audio>
                                      <p:cMediaNode>
                                        <p:cTn display="0" masterRel="sameClick">
                                          <p:stCondLst>
                                            <p:cond evt="begin" delay="0">
                                              <p:tn val="42"/>
                                            </p:cond>
                                          </p:stCondLst>
                                          <p:endCondLst>
                                            <p:cond evt="onStopAudio" delay="0">
                                              <p:tgtEl>
                                                <p:sldTgt/>
                                              </p:tgtEl>
                                            </p:cond>
                                          </p:endCondLst>
                                        </p:cTn>
                                        <p:tgtEl>
                                          <p:sndTgt r:embed="rId5" name="Pong"/>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subTnLst>
                                    <p:audio>
                                      <p:cMediaNode>
                                        <p:cTn display="0" masterRel="sameClick">
                                          <p:stCondLst>
                                            <p:cond evt="begin" delay="0">
                                              <p:tn val="47"/>
                                            </p:cond>
                                          </p:stCondLst>
                                          <p:endCondLst>
                                            <p:cond evt="onStopAudio" delay="0">
                                              <p:tgtEl>
                                                <p:sldTgt/>
                                              </p:tgtEl>
                                            </p:cond>
                                          </p:endCondLst>
                                        </p:cTn>
                                        <p:tgtEl>
                                          <p:sndTgt r:embed="rId5"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P spid="4608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22" name="Rectangle 26"/>
          <p:cNvSpPr>
            <a:spLocks noChangeArrowheads="1"/>
          </p:cNvSpPr>
          <p:nvPr/>
        </p:nvSpPr>
        <p:spPr bwMode="auto">
          <a:xfrm>
            <a:off x="3392488" y="6386513"/>
            <a:ext cx="4283075" cy="427037"/>
          </a:xfrm>
          <a:prstGeom prst="rect">
            <a:avLst/>
          </a:prstGeom>
          <a:solidFill>
            <a:srgbClr val="CC0000"/>
          </a:solidFill>
          <a:ln w="9525">
            <a:noFill/>
            <a:miter lim="800000"/>
            <a:headEnd/>
            <a:tailEnd/>
          </a:ln>
        </p:spPr>
        <p:txBody>
          <a:bodyPr wrap="none" anchor="ctr">
            <a:spAutoFit/>
          </a:bodyPr>
          <a:lstStyle/>
          <a:p>
            <a:r>
              <a:rPr lang="en-US" sz="2200" b="1">
                <a:solidFill>
                  <a:schemeClr val="bg1"/>
                </a:solidFill>
              </a:rPr>
              <a:t>allosteric inhibitor of enzyme 1</a:t>
            </a:r>
            <a:endParaRPr lang="en-US" sz="3000" b="1">
              <a:solidFill>
                <a:schemeClr val="bg1"/>
              </a:solidFill>
            </a:endParaRPr>
          </a:p>
        </p:txBody>
      </p:sp>
      <p:sp>
        <p:nvSpPr>
          <p:cNvPr id="464898" name="Rectangle 2"/>
          <p:cNvSpPr>
            <a:spLocks noGrp="1" noChangeArrowheads="1"/>
          </p:cNvSpPr>
          <p:nvPr>
            <p:ph type="title"/>
          </p:nvPr>
        </p:nvSpPr>
        <p:spPr/>
        <p:txBody>
          <a:bodyPr/>
          <a:lstStyle/>
          <a:p>
            <a:pPr>
              <a:defRPr/>
            </a:pPr>
            <a:r>
              <a:rPr lang="en-US" smtClean="0"/>
              <a:t>Feedback Inhibition</a:t>
            </a:r>
          </a:p>
        </p:txBody>
      </p:sp>
      <p:sp>
        <p:nvSpPr>
          <p:cNvPr id="464899" name="Rectangle 3" descr="Rectangle: Click to edit Master text styles&#10;Second level&#10;Third level&#10;Fourth level&#10;Fifth level"/>
          <p:cNvSpPr>
            <a:spLocks noGrp="1" noChangeArrowheads="1"/>
          </p:cNvSpPr>
          <p:nvPr>
            <p:ph type="body" idx="1"/>
          </p:nvPr>
        </p:nvSpPr>
        <p:spPr>
          <a:xfrm>
            <a:off x="838200" y="1371600"/>
            <a:ext cx="8001000" cy="2590800"/>
          </a:xfrm>
          <a:noFill/>
        </p:spPr>
        <p:txBody>
          <a:bodyPr/>
          <a:lstStyle/>
          <a:p>
            <a:pPr lvl="1"/>
            <a:endParaRPr lang="en-US" sz="2400" dirty="0" smtClean="0"/>
          </a:p>
          <a:p>
            <a:pPr lvl="1"/>
            <a:r>
              <a:rPr lang="en-US" sz="2400" dirty="0" smtClean="0"/>
              <a:t>product </a:t>
            </a:r>
            <a:r>
              <a:rPr lang="en-US" sz="2400" dirty="0" smtClean="0"/>
              <a:t>is used by next step in pathway</a:t>
            </a:r>
          </a:p>
          <a:p>
            <a:pPr lvl="1"/>
            <a:r>
              <a:rPr lang="en-US" sz="2400" dirty="0" smtClean="0"/>
              <a:t>final product is inhibitor of earlier step</a:t>
            </a:r>
          </a:p>
          <a:p>
            <a:pPr marL="1085850" lvl="2"/>
            <a:r>
              <a:rPr lang="en-US" sz="2000" dirty="0" smtClean="0"/>
              <a:t>allosteric inhibitor of earlier enzyme</a:t>
            </a:r>
          </a:p>
          <a:p>
            <a:pPr marL="1085850" lvl="2"/>
            <a:r>
              <a:rPr lang="en-US" sz="2000" u="sng" dirty="0" smtClean="0">
                <a:solidFill>
                  <a:srgbClr val="CC0000"/>
                </a:solidFill>
              </a:rPr>
              <a:t>feedback inhibition</a:t>
            </a:r>
            <a:endParaRPr lang="en-US" sz="2000" u="sng" dirty="0" smtClean="0"/>
          </a:p>
          <a:p>
            <a:pPr lvl="1"/>
            <a:r>
              <a:rPr lang="en-US" sz="2400" dirty="0" smtClean="0"/>
              <a:t>no unnecessary accumulation of product</a:t>
            </a:r>
          </a:p>
        </p:txBody>
      </p:sp>
      <p:pic>
        <p:nvPicPr>
          <p:cNvPr id="464900" name="Picture 4"/>
          <p:cNvPicPr>
            <a:picLocks noChangeAspect="1" noChangeArrowheads="1"/>
          </p:cNvPicPr>
          <p:nvPr/>
        </p:nvPicPr>
        <p:blipFill>
          <a:blip r:embed="rId7"/>
          <a:srcRect/>
          <a:stretch>
            <a:fillRect/>
          </a:stretch>
        </p:blipFill>
        <p:spPr bwMode="auto">
          <a:xfrm>
            <a:off x="2133600" y="4902200"/>
            <a:ext cx="5918200" cy="1498600"/>
          </a:xfrm>
          <a:prstGeom prst="rect">
            <a:avLst/>
          </a:prstGeom>
          <a:noFill/>
          <a:ln w="9525">
            <a:noFill/>
            <a:miter lim="800000"/>
            <a:headEnd/>
            <a:tailEnd/>
          </a:ln>
        </p:spPr>
      </p:pic>
      <p:sp>
        <p:nvSpPr>
          <p:cNvPr id="464901" name="Oval 5"/>
          <p:cNvSpPr>
            <a:spLocks noChangeArrowheads="1"/>
          </p:cNvSpPr>
          <p:nvPr/>
        </p:nvSpPr>
        <p:spPr bwMode="auto">
          <a:xfrm>
            <a:off x="7554913" y="4191000"/>
            <a:ext cx="685800" cy="685800"/>
          </a:xfrm>
          <a:prstGeom prst="ellipse">
            <a:avLst/>
          </a:prstGeom>
          <a:solidFill>
            <a:srgbClr val="FFEA18"/>
          </a:solidFill>
          <a:ln w="9525">
            <a:noFill/>
            <a:round/>
            <a:headEnd/>
            <a:tailEnd/>
          </a:ln>
        </p:spPr>
        <p:txBody>
          <a:bodyPr wrap="none" anchor="ctr"/>
          <a:lstStyle/>
          <a:p>
            <a:endParaRPr lang="en-US"/>
          </a:p>
        </p:txBody>
      </p:sp>
      <p:sp>
        <p:nvSpPr>
          <p:cNvPr id="47111" name="Rectangle 6" descr="Rectangle: Click to edit Master text styles&#10;Second level&#10;Third level&#10;Fourth level&#10;Fifth level"/>
          <p:cNvSpPr>
            <a:spLocks noChangeArrowheads="1"/>
          </p:cNvSpPr>
          <p:nvPr/>
        </p:nvSpPr>
        <p:spPr bwMode="auto">
          <a:xfrm>
            <a:off x="685800" y="4191000"/>
            <a:ext cx="8001000" cy="1447800"/>
          </a:xfrm>
          <a:prstGeom prst="rect">
            <a:avLst/>
          </a:prstGeom>
          <a:noFill/>
          <a:ln w="9525">
            <a:noFill/>
            <a:miter lim="800000"/>
            <a:headEnd/>
            <a:tailEnd/>
          </a:ln>
        </p:spPr>
        <p:txBody>
          <a:bodyPr/>
          <a:lstStyle/>
          <a:p>
            <a:pPr marL="342900" indent="-342900" eaLnBrk="1" hangingPunct="1">
              <a:spcBef>
                <a:spcPct val="20000"/>
              </a:spcBef>
              <a:buClr>
                <a:srgbClr val="0F116A"/>
              </a:buClr>
              <a:buSzPct val="120000"/>
              <a:buFont typeface="Wingdings" pitchFamily="84" charset="2"/>
              <a:buNone/>
            </a:pPr>
            <a:r>
              <a:rPr lang="en-US" sz="3400" b="1">
                <a:solidFill>
                  <a:srgbClr val="198721"/>
                </a:solidFill>
              </a:rPr>
              <a:t>A</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B</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C</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D</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E</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F</a:t>
            </a:r>
            <a:r>
              <a:rPr lang="en-US" sz="3800" b="1">
                <a:solidFill>
                  <a:srgbClr val="0F116A"/>
                </a:solidFill>
              </a:rPr>
              <a:t> </a:t>
            </a:r>
            <a:r>
              <a:rPr lang="en-US" sz="3800" b="1">
                <a:solidFill>
                  <a:srgbClr val="0F116A"/>
                </a:solidFill>
                <a:sym typeface="Symbol" pitchFamily="84" charset="2"/>
              </a:rPr>
              <a:t> </a:t>
            </a:r>
            <a:r>
              <a:rPr lang="en-US" sz="3400" b="1">
                <a:solidFill>
                  <a:srgbClr val="198721"/>
                </a:solidFill>
              </a:rPr>
              <a:t>G</a:t>
            </a:r>
            <a:r>
              <a:rPr lang="en-US" sz="3000" b="1">
                <a:solidFill>
                  <a:srgbClr val="0F116A"/>
                </a:solidFill>
              </a:rPr>
              <a:t> </a:t>
            </a:r>
          </a:p>
        </p:txBody>
      </p:sp>
      <p:grpSp>
        <p:nvGrpSpPr>
          <p:cNvPr id="47112" name="Group 27"/>
          <p:cNvGrpSpPr>
            <a:grpSpLocks/>
          </p:cNvGrpSpPr>
          <p:nvPr/>
        </p:nvGrpSpPr>
        <p:grpSpPr bwMode="auto">
          <a:xfrm>
            <a:off x="1544638" y="4497388"/>
            <a:ext cx="1116012" cy="1063625"/>
            <a:chOff x="916" y="1235"/>
            <a:chExt cx="703" cy="670"/>
          </a:xfrm>
        </p:grpSpPr>
        <p:sp>
          <p:nvSpPr>
            <p:cNvPr id="47129" name="Rectangle 28"/>
            <p:cNvSpPr>
              <a:spLocks noChangeArrowheads="1"/>
            </p:cNvSpPr>
            <p:nvPr/>
          </p:nvSpPr>
          <p:spPr bwMode="auto">
            <a:xfrm>
              <a:off x="91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1</a:t>
              </a:r>
              <a:endParaRPr lang="en-US" sz="2600" b="1">
                <a:solidFill>
                  <a:srgbClr val="0F116A"/>
                </a:solidFill>
              </a:endParaRPr>
            </a:p>
          </p:txBody>
        </p:sp>
        <p:sp>
          <p:nvSpPr>
            <p:cNvPr id="47130" name="Rectangle 29"/>
            <p:cNvSpPr>
              <a:spLocks noChangeArrowheads="1"/>
            </p:cNvSpPr>
            <p:nvPr/>
          </p:nvSpPr>
          <p:spPr bwMode="auto">
            <a:xfrm rot="-5400000">
              <a:off x="1091" y="123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3" name="Group 30"/>
          <p:cNvGrpSpPr>
            <a:grpSpLocks/>
          </p:cNvGrpSpPr>
          <p:nvPr/>
        </p:nvGrpSpPr>
        <p:grpSpPr bwMode="auto">
          <a:xfrm>
            <a:off x="2598738" y="4508500"/>
            <a:ext cx="1116012" cy="1047750"/>
            <a:chOff x="1579" y="1245"/>
            <a:chExt cx="703" cy="660"/>
          </a:xfrm>
        </p:grpSpPr>
        <p:sp>
          <p:nvSpPr>
            <p:cNvPr id="47127" name="Rectangle 31"/>
            <p:cNvSpPr>
              <a:spLocks noChangeArrowheads="1"/>
            </p:cNvSpPr>
            <p:nvPr/>
          </p:nvSpPr>
          <p:spPr bwMode="auto">
            <a:xfrm>
              <a:off x="1579"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2</a:t>
              </a:r>
            </a:p>
          </p:txBody>
        </p:sp>
        <p:sp>
          <p:nvSpPr>
            <p:cNvPr id="47128" name="Rectangle 32"/>
            <p:cNvSpPr>
              <a:spLocks noChangeArrowheads="1"/>
            </p:cNvSpPr>
            <p:nvPr/>
          </p:nvSpPr>
          <p:spPr bwMode="auto">
            <a:xfrm rot="-5400000">
              <a:off x="1754"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4" name="Group 33"/>
          <p:cNvGrpSpPr>
            <a:grpSpLocks/>
          </p:cNvGrpSpPr>
          <p:nvPr/>
        </p:nvGrpSpPr>
        <p:grpSpPr bwMode="auto">
          <a:xfrm>
            <a:off x="3651250" y="4494213"/>
            <a:ext cx="1116013" cy="1063625"/>
            <a:chOff x="2256" y="1235"/>
            <a:chExt cx="703" cy="670"/>
          </a:xfrm>
        </p:grpSpPr>
        <p:sp>
          <p:nvSpPr>
            <p:cNvPr id="47125" name="Rectangle 34"/>
            <p:cNvSpPr>
              <a:spLocks noChangeArrowheads="1"/>
            </p:cNvSpPr>
            <p:nvPr/>
          </p:nvSpPr>
          <p:spPr bwMode="auto">
            <a:xfrm>
              <a:off x="225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3</a:t>
              </a:r>
            </a:p>
          </p:txBody>
        </p:sp>
        <p:sp>
          <p:nvSpPr>
            <p:cNvPr id="47126" name="Rectangle 35"/>
            <p:cNvSpPr>
              <a:spLocks noChangeArrowheads="1"/>
            </p:cNvSpPr>
            <p:nvPr/>
          </p:nvSpPr>
          <p:spPr bwMode="auto">
            <a:xfrm rot="-5400000">
              <a:off x="2431" y="123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5" name="Group 36"/>
          <p:cNvGrpSpPr>
            <a:grpSpLocks/>
          </p:cNvGrpSpPr>
          <p:nvPr/>
        </p:nvGrpSpPr>
        <p:grpSpPr bwMode="auto">
          <a:xfrm>
            <a:off x="4703763" y="4508500"/>
            <a:ext cx="1116012" cy="1047750"/>
            <a:chOff x="2904" y="1245"/>
            <a:chExt cx="703" cy="660"/>
          </a:xfrm>
        </p:grpSpPr>
        <p:sp>
          <p:nvSpPr>
            <p:cNvPr id="47123" name="Rectangle 37"/>
            <p:cNvSpPr>
              <a:spLocks noChangeArrowheads="1"/>
            </p:cNvSpPr>
            <p:nvPr/>
          </p:nvSpPr>
          <p:spPr bwMode="auto">
            <a:xfrm>
              <a:off x="2904"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p>
            <a:p>
              <a:r>
                <a:rPr lang="en-US" sz="2200" b="1">
                  <a:solidFill>
                    <a:srgbClr val="CC0000"/>
                  </a:solidFill>
                </a:rPr>
                <a:t>4</a:t>
              </a:r>
            </a:p>
          </p:txBody>
        </p:sp>
        <p:sp>
          <p:nvSpPr>
            <p:cNvPr id="47124" name="Rectangle 38"/>
            <p:cNvSpPr>
              <a:spLocks noChangeArrowheads="1"/>
            </p:cNvSpPr>
            <p:nvPr/>
          </p:nvSpPr>
          <p:spPr bwMode="auto">
            <a:xfrm rot="-5400000">
              <a:off x="3079"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6" name="Group 39"/>
          <p:cNvGrpSpPr>
            <a:grpSpLocks/>
          </p:cNvGrpSpPr>
          <p:nvPr/>
        </p:nvGrpSpPr>
        <p:grpSpPr bwMode="auto">
          <a:xfrm>
            <a:off x="5756275" y="4508500"/>
            <a:ext cx="1116013" cy="1047750"/>
            <a:chOff x="3566" y="1245"/>
            <a:chExt cx="703" cy="660"/>
          </a:xfrm>
        </p:grpSpPr>
        <p:sp>
          <p:nvSpPr>
            <p:cNvPr id="47121" name="Rectangle 40"/>
            <p:cNvSpPr>
              <a:spLocks noChangeArrowheads="1"/>
            </p:cNvSpPr>
            <p:nvPr/>
          </p:nvSpPr>
          <p:spPr bwMode="auto">
            <a:xfrm>
              <a:off x="3566"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5</a:t>
              </a:r>
            </a:p>
          </p:txBody>
        </p:sp>
        <p:sp>
          <p:nvSpPr>
            <p:cNvPr id="47122" name="Rectangle 41"/>
            <p:cNvSpPr>
              <a:spLocks noChangeArrowheads="1"/>
            </p:cNvSpPr>
            <p:nvPr/>
          </p:nvSpPr>
          <p:spPr bwMode="auto">
            <a:xfrm rot="-5400000">
              <a:off x="3740"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grpSp>
        <p:nvGrpSpPr>
          <p:cNvPr id="47117" name="Group 42"/>
          <p:cNvGrpSpPr>
            <a:grpSpLocks/>
          </p:cNvGrpSpPr>
          <p:nvPr/>
        </p:nvGrpSpPr>
        <p:grpSpPr bwMode="auto">
          <a:xfrm>
            <a:off x="6808788" y="4508500"/>
            <a:ext cx="1116012" cy="1047750"/>
            <a:chOff x="4228" y="1245"/>
            <a:chExt cx="703" cy="660"/>
          </a:xfrm>
        </p:grpSpPr>
        <p:sp>
          <p:nvSpPr>
            <p:cNvPr id="47119" name="Rectangle 43"/>
            <p:cNvSpPr>
              <a:spLocks noChangeArrowheads="1"/>
            </p:cNvSpPr>
            <p:nvPr/>
          </p:nvSpPr>
          <p:spPr bwMode="auto">
            <a:xfrm>
              <a:off x="4228" y="1444"/>
              <a:ext cx="703" cy="461"/>
            </a:xfrm>
            <a:prstGeom prst="rect">
              <a:avLst/>
            </a:prstGeom>
            <a:noFill/>
            <a:ln w="9525">
              <a:noFill/>
              <a:miter lim="800000"/>
              <a:headEnd/>
              <a:tailEnd/>
            </a:ln>
          </p:spPr>
          <p:txBody>
            <a:bodyPr wrap="none" anchor="ctr">
              <a:spAutoFit/>
            </a:bodyPr>
            <a:lstStyle/>
            <a:p>
              <a:r>
                <a:rPr lang="en-US" sz="2000" b="1">
                  <a:solidFill>
                    <a:srgbClr val="CC0000"/>
                  </a:solidFill>
                </a:rPr>
                <a:t>enzyme</a:t>
              </a:r>
              <a:endParaRPr lang="en-US" sz="2200" b="1">
                <a:solidFill>
                  <a:srgbClr val="CC0000"/>
                </a:solidFill>
              </a:endParaRPr>
            </a:p>
            <a:p>
              <a:r>
                <a:rPr lang="en-US" sz="2200" b="1">
                  <a:solidFill>
                    <a:srgbClr val="CC0000"/>
                  </a:solidFill>
                </a:rPr>
                <a:t>6</a:t>
              </a:r>
            </a:p>
          </p:txBody>
        </p:sp>
        <p:sp>
          <p:nvSpPr>
            <p:cNvPr id="47120" name="Rectangle 44"/>
            <p:cNvSpPr>
              <a:spLocks noChangeArrowheads="1"/>
            </p:cNvSpPr>
            <p:nvPr/>
          </p:nvSpPr>
          <p:spPr bwMode="auto">
            <a:xfrm rot="-5400000">
              <a:off x="4403" y="1249"/>
              <a:ext cx="353" cy="346"/>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84" charset="2"/>
                </a:rPr>
                <a:t></a:t>
              </a:r>
              <a:endParaRPr lang="en-US" sz="3000" b="1">
                <a:solidFill>
                  <a:srgbClr val="0F116A"/>
                </a:solidFill>
                <a:sym typeface="Symbol" pitchFamily="84" charset="2"/>
              </a:endParaRPr>
            </a:p>
          </p:txBody>
        </p:sp>
      </p:grpSp>
      <p:sp>
        <p:nvSpPr>
          <p:cNvPr id="464944" name="Text Box 48"/>
          <p:cNvSpPr txBox="1">
            <a:spLocks noChangeArrowheads="1"/>
          </p:cNvSpPr>
          <p:nvPr/>
        </p:nvSpPr>
        <p:spPr bwMode="auto">
          <a:xfrm>
            <a:off x="1828800" y="4724400"/>
            <a:ext cx="488950" cy="641350"/>
          </a:xfrm>
          <a:prstGeom prst="rect">
            <a:avLst/>
          </a:prstGeom>
          <a:noFill/>
          <a:ln w="9525">
            <a:noFill/>
            <a:miter lim="800000"/>
            <a:headEnd/>
            <a:tailEnd/>
          </a:ln>
        </p:spPr>
        <p:txBody>
          <a:bodyPr wrap="none" anchor="ctr">
            <a:spAutoFit/>
          </a:bodyPr>
          <a:lstStyle/>
          <a:p>
            <a:r>
              <a:rPr lang="en-US" sz="3600" b="1">
                <a:solidFill>
                  <a:srgbClr val="FFCC18"/>
                </a:solidFill>
              </a:rPr>
              <a:t>X</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anim calcmode="lin" valueType="num">
                                      <p:cBhvr additive="base">
                                        <p:cTn id="7" dur="500" fill="hold"/>
                                        <p:tgtEl>
                                          <p:spTgt spid="4648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48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4899">
                                            <p:txEl>
                                              <p:pRg st="2" end="2"/>
                                            </p:txEl>
                                          </p:spTgt>
                                        </p:tgtEl>
                                        <p:attrNameLst>
                                          <p:attrName>style.visibility</p:attrName>
                                        </p:attrNameLst>
                                      </p:cBhvr>
                                      <p:to>
                                        <p:strVal val="visible"/>
                                      </p:to>
                                    </p:set>
                                    <p:anim calcmode="lin" valueType="num">
                                      <p:cBhvr additive="base">
                                        <p:cTn id="13" dur="500" fill="hold"/>
                                        <p:tgtEl>
                                          <p:spTgt spid="4648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4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464901"/>
                                        </p:tgtEl>
                                        <p:attrNameLst>
                                          <p:attrName>style.visibility</p:attrName>
                                        </p:attrNameLst>
                                      </p:cBhvr>
                                      <p:to>
                                        <p:strVal val="visible"/>
                                      </p:to>
                                    </p:set>
                                    <p:animEffect transition="in" filter="circle(out)">
                                      <p:cBhvr>
                                        <p:cTn id="19" dur="500"/>
                                        <p:tgtEl>
                                          <p:spTgt spid="464901"/>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64900"/>
                                        </p:tgtEl>
                                        <p:attrNameLst>
                                          <p:attrName>style.visibility</p:attrName>
                                        </p:attrNameLst>
                                      </p:cBhvr>
                                      <p:to>
                                        <p:strVal val="visible"/>
                                      </p:to>
                                    </p:set>
                                    <p:animEffect transition="in" filter="wipe(right)">
                                      <p:cBhvr>
                                        <p:cTn id="24" dur="500"/>
                                        <p:tgtEl>
                                          <p:spTgt spid="464900"/>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
                                        </p:tgtEl>
                                      </p:cMediaNode>
                                    </p:audio>
                                  </p:sub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64922"/>
                                        </p:tgtEl>
                                        <p:attrNameLst>
                                          <p:attrName>style.visibility</p:attrName>
                                        </p:attrNameLst>
                                      </p:cBhvr>
                                      <p:to>
                                        <p:strVal val="visible"/>
                                      </p:to>
                                    </p:set>
                                    <p:animEffect transition="in" filter="wipe(left)">
                                      <p:cBhvr>
                                        <p:cTn id="28" dur="500"/>
                                        <p:tgtEl>
                                          <p:spTgt spid="4649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64944">
                                            <p:txEl>
                                              <p:pRg st="0" end="0"/>
                                            </p:txEl>
                                          </p:spTgt>
                                        </p:tgtEl>
                                        <p:attrNameLst>
                                          <p:attrName>style.visibility</p:attrName>
                                        </p:attrNameLst>
                                      </p:cBhvr>
                                      <p:to>
                                        <p:strVal val="visible"/>
                                      </p:to>
                                    </p:set>
                                    <p:animEffect transition="in" filter="wipe(left)">
                                      <p:cBhvr>
                                        <p:cTn id="33" dur="500"/>
                                        <p:tgtEl>
                                          <p:spTgt spid="464944">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6" name="String"/>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64899">
                                            <p:txEl>
                                              <p:pRg st="3" end="3"/>
                                            </p:txEl>
                                          </p:spTgt>
                                        </p:tgtEl>
                                        <p:attrNameLst>
                                          <p:attrName>style.visibility</p:attrName>
                                        </p:attrNameLst>
                                      </p:cBhvr>
                                      <p:to>
                                        <p:strVal val="visible"/>
                                      </p:to>
                                    </p:set>
                                    <p:anim calcmode="lin" valueType="num">
                                      <p:cBhvr additive="base">
                                        <p:cTn id="38" dur="500" fill="hold"/>
                                        <p:tgtEl>
                                          <p:spTgt spid="464899">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648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64899">
                                            <p:txEl>
                                              <p:pRg st="4" end="4"/>
                                            </p:txEl>
                                          </p:spTgt>
                                        </p:tgtEl>
                                        <p:attrNameLst>
                                          <p:attrName>style.visibility</p:attrName>
                                        </p:attrNameLst>
                                      </p:cBhvr>
                                      <p:to>
                                        <p:strVal val="visible"/>
                                      </p:to>
                                    </p:set>
                                    <p:anim calcmode="lin" valueType="num">
                                      <p:cBhvr additive="base">
                                        <p:cTn id="44" dur="500" fill="hold"/>
                                        <p:tgtEl>
                                          <p:spTgt spid="464899">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648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64899">
                                            <p:txEl>
                                              <p:pRg st="5" end="5"/>
                                            </p:txEl>
                                          </p:spTgt>
                                        </p:tgtEl>
                                        <p:attrNameLst>
                                          <p:attrName>style.visibility</p:attrName>
                                        </p:attrNameLst>
                                      </p:cBhvr>
                                      <p:to>
                                        <p:strVal val="visible"/>
                                      </p:to>
                                    </p:set>
                                    <p:anim calcmode="lin" valueType="num">
                                      <p:cBhvr additive="base">
                                        <p:cTn id="50" dur="500" fill="hold"/>
                                        <p:tgtEl>
                                          <p:spTgt spid="464899">
                                            <p:txEl>
                                              <p:pRg st="5" end="5"/>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648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22" grpId="0" animBg="1" autoUpdateAnimBg="0"/>
      <p:bldP spid="464899" grpId="0" build="p" autoUpdateAnimBg="0"/>
      <p:bldP spid="464901" grpId="0" animBg="1"/>
      <p:bldP spid="46494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7" name="Picture 3"/>
          <p:cNvPicPr>
            <a:picLocks noChangeAspect="1" noChangeArrowheads="1"/>
          </p:cNvPicPr>
          <p:nvPr/>
        </p:nvPicPr>
        <p:blipFill>
          <a:blip r:embed="rId6"/>
          <a:srcRect l="1828" t="1199" r="2740" b="4800"/>
          <a:stretch>
            <a:fillRect/>
          </a:stretch>
        </p:blipFill>
        <p:spPr bwMode="auto">
          <a:xfrm>
            <a:off x="5114925" y="874713"/>
            <a:ext cx="3811588" cy="5719762"/>
          </a:xfrm>
          <a:prstGeom prst="rect">
            <a:avLst/>
          </a:prstGeom>
          <a:noFill/>
          <a:ln w="9525">
            <a:noFill/>
            <a:miter lim="800000"/>
            <a:headEnd/>
            <a:tailEnd/>
          </a:ln>
          <a:effectLst>
            <a:outerShdw dist="35921" dir="2700000" algn="ctr" rotWithShape="0">
              <a:srgbClr val="808080"/>
            </a:outerShdw>
          </a:effectLst>
        </p:spPr>
      </p:pic>
      <p:sp>
        <p:nvSpPr>
          <p:cNvPr id="466948" name="Rectangle 4"/>
          <p:cNvSpPr>
            <a:spLocks noGrp="1" noChangeArrowheads="1"/>
          </p:cNvSpPr>
          <p:nvPr>
            <p:ph type="title"/>
          </p:nvPr>
        </p:nvSpPr>
        <p:spPr/>
        <p:txBody>
          <a:bodyPr/>
          <a:lstStyle/>
          <a:p>
            <a:pPr>
              <a:defRPr/>
            </a:pPr>
            <a:r>
              <a:rPr lang="en-US" smtClean="0"/>
              <a:t>Feedback inhibition</a:t>
            </a:r>
          </a:p>
        </p:txBody>
      </p:sp>
      <p:sp>
        <p:nvSpPr>
          <p:cNvPr id="466950" name="Rectangle 6" descr="Rectangle: Click to edit Master text styles&#10;Second level&#10;Third level&#10;Fourth level&#10;Fifth level"/>
          <p:cNvSpPr>
            <a:spLocks noGrp="1" noChangeArrowheads="1"/>
          </p:cNvSpPr>
          <p:nvPr>
            <p:ph type="body" idx="1"/>
          </p:nvPr>
        </p:nvSpPr>
        <p:spPr>
          <a:xfrm>
            <a:off x="271463" y="1371600"/>
            <a:ext cx="4643437" cy="5486400"/>
          </a:xfrm>
          <a:noFill/>
        </p:spPr>
        <p:txBody>
          <a:bodyPr/>
          <a:lstStyle/>
          <a:p>
            <a:pPr>
              <a:lnSpc>
                <a:spcPct val="90000"/>
              </a:lnSpc>
            </a:pPr>
            <a:r>
              <a:rPr lang="en-US" smtClean="0"/>
              <a:t>Example</a:t>
            </a:r>
          </a:p>
          <a:p>
            <a:pPr lvl="1">
              <a:lnSpc>
                <a:spcPct val="90000"/>
              </a:lnSpc>
            </a:pPr>
            <a:r>
              <a:rPr lang="en-US" smtClean="0"/>
              <a:t>synthesis of amino acid, </a:t>
            </a:r>
            <a:r>
              <a:rPr lang="en-US" u="sng" smtClean="0">
                <a:solidFill>
                  <a:srgbClr val="CC0000"/>
                </a:solidFill>
              </a:rPr>
              <a:t>isoleucine</a:t>
            </a:r>
            <a:r>
              <a:rPr lang="en-US" smtClean="0"/>
              <a:t> from amino acid, </a:t>
            </a:r>
            <a:r>
              <a:rPr lang="en-US" u="sng" smtClean="0">
                <a:solidFill>
                  <a:srgbClr val="CC0000"/>
                </a:solidFill>
              </a:rPr>
              <a:t>threonine</a:t>
            </a:r>
            <a:endParaRPr lang="en-US" u="sng" smtClean="0"/>
          </a:p>
          <a:p>
            <a:pPr lvl="1">
              <a:lnSpc>
                <a:spcPct val="90000"/>
              </a:lnSpc>
            </a:pPr>
            <a:r>
              <a:rPr lang="en-US" smtClean="0"/>
              <a:t>isoleucine becomes the </a:t>
            </a:r>
            <a:r>
              <a:rPr lang="en-US" u="sng" smtClean="0">
                <a:solidFill>
                  <a:srgbClr val="CC0000"/>
                </a:solidFill>
              </a:rPr>
              <a:t>allosteric inhibitor</a:t>
            </a:r>
            <a:r>
              <a:rPr lang="en-US" smtClean="0"/>
              <a:t> of the first step in the pathway</a:t>
            </a:r>
          </a:p>
          <a:p>
            <a:pPr lvl="2">
              <a:lnSpc>
                <a:spcPct val="90000"/>
              </a:lnSpc>
            </a:pPr>
            <a:r>
              <a:rPr lang="en-US" smtClean="0"/>
              <a:t>as product accumulates it collides with enzyme more often than substrate does</a:t>
            </a:r>
          </a:p>
        </p:txBody>
      </p:sp>
      <p:sp>
        <p:nvSpPr>
          <p:cNvPr id="466951" name="Oval 7"/>
          <p:cNvSpPr>
            <a:spLocks noChangeArrowheads="1"/>
          </p:cNvSpPr>
          <p:nvPr/>
        </p:nvSpPr>
        <p:spPr bwMode="auto">
          <a:xfrm>
            <a:off x="6891338" y="727075"/>
            <a:ext cx="1177925" cy="1190625"/>
          </a:xfrm>
          <a:prstGeom prst="ellipse">
            <a:avLst/>
          </a:prstGeom>
          <a:noFill/>
          <a:ln w="57150">
            <a:solidFill>
              <a:srgbClr val="CC0000"/>
            </a:solidFill>
            <a:round/>
            <a:headEnd/>
            <a:tailEnd/>
          </a:ln>
        </p:spPr>
        <p:txBody>
          <a:bodyPr wrap="none" anchor="ctr"/>
          <a:lstStyle/>
          <a:p>
            <a:endParaRPr lang="en-US"/>
          </a:p>
        </p:txBody>
      </p:sp>
      <p:sp>
        <p:nvSpPr>
          <p:cNvPr id="466952" name="Oval 8"/>
          <p:cNvSpPr>
            <a:spLocks noChangeArrowheads="1"/>
          </p:cNvSpPr>
          <p:nvPr/>
        </p:nvSpPr>
        <p:spPr bwMode="auto">
          <a:xfrm>
            <a:off x="6904038" y="5667375"/>
            <a:ext cx="1177925" cy="1190625"/>
          </a:xfrm>
          <a:prstGeom prst="ellipse">
            <a:avLst/>
          </a:prstGeom>
          <a:noFill/>
          <a:ln w="57150">
            <a:solidFill>
              <a:srgbClr val="CC0000"/>
            </a:solidFill>
            <a:round/>
            <a:headEnd/>
            <a:tailEnd/>
          </a:ln>
        </p:spPr>
        <p:txBody>
          <a:bodyPr wrap="none" anchor="ctr"/>
          <a:lstStyle/>
          <a:p>
            <a:endParaRPr lang="en-US"/>
          </a:p>
        </p:txBody>
      </p:sp>
      <p:sp>
        <p:nvSpPr>
          <p:cNvPr id="466953" name="Oval 9"/>
          <p:cNvSpPr>
            <a:spLocks noChangeArrowheads="1"/>
          </p:cNvSpPr>
          <p:nvPr/>
        </p:nvSpPr>
        <p:spPr bwMode="auto">
          <a:xfrm>
            <a:off x="5316538" y="2517775"/>
            <a:ext cx="1177925" cy="1190625"/>
          </a:xfrm>
          <a:prstGeom prst="ellipse">
            <a:avLst/>
          </a:prstGeom>
          <a:noFill/>
          <a:ln w="57150">
            <a:solidFill>
              <a:srgbClr val="CC0000"/>
            </a:solidFill>
            <a:round/>
            <a:headEnd/>
            <a:tailEnd/>
          </a:ln>
        </p:spPr>
        <p:txBody>
          <a:bodyPr wrap="none" anchor="ctr"/>
          <a:lstStyle/>
          <a:p>
            <a:endParaRPr lang="en-US"/>
          </a:p>
        </p:txBody>
      </p:sp>
      <p:sp>
        <p:nvSpPr>
          <p:cNvPr id="466954" name="Rectangle 10"/>
          <p:cNvSpPr>
            <a:spLocks noChangeArrowheads="1"/>
          </p:cNvSpPr>
          <p:nvPr/>
        </p:nvSpPr>
        <p:spPr bwMode="auto">
          <a:xfrm>
            <a:off x="5791200" y="454025"/>
            <a:ext cx="1457325" cy="427038"/>
          </a:xfrm>
          <a:prstGeom prst="rect">
            <a:avLst/>
          </a:prstGeom>
          <a:noFill/>
          <a:ln w="9525">
            <a:noFill/>
            <a:miter lim="800000"/>
            <a:headEnd/>
            <a:tailEnd/>
          </a:ln>
        </p:spPr>
        <p:txBody>
          <a:bodyPr wrap="none" anchor="ctr">
            <a:spAutoFit/>
          </a:bodyPr>
          <a:lstStyle/>
          <a:p>
            <a:r>
              <a:rPr lang="en-US" sz="2200" b="1">
                <a:solidFill>
                  <a:srgbClr val="CC0000"/>
                </a:solidFill>
              </a:rPr>
              <a:t>threonine</a:t>
            </a:r>
          </a:p>
        </p:txBody>
      </p:sp>
      <p:sp>
        <p:nvSpPr>
          <p:cNvPr id="466955" name="Rectangle 11"/>
          <p:cNvSpPr>
            <a:spLocks noChangeArrowheads="1"/>
          </p:cNvSpPr>
          <p:nvPr/>
        </p:nvSpPr>
        <p:spPr bwMode="auto">
          <a:xfrm>
            <a:off x="5407025" y="6205538"/>
            <a:ext cx="1550988" cy="427037"/>
          </a:xfrm>
          <a:prstGeom prst="rect">
            <a:avLst/>
          </a:prstGeom>
          <a:noFill/>
          <a:ln w="9525">
            <a:noFill/>
            <a:miter lim="800000"/>
            <a:headEnd/>
            <a:tailEnd/>
          </a:ln>
        </p:spPr>
        <p:txBody>
          <a:bodyPr anchor="ctr">
            <a:spAutoFit/>
          </a:bodyPr>
          <a:lstStyle/>
          <a:p>
            <a:r>
              <a:rPr lang="en-US" sz="2200" b="1">
                <a:solidFill>
                  <a:srgbClr val="CC0000"/>
                </a:solidFill>
              </a:rPr>
              <a:t>isoleucine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6950">
                                            <p:txEl>
                                              <p:pRg st="0" end="0"/>
                                            </p:txEl>
                                          </p:spTgt>
                                        </p:tgtEl>
                                        <p:attrNameLst>
                                          <p:attrName>style.visibility</p:attrName>
                                        </p:attrNameLst>
                                      </p:cBhvr>
                                      <p:to>
                                        <p:strVal val="visible"/>
                                      </p:to>
                                    </p:set>
                                    <p:anim calcmode="lin" valueType="num">
                                      <p:cBhvr additive="base">
                                        <p:cTn id="7" dur="500" fill="hold"/>
                                        <p:tgtEl>
                                          <p:spTgt spid="4669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69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6950">
                                            <p:txEl>
                                              <p:pRg st="1" end="1"/>
                                            </p:txEl>
                                          </p:spTgt>
                                        </p:tgtEl>
                                        <p:attrNameLst>
                                          <p:attrName>style.visibility</p:attrName>
                                        </p:attrNameLst>
                                      </p:cBhvr>
                                      <p:to>
                                        <p:strVal val="visible"/>
                                      </p:to>
                                    </p:set>
                                    <p:anim calcmode="lin" valueType="num">
                                      <p:cBhvr additive="base">
                                        <p:cTn id="13" dur="500" fill="hold"/>
                                        <p:tgtEl>
                                          <p:spTgt spid="4669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695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66954">
                                            <p:txEl>
                                              <p:pRg st="0" end="0"/>
                                            </p:txEl>
                                          </p:spTgt>
                                        </p:tgtEl>
                                        <p:attrNameLst>
                                          <p:attrName>style.visibility</p:attrName>
                                        </p:attrNameLst>
                                      </p:cBhvr>
                                      <p:to>
                                        <p:strVal val="visible"/>
                                      </p:to>
                                    </p:set>
                                    <p:animEffect transition="in" filter="wipe(left)">
                                      <p:cBhvr>
                                        <p:cTn id="19" dur="500"/>
                                        <p:tgtEl>
                                          <p:spTgt spid="466954">
                                            <p:txEl>
                                              <p:pRg st="0" end="0"/>
                                            </p:txEl>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66951"/>
                                        </p:tgtEl>
                                        <p:attrNameLst>
                                          <p:attrName>style.visibility</p:attrName>
                                        </p:attrNameLst>
                                      </p:cBhvr>
                                      <p:to>
                                        <p:strVal val="visible"/>
                                      </p:to>
                                    </p:set>
                                    <p:animEffect transition="in" filter="wipe(left)">
                                      <p:cBhvr>
                                        <p:cTn id="23" dur="500"/>
                                        <p:tgtEl>
                                          <p:spTgt spid="466951"/>
                                        </p:tgtEl>
                                      </p:cBhvr>
                                    </p:animEffect>
                                  </p:childTnLst>
                                  <p:subTnLst>
                                    <p:audio>
                                      <p:cMediaNode>
                                        <p:cTn display="0" masterRel="sameClick">
                                          <p:stCondLst>
                                            <p:cond evt="begin" delay="0">
                                              <p:tn val="21"/>
                                            </p:cond>
                                          </p:stCondLst>
                                          <p:endCondLst>
                                            <p:cond evt="onStopAudio" delay="0">
                                              <p:tgtEl>
                                                <p:sldTgt/>
                                              </p:tgtEl>
                                            </p:cond>
                                          </p:endCondLst>
                                        </p:cTn>
                                        <p:tgtEl>
                                          <p:sndTgt r:embed="rId4" name="Vibro Up"/>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66955">
                                            <p:txEl>
                                              <p:pRg st="0" end="0"/>
                                            </p:txEl>
                                          </p:spTgt>
                                        </p:tgtEl>
                                        <p:attrNameLst>
                                          <p:attrName>style.visibility</p:attrName>
                                        </p:attrNameLst>
                                      </p:cBhvr>
                                      <p:to>
                                        <p:strVal val="visible"/>
                                      </p:to>
                                    </p:set>
                                    <p:animEffect transition="in" filter="wipe(left)">
                                      <p:cBhvr>
                                        <p:cTn id="28" dur="500"/>
                                        <p:tgtEl>
                                          <p:spTgt spid="466955">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66952"/>
                                        </p:tgtEl>
                                        <p:attrNameLst>
                                          <p:attrName>style.visibility</p:attrName>
                                        </p:attrNameLst>
                                      </p:cBhvr>
                                      <p:to>
                                        <p:strVal val="visible"/>
                                      </p:to>
                                    </p:set>
                                    <p:animEffect transition="in" filter="wipe(left)">
                                      <p:cBhvr>
                                        <p:cTn id="32" dur="500"/>
                                        <p:tgtEl>
                                          <p:spTgt spid="466952"/>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6953"/>
                                        </p:tgtEl>
                                        <p:attrNameLst>
                                          <p:attrName>style.visibility</p:attrName>
                                        </p:attrNameLst>
                                      </p:cBhvr>
                                      <p:to>
                                        <p:strVal val="visible"/>
                                      </p:to>
                                    </p:set>
                                    <p:animEffect transition="in" filter="wipe(left)">
                                      <p:cBhvr>
                                        <p:cTn id="37" dur="500"/>
                                        <p:tgtEl>
                                          <p:spTgt spid="466953"/>
                                        </p:tgtEl>
                                      </p:cBhvr>
                                    </p:animEffect>
                                  </p:childTnLst>
                                  <p:subTnLst>
                                    <p:audio>
                                      <p:cMediaNode>
                                        <p:cTn display="0" masterRel="sameClick">
                                          <p:stCondLst>
                                            <p:cond evt="begin" delay="0">
                                              <p:tn val="35"/>
                                            </p:cond>
                                          </p:stCondLst>
                                          <p:endCondLst>
                                            <p:cond evt="onStopAudio" delay="0">
                                              <p:tgtEl>
                                                <p:sldTgt/>
                                              </p:tgtEl>
                                            </p:cond>
                                          </p:endCondLst>
                                        </p:cTn>
                                        <p:tgtEl>
                                          <p:sndTgt r:embed="rId5" name="String"/>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66950">
                                            <p:txEl>
                                              <p:pRg st="2" end="2"/>
                                            </p:txEl>
                                          </p:spTgt>
                                        </p:tgtEl>
                                        <p:attrNameLst>
                                          <p:attrName>style.visibility</p:attrName>
                                        </p:attrNameLst>
                                      </p:cBhvr>
                                      <p:to>
                                        <p:strVal val="visible"/>
                                      </p:to>
                                    </p:set>
                                    <p:anim calcmode="lin" valueType="num">
                                      <p:cBhvr additive="base">
                                        <p:cTn id="42" dur="500" fill="hold"/>
                                        <p:tgtEl>
                                          <p:spTgt spid="466950">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6695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66950">
                                            <p:txEl>
                                              <p:pRg st="3" end="3"/>
                                            </p:txEl>
                                          </p:spTgt>
                                        </p:tgtEl>
                                        <p:attrNameLst>
                                          <p:attrName>style.visibility</p:attrName>
                                        </p:attrNameLst>
                                      </p:cBhvr>
                                      <p:to>
                                        <p:strVal val="visible"/>
                                      </p:to>
                                    </p:set>
                                    <p:anim calcmode="lin" valueType="num">
                                      <p:cBhvr additive="base">
                                        <p:cTn id="48" dur="500" fill="hold"/>
                                        <p:tgtEl>
                                          <p:spTgt spid="466950">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6695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0" grpId="0" build="p" autoUpdateAnimBg="0"/>
      <p:bldP spid="466951" grpId="0" animBg="1"/>
      <p:bldP spid="466952" grpId="0" animBg="1"/>
      <p:bldP spid="466953" grpId="0" animBg="1"/>
      <p:bldP spid="466954" grpId="0" build="p" autoUpdateAnimBg="0"/>
      <p:bldP spid="46695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a:defRPr/>
            </a:pPr>
            <a:r>
              <a:rPr lang="en-US" smtClean="0"/>
              <a:t>Metabolism</a:t>
            </a:r>
          </a:p>
        </p:txBody>
      </p:sp>
      <p:sp>
        <p:nvSpPr>
          <p:cNvPr id="476163" name="Rectangle 3" descr="Rectangle: Click to edit Master text styles&#10;Second level&#10;Third level&#10;Fourth level&#10;Fifth level"/>
          <p:cNvSpPr>
            <a:spLocks noGrp="1" noChangeArrowheads="1"/>
          </p:cNvSpPr>
          <p:nvPr>
            <p:ph type="body" idx="1"/>
          </p:nvPr>
        </p:nvSpPr>
        <p:spPr>
          <a:xfrm>
            <a:off x="838200" y="1371600"/>
            <a:ext cx="8153400" cy="4953000"/>
          </a:xfrm>
          <a:noFill/>
        </p:spPr>
        <p:txBody>
          <a:bodyPr/>
          <a:lstStyle/>
          <a:p>
            <a:r>
              <a:rPr lang="en-US" dirty="0" smtClean="0"/>
              <a:t>Chemical reactions of life</a:t>
            </a:r>
          </a:p>
          <a:p>
            <a:pPr lvl="1"/>
            <a:r>
              <a:rPr lang="en-US" u="sng" dirty="0" smtClean="0">
                <a:solidFill>
                  <a:srgbClr val="CC0000"/>
                </a:solidFill>
              </a:rPr>
              <a:t>Building molecules</a:t>
            </a:r>
            <a:endParaRPr lang="en-US" dirty="0" smtClean="0"/>
          </a:p>
          <a:p>
            <a:pPr lvl="2"/>
            <a:r>
              <a:rPr lang="en-US" dirty="0" smtClean="0"/>
              <a:t>dehydration synthesis</a:t>
            </a:r>
          </a:p>
          <a:p>
            <a:pPr lvl="2"/>
            <a:r>
              <a:rPr lang="en-US" dirty="0" smtClean="0"/>
              <a:t>endergonic</a:t>
            </a:r>
          </a:p>
          <a:p>
            <a:pPr lvl="2"/>
            <a:r>
              <a:rPr lang="en-US" u="sng" dirty="0" smtClean="0">
                <a:solidFill>
                  <a:srgbClr val="CC0000"/>
                </a:solidFill>
              </a:rPr>
              <a:t>anabolic reactions</a:t>
            </a:r>
            <a:endParaRPr lang="en-US" dirty="0" smtClean="0"/>
          </a:p>
          <a:p>
            <a:pPr lvl="1"/>
            <a:r>
              <a:rPr lang="en-US" u="sng" dirty="0" smtClean="0">
                <a:solidFill>
                  <a:srgbClr val="CC0000"/>
                </a:solidFill>
              </a:rPr>
              <a:t>Breaking molecules</a:t>
            </a:r>
            <a:endParaRPr lang="en-US" dirty="0" smtClean="0"/>
          </a:p>
          <a:p>
            <a:pPr lvl="2"/>
            <a:r>
              <a:rPr lang="en-US" dirty="0" smtClean="0"/>
              <a:t>Hydrolysis</a:t>
            </a:r>
          </a:p>
          <a:p>
            <a:pPr lvl="2"/>
            <a:r>
              <a:rPr lang="en-US" dirty="0" smtClean="0"/>
              <a:t>Exergonic</a:t>
            </a:r>
          </a:p>
          <a:p>
            <a:pPr lvl="2"/>
            <a:r>
              <a:rPr lang="en-US" dirty="0" smtClean="0"/>
              <a:t>digestion</a:t>
            </a:r>
          </a:p>
          <a:p>
            <a:pPr lvl="2"/>
            <a:r>
              <a:rPr lang="en-US" u="sng" dirty="0" smtClean="0">
                <a:solidFill>
                  <a:srgbClr val="CC0000"/>
                </a:solidFill>
              </a:rPr>
              <a:t>catabolic reactions</a:t>
            </a:r>
          </a:p>
        </p:txBody>
      </p:sp>
      <p:pic>
        <p:nvPicPr>
          <p:cNvPr id="476164" name="Picture 4"/>
          <p:cNvPicPr>
            <a:picLocks noChangeAspect="1" noChangeArrowheads="1"/>
          </p:cNvPicPr>
          <p:nvPr/>
        </p:nvPicPr>
        <p:blipFill>
          <a:blip r:embed="rId4"/>
          <a:srcRect l="50211" r="4736"/>
          <a:stretch>
            <a:fillRect/>
          </a:stretch>
        </p:blipFill>
        <p:spPr bwMode="auto">
          <a:xfrm>
            <a:off x="5707063" y="4352925"/>
            <a:ext cx="3352800" cy="2447925"/>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6163">
                                            <p:txEl>
                                              <p:pRg st="1" end="1"/>
                                            </p:txEl>
                                          </p:spTgt>
                                        </p:tgtEl>
                                        <p:attrNameLst>
                                          <p:attrName>style.visibility</p:attrName>
                                        </p:attrNameLst>
                                      </p:cBhvr>
                                      <p:to>
                                        <p:strVal val="visible"/>
                                      </p:to>
                                    </p:set>
                                    <p:anim calcmode="lin" valueType="num">
                                      <p:cBhvr additive="base">
                                        <p:cTn id="7" dur="500" fill="hold"/>
                                        <p:tgtEl>
                                          <p:spTgt spid="476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6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6163">
                                            <p:txEl>
                                              <p:pRg st="2" end="2"/>
                                            </p:txEl>
                                          </p:spTgt>
                                        </p:tgtEl>
                                        <p:attrNameLst>
                                          <p:attrName>style.visibility</p:attrName>
                                        </p:attrNameLst>
                                      </p:cBhvr>
                                      <p:to>
                                        <p:strVal val="visible"/>
                                      </p:to>
                                    </p:set>
                                    <p:anim calcmode="lin" valueType="num">
                                      <p:cBhvr additive="base">
                                        <p:cTn id="13" dur="500" fill="hold"/>
                                        <p:tgtEl>
                                          <p:spTgt spid="476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6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76163">
                                            <p:txEl>
                                              <p:pRg st="3" end="3"/>
                                            </p:txEl>
                                          </p:spTgt>
                                        </p:tgtEl>
                                        <p:attrNameLst>
                                          <p:attrName>style.visibility</p:attrName>
                                        </p:attrNameLst>
                                      </p:cBhvr>
                                      <p:to>
                                        <p:strVal val="visible"/>
                                      </p:to>
                                    </p:set>
                                    <p:anim calcmode="lin" valueType="num">
                                      <p:cBhvr additive="base">
                                        <p:cTn id="17" dur="500" fill="hold"/>
                                        <p:tgtEl>
                                          <p:spTgt spid="4761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6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76163">
                                            <p:txEl>
                                              <p:pRg st="4" end="4"/>
                                            </p:txEl>
                                          </p:spTgt>
                                        </p:tgtEl>
                                        <p:attrNameLst>
                                          <p:attrName>style.visibility</p:attrName>
                                        </p:attrNameLst>
                                      </p:cBhvr>
                                      <p:to>
                                        <p:strVal val="visible"/>
                                      </p:to>
                                    </p:set>
                                    <p:anim calcmode="lin" valueType="num">
                                      <p:cBhvr additive="base">
                                        <p:cTn id="23" dur="500" fill="hold"/>
                                        <p:tgtEl>
                                          <p:spTgt spid="4761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76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76163">
                                            <p:txEl>
                                              <p:pRg st="5" end="5"/>
                                            </p:txEl>
                                          </p:spTgt>
                                        </p:tgtEl>
                                        <p:attrNameLst>
                                          <p:attrName>style.visibility</p:attrName>
                                        </p:attrNameLst>
                                      </p:cBhvr>
                                      <p:to>
                                        <p:strVal val="visible"/>
                                      </p:to>
                                    </p:set>
                                    <p:anim calcmode="lin" valueType="num">
                                      <p:cBhvr additive="base">
                                        <p:cTn id="29" dur="500" fill="hold"/>
                                        <p:tgtEl>
                                          <p:spTgt spid="47616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76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76163">
                                            <p:txEl>
                                              <p:pRg st="6" end="6"/>
                                            </p:txEl>
                                          </p:spTgt>
                                        </p:tgtEl>
                                        <p:attrNameLst>
                                          <p:attrName>style.visibility</p:attrName>
                                        </p:attrNameLst>
                                      </p:cBhvr>
                                      <p:to>
                                        <p:strVal val="visible"/>
                                      </p:to>
                                    </p:set>
                                    <p:anim calcmode="lin" valueType="num">
                                      <p:cBhvr additive="base">
                                        <p:cTn id="35" dur="500" fill="hold"/>
                                        <p:tgtEl>
                                          <p:spTgt spid="47616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76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76163">
                                            <p:txEl>
                                              <p:pRg st="7" end="7"/>
                                            </p:txEl>
                                          </p:spTgt>
                                        </p:tgtEl>
                                        <p:attrNameLst>
                                          <p:attrName>style.visibility</p:attrName>
                                        </p:attrNameLst>
                                      </p:cBhvr>
                                      <p:to>
                                        <p:strVal val="visible"/>
                                      </p:to>
                                    </p:set>
                                    <p:anim calcmode="lin" valueType="num">
                                      <p:cBhvr additive="base">
                                        <p:cTn id="39" dur="500" fill="hold"/>
                                        <p:tgtEl>
                                          <p:spTgt spid="47616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76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76163">
                                            <p:txEl>
                                              <p:pRg st="8" end="8"/>
                                            </p:txEl>
                                          </p:spTgt>
                                        </p:tgtEl>
                                        <p:attrNameLst>
                                          <p:attrName>style.visibility</p:attrName>
                                        </p:attrNameLst>
                                      </p:cBhvr>
                                      <p:to>
                                        <p:strVal val="visible"/>
                                      </p:to>
                                    </p:set>
                                    <p:anim calcmode="lin" valueType="num">
                                      <p:cBhvr additive="base">
                                        <p:cTn id="45" dur="500" fill="hold"/>
                                        <p:tgtEl>
                                          <p:spTgt spid="47616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76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76163">
                                            <p:txEl>
                                              <p:pRg st="9" end="9"/>
                                            </p:txEl>
                                          </p:spTgt>
                                        </p:tgtEl>
                                        <p:attrNameLst>
                                          <p:attrName>style.visibility</p:attrName>
                                        </p:attrNameLst>
                                      </p:cBhvr>
                                      <p:to>
                                        <p:strVal val="visible"/>
                                      </p:to>
                                    </p:set>
                                    <p:anim calcmode="lin" valueType="num">
                                      <p:cBhvr additive="base">
                                        <p:cTn id="51" dur="500" fill="hold"/>
                                        <p:tgtEl>
                                          <p:spTgt spid="47616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761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defRPr/>
            </a:pPr>
            <a:r>
              <a:rPr lang="en-US" smtClean="0"/>
              <a:t>The energy needs of life</a:t>
            </a:r>
          </a:p>
        </p:txBody>
      </p:sp>
      <p:sp>
        <p:nvSpPr>
          <p:cNvPr id="369667" name="Rectangle 3" descr="Rectangle: Click to edit Master text styles&#10;Second level&#10;Third level&#10;Fourth level&#10;Fifth level"/>
          <p:cNvSpPr>
            <a:spLocks noGrp="1" noChangeArrowheads="1"/>
          </p:cNvSpPr>
          <p:nvPr>
            <p:ph type="body" idx="1"/>
          </p:nvPr>
        </p:nvSpPr>
        <p:spPr>
          <a:xfrm>
            <a:off x="709613" y="1371600"/>
            <a:ext cx="7291387" cy="3643313"/>
          </a:xfrm>
        </p:spPr>
        <p:txBody>
          <a:bodyPr/>
          <a:lstStyle/>
          <a:p>
            <a:r>
              <a:rPr lang="en-US" smtClean="0"/>
              <a:t>Organisms are </a:t>
            </a:r>
            <a:r>
              <a:rPr lang="en-US" u="sng" smtClean="0">
                <a:solidFill>
                  <a:srgbClr val="CC0000"/>
                </a:solidFill>
              </a:rPr>
              <a:t>endergonic</a:t>
            </a:r>
            <a:r>
              <a:rPr lang="en-US" smtClean="0"/>
              <a:t> systems</a:t>
            </a:r>
          </a:p>
          <a:p>
            <a:pPr lvl="1"/>
            <a:r>
              <a:rPr lang="en-US" sz="2600" smtClean="0"/>
              <a:t>What do we need energy for?</a:t>
            </a:r>
            <a:endParaRPr lang="en-US" smtClean="0"/>
          </a:p>
          <a:p>
            <a:pPr lvl="2">
              <a:lnSpc>
                <a:spcPct val="90000"/>
              </a:lnSpc>
            </a:pPr>
            <a:r>
              <a:rPr lang="en-US" smtClean="0"/>
              <a:t>synthesis </a:t>
            </a:r>
          </a:p>
          <a:p>
            <a:pPr lvl="3">
              <a:lnSpc>
                <a:spcPct val="90000"/>
              </a:lnSpc>
            </a:pPr>
            <a:r>
              <a:rPr lang="en-US" smtClean="0"/>
              <a:t>building biomolecules</a:t>
            </a:r>
          </a:p>
          <a:p>
            <a:pPr lvl="2">
              <a:lnSpc>
                <a:spcPct val="90000"/>
              </a:lnSpc>
            </a:pPr>
            <a:r>
              <a:rPr lang="en-US" smtClean="0"/>
              <a:t>reproduction</a:t>
            </a:r>
          </a:p>
          <a:p>
            <a:pPr lvl="2">
              <a:lnSpc>
                <a:spcPct val="90000"/>
              </a:lnSpc>
            </a:pPr>
            <a:r>
              <a:rPr lang="en-US" smtClean="0"/>
              <a:t>movement</a:t>
            </a:r>
          </a:p>
          <a:p>
            <a:pPr lvl="2">
              <a:lnSpc>
                <a:spcPct val="90000"/>
              </a:lnSpc>
            </a:pPr>
            <a:r>
              <a:rPr lang="en-US" smtClean="0"/>
              <a:t>active transport</a:t>
            </a:r>
          </a:p>
          <a:p>
            <a:pPr lvl="2">
              <a:lnSpc>
                <a:spcPct val="90000"/>
              </a:lnSpc>
            </a:pPr>
            <a:r>
              <a:rPr lang="en-US" smtClean="0"/>
              <a:t>temperature regulation</a:t>
            </a:r>
          </a:p>
        </p:txBody>
      </p:sp>
      <p:pic>
        <p:nvPicPr>
          <p:cNvPr id="369668" name="Picture 4"/>
          <p:cNvPicPr>
            <a:picLocks noChangeAspect="1" noChangeArrowheads="1"/>
          </p:cNvPicPr>
          <p:nvPr/>
        </p:nvPicPr>
        <p:blipFill>
          <a:blip r:embed="rId4"/>
          <a:srcRect b="14328"/>
          <a:stretch>
            <a:fillRect/>
          </a:stretch>
        </p:blipFill>
        <p:spPr bwMode="auto">
          <a:xfrm>
            <a:off x="6696075" y="3978275"/>
            <a:ext cx="2178050" cy="2827338"/>
          </a:xfrm>
          <a:prstGeom prst="rect">
            <a:avLst/>
          </a:prstGeom>
          <a:noFill/>
          <a:ln w="9525">
            <a:noFill/>
            <a:miter lim="800000"/>
            <a:headEnd/>
            <a:tailEnd/>
          </a:ln>
          <a:effectLst>
            <a:outerShdw dist="35921" dir="2700000" algn="ctr" rotWithShape="0">
              <a:srgbClr val="808080"/>
            </a:outerShdw>
          </a:effectLst>
        </p:spPr>
      </p:pic>
      <p:pic>
        <p:nvPicPr>
          <p:cNvPr id="369669" name="Picture 5"/>
          <p:cNvPicPr>
            <a:picLocks noChangeAspect="1" noChangeArrowheads="1"/>
          </p:cNvPicPr>
          <p:nvPr/>
        </p:nvPicPr>
        <p:blipFill>
          <a:blip r:embed="rId5"/>
          <a:srcRect l="50211"/>
          <a:stretch>
            <a:fillRect/>
          </a:stretch>
        </p:blipFill>
        <p:spPr bwMode="auto">
          <a:xfrm>
            <a:off x="3460750" y="4732338"/>
            <a:ext cx="3135313" cy="2073275"/>
          </a:xfrm>
          <a:prstGeom prst="rect">
            <a:avLst/>
          </a:prstGeom>
          <a:noFill/>
          <a:ln w="9525">
            <a:noFill/>
            <a:miter lim="800000"/>
            <a:headEnd/>
            <a:tailEnd/>
          </a:ln>
          <a:effectLst>
            <a:outerShdw dist="35921" dir="2700000" algn="ctr" rotWithShape="0">
              <a:srgbClr val="808080"/>
            </a:outerShdw>
          </a:effectLst>
        </p:spPr>
      </p:pic>
      <p:pic>
        <p:nvPicPr>
          <p:cNvPr id="369670" name="Picture 6"/>
          <p:cNvPicPr>
            <a:picLocks noChangeAspect="1" noChangeArrowheads="1"/>
          </p:cNvPicPr>
          <p:nvPr/>
        </p:nvPicPr>
        <p:blipFill>
          <a:blip r:embed="rId6"/>
          <a:srcRect l="42000" t="25455" r="12000" b="9091"/>
          <a:stretch>
            <a:fillRect/>
          </a:stretch>
        </p:blipFill>
        <p:spPr bwMode="auto">
          <a:xfrm>
            <a:off x="6707188" y="1863725"/>
            <a:ext cx="2174875" cy="2041525"/>
          </a:xfrm>
          <a:prstGeom prst="rect">
            <a:avLst/>
          </a:prstGeom>
          <a:noFill/>
          <a:ln w="9525">
            <a:noFill/>
            <a:miter lim="800000"/>
            <a:headEnd/>
            <a:tailEnd/>
          </a:ln>
          <a:effectLst>
            <a:outerShdw dist="35921" dir="2700000" algn="ctr" rotWithShape="0">
              <a:srgbClr val="808080"/>
            </a:outerShdw>
          </a:effectLst>
        </p:spPr>
      </p:pic>
      <p:pic>
        <p:nvPicPr>
          <p:cNvPr id="369672" name="Picture 8"/>
          <p:cNvPicPr>
            <a:picLocks noChangeAspect="1" noChangeArrowheads="1"/>
          </p:cNvPicPr>
          <p:nvPr/>
        </p:nvPicPr>
        <p:blipFill>
          <a:blip r:embed="rId7"/>
          <a:srcRect/>
          <a:stretch>
            <a:fillRect/>
          </a:stretch>
        </p:blipFill>
        <p:spPr bwMode="auto">
          <a:xfrm>
            <a:off x="328613" y="4738688"/>
            <a:ext cx="3048000" cy="2066925"/>
          </a:xfrm>
          <a:prstGeom prst="rect">
            <a:avLst/>
          </a:prstGeom>
          <a:noFill/>
          <a:ln w="9525">
            <a:noFill/>
            <a:miter lim="800000"/>
            <a:headEnd/>
            <a:tailEnd/>
          </a:ln>
          <a:effectLst>
            <a:outerShdw dist="35921" dir="2700000" algn="ctr" rotWithShape="0">
              <a:srgbClr val="808080">
                <a:alpha val="7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7">
                                            <p:txEl>
                                              <p:pRg st="1" end="1"/>
                                            </p:txEl>
                                          </p:spTgt>
                                        </p:tgtEl>
                                        <p:attrNameLst>
                                          <p:attrName>style.visibility</p:attrName>
                                        </p:attrNameLst>
                                      </p:cBhvr>
                                      <p:to>
                                        <p:strVal val="visible"/>
                                      </p:to>
                                    </p:set>
                                    <p:anim calcmode="lin" valueType="num">
                                      <p:cBhvr additive="base">
                                        <p:cTn id="13" dur="500" fill="hold"/>
                                        <p:tgtEl>
                                          <p:spTgt spid="369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7">
                                            <p:txEl>
                                              <p:pRg st="2" end="2"/>
                                            </p:txEl>
                                          </p:spTgt>
                                        </p:tgtEl>
                                        <p:attrNameLst>
                                          <p:attrName>style.visibility</p:attrName>
                                        </p:attrNameLst>
                                      </p:cBhvr>
                                      <p:to>
                                        <p:strVal val="visible"/>
                                      </p:to>
                                    </p:set>
                                    <p:anim calcmode="lin" valueType="num">
                                      <p:cBhvr additive="base">
                                        <p:cTn id="19" dur="500" fill="hold"/>
                                        <p:tgtEl>
                                          <p:spTgt spid="369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69667">
                                            <p:txEl>
                                              <p:pRg st="3" end="3"/>
                                            </p:txEl>
                                          </p:spTgt>
                                        </p:tgtEl>
                                        <p:attrNameLst>
                                          <p:attrName>style.visibility</p:attrName>
                                        </p:attrNameLst>
                                      </p:cBhvr>
                                      <p:to>
                                        <p:strVal val="visible"/>
                                      </p:to>
                                    </p:set>
                                    <p:anim calcmode="lin" valueType="num">
                                      <p:cBhvr additive="base">
                                        <p:cTn id="23" dur="500" fill="hold"/>
                                        <p:tgtEl>
                                          <p:spTgt spid="3696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96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9667">
                                            <p:txEl>
                                              <p:pRg st="4" end="4"/>
                                            </p:txEl>
                                          </p:spTgt>
                                        </p:tgtEl>
                                        <p:attrNameLst>
                                          <p:attrName>style.visibility</p:attrName>
                                        </p:attrNameLst>
                                      </p:cBhvr>
                                      <p:to>
                                        <p:strVal val="visible"/>
                                      </p:to>
                                    </p:set>
                                    <p:anim calcmode="lin" valueType="num">
                                      <p:cBhvr additive="base">
                                        <p:cTn id="29" dur="500" fill="hold"/>
                                        <p:tgtEl>
                                          <p:spTgt spid="3696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96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9667">
                                            <p:txEl>
                                              <p:pRg st="5" end="5"/>
                                            </p:txEl>
                                          </p:spTgt>
                                        </p:tgtEl>
                                        <p:attrNameLst>
                                          <p:attrName>style.visibility</p:attrName>
                                        </p:attrNameLst>
                                      </p:cBhvr>
                                      <p:to>
                                        <p:strVal val="visible"/>
                                      </p:to>
                                    </p:set>
                                    <p:anim calcmode="lin" valueType="num">
                                      <p:cBhvr additive="base">
                                        <p:cTn id="35" dur="500" fill="hold"/>
                                        <p:tgtEl>
                                          <p:spTgt spid="36966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96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9667">
                                            <p:txEl>
                                              <p:pRg st="6" end="6"/>
                                            </p:txEl>
                                          </p:spTgt>
                                        </p:tgtEl>
                                        <p:attrNameLst>
                                          <p:attrName>style.visibility</p:attrName>
                                        </p:attrNameLst>
                                      </p:cBhvr>
                                      <p:to>
                                        <p:strVal val="visible"/>
                                      </p:to>
                                    </p:set>
                                    <p:anim calcmode="lin" valueType="num">
                                      <p:cBhvr additive="base">
                                        <p:cTn id="41" dur="500" fill="hold"/>
                                        <p:tgtEl>
                                          <p:spTgt spid="36966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96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69667">
                                            <p:txEl>
                                              <p:pRg st="7" end="7"/>
                                            </p:txEl>
                                          </p:spTgt>
                                        </p:tgtEl>
                                        <p:attrNameLst>
                                          <p:attrName>style.visibility</p:attrName>
                                        </p:attrNameLst>
                                      </p:cBhvr>
                                      <p:to>
                                        <p:strVal val="visible"/>
                                      </p:to>
                                    </p:set>
                                    <p:anim calcmode="lin" valueType="num">
                                      <p:cBhvr additive="base">
                                        <p:cTn id="47" dur="500" fill="hold"/>
                                        <p:tgtEl>
                                          <p:spTgt spid="36966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96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9" name="Rectangle 17"/>
          <p:cNvSpPr>
            <a:spLocks noChangeArrowheads="1"/>
          </p:cNvSpPr>
          <p:nvPr/>
        </p:nvSpPr>
        <p:spPr bwMode="auto">
          <a:xfrm>
            <a:off x="90488" y="1293813"/>
            <a:ext cx="4349750" cy="1846659"/>
          </a:xfrm>
          <a:prstGeom prst="rect">
            <a:avLst/>
          </a:prstGeom>
          <a:solidFill>
            <a:schemeClr val="bg1"/>
          </a:solidFill>
          <a:ln w="9525">
            <a:noFill/>
            <a:miter lim="800000"/>
            <a:headEnd/>
            <a:tailEnd/>
          </a:ln>
        </p:spPr>
        <p:txBody>
          <a:bodyPr>
            <a:spAutoFit/>
          </a:bodyPr>
          <a:lstStyle/>
          <a:p>
            <a:r>
              <a:rPr lang="en-US" sz="3000" b="1" u="sng" dirty="0">
                <a:solidFill>
                  <a:srgbClr val="CC0000"/>
                </a:solidFill>
              </a:rPr>
              <a:t>Can’t store ATP</a:t>
            </a:r>
            <a:endParaRPr lang="en-US" sz="2000" b="1" dirty="0">
              <a:solidFill>
                <a:srgbClr val="0F116A"/>
              </a:solidFill>
            </a:endParaRPr>
          </a:p>
          <a:p>
            <a:pPr marL="684213" lvl="2" indent="-231775">
              <a:lnSpc>
                <a:spcPct val="110000"/>
              </a:lnSpc>
              <a:buFont typeface="Wingdings" pitchFamily="84" charset="2"/>
              <a:buChar char="ü"/>
            </a:pPr>
            <a:r>
              <a:rPr lang="en-US" sz="2000" b="1" dirty="0" smtClean="0">
                <a:solidFill>
                  <a:srgbClr val="0F116A"/>
                </a:solidFill>
              </a:rPr>
              <a:t>too </a:t>
            </a:r>
            <a:r>
              <a:rPr lang="en-US" sz="2000" b="1" dirty="0">
                <a:solidFill>
                  <a:srgbClr val="0F116A"/>
                </a:solidFill>
              </a:rPr>
              <a:t>reactive</a:t>
            </a:r>
          </a:p>
          <a:p>
            <a:pPr marL="684213" lvl="2" indent="-231775">
              <a:lnSpc>
                <a:spcPct val="110000"/>
              </a:lnSpc>
              <a:buFont typeface="Wingdings" pitchFamily="84" charset="2"/>
              <a:buChar char="ü"/>
            </a:pPr>
            <a:r>
              <a:rPr lang="en-US" sz="2000" b="1" dirty="0" smtClean="0">
                <a:solidFill>
                  <a:srgbClr val="0F116A"/>
                </a:solidFill>
              </a:rPr>
              <a:t>only </a:t>
            </a:r>
            <a:r>
              <a:rPr lang="en-US" sz="2000" b="1" dirty="0">
                <a:solidFill>
                  <a:srgbClr val="0F116A"/>
                </a:solidFill>
              </a:rPr>
              <a:t>short term energy storage</a:t>
            </a:r>
          </a:p>
          <a:p>
            <a:pPr marL="973138" lvl="3" indent="-174625">
              <a:buClr>
                <a:schemeClr val="hlink"/>
              </a:buClr>
              <a:buFont typeface="Wingdings" pitchFamily="84" charset="2"/>
              <a:buChar char="§"/>
            </a:pPr>
            <a:r>
              <a:rPr lang="en-US" sz="2000" b="1" dirty="0"/>
              <a:t>carbohydrates &amp; fats are long term energy storage</a:t>
            </a:r>
            <a:endParaRPr lang="en-US" sz="1800" b="1" dirty="0"/>
          </a:p>
        </p:txBody>
      </p:sp>
      <p:pic>
        <p:nvPicPr>
          <p:cNvPr id="381964" name="Picture 12"/>
          <p:cNvPicPr>
            <a:picLocks noChangeAspect="1" noChangeArrowheads="1"/>
          </p:cNvPicPr>
          <p:nvPr/>
        </p:nvPicPr>
        <p:blipFill>
          <a:blip r:embed="rId9"/>
          <a:srcRect/>
          <a:stretch>
            <a:fillRect/>
          </a:stretch>
        </p:blipFill>
        <p:spPr bwMode="auto">
          <a:xfrm>
            <a:off x="4921250" y="4692650"/>
            <a:ext cx="2819400" cy="2012950"/>
          </a:xfrm>
          <a:prstGeom prst="rect">
            <a:avLst/>
          </a:prstGeom>
          <a:noFill/>
          <a:ln w="9525">
            <a:noFill/>
            <a:miter lim="800000"/>
            <a:headEnd/>
            <a:tailEnd/>
          </a:ln>
          <a:effectLst>
            <a:outerShdw dist="35921" dir="2700000" algn="ctr" rotWithShape="0">
              <a:srgbClr val="808080">
                <a:alpha val="75000"/>
              </a:srgbClr>
            </a:outerShdw>
          </a:effectLst>
        </p:spPr>
      </p:pic>
      <p:sp>
        <p:nvSpPr>
          <p:cNvPr id="381954" name="Rectangle 2"/>
          <p:cNvSpPr>
            <a:spLocks noGrp="1" noChangeArrowheads="1"/>
          </p:cNvSpPr>
          <p:nvPr>
            <p:ph type="title"/>
          </p:nvPr>
        </p:nvSpPr>
        <p:spPr/>
        <p:txBody>
          <a:bodyPr/>
          <a:lstStyle/>
          <a:p>
            <a:pPr>
              <a:defRPr/>
            </a:pPr>
            <a:r>
              <a:rPr lang="en-US" smtClean="0"/>
              <a:t>ATP / ADP cycle</a:t>
            </a:r>
          </a:p>
        </p:txBody>
      </p:sp>
      <p:pic>
        <p:nvPicPr>
          <p:cNvPr id="381960" name="Picture 8"/>
          <p:cNvPicPr>
            <a:picLocks noChangeAspect="1" noChangeArrowheads="1"/>
          </p:cNvPicPr>
          <p:nvPr/>
        </p:nvPicPr>
        <p:blipFill>
          <a:blip r:embed="rId10"/>
          <a:srcRect l="6676" r="8011" b="2003"/>
          <a:stretch>
            <a:fillRect/>
          </a:stretch>
        </p:blipFill>
        <p:spPr bwMode="auto">
          <a:xfrm>
            <a:off x="4308475" y="1258888"/>
            <a:ext cx="4741863" cy="2468562"/>
          </a:xfrm>
          <a:prstGeom prst="rect">
            <a:avLst/>
          </a:prstGeom>
          <a:noFill/>
          <a:ln w="9525">
            <a:noFill/>
            <a:miter lim="800000"/>
            <a:headEnd/>
            <a:tailEnd/>
          </a:ln>
          <a:effectLst>
            <a:outerShdw dist="35921" dir="2700000" algn="ctr" rotWithShape="0">
              <a:srgbClr val="808080"/>
            </a:outerShdw>
          </a:effectLst>
        </p:spPr>
      </p:pic>
      <p:pic>
        <p:nvPicPr>
          <p:cNvPr id="381965" name="Picture 13"/>
          <p:cNvPicPr>
            <a:picLocks noChangeAspect="1" noChangeArrowheads="1"/>
          </p:cNvPicPr>
          <p:nvPr/>
        </p:nvPicPr>
        <p:blipFill>
          <a:blip r:embed="rId11"/>
          <a:srcRect/>
          <a:stretch>
            <a:fillRect/>
          </a:stretch>
        </p:blipFill>
        <p:spPr bwMode="auto">
          <a:xfrm>
            <a:off x="3184525" y="4648200"/>
            <a:ext cx="1646238" cy="2057400"/>
          </a:xfrm>
          <a:prstGeom prst="rect">
            <a:avLst/>
          </a:prstGeom>
          <a:noFill/>
          <a:ln w="9525">
            <a:noFill/>
            <a:miter lim="800000"/>
            <a:headEnd/>
            <a:tailEnd/>
          </a:ln>
          <a:effectLst>
            <a:outerShdw dist="35921" dir="2700000" algn="ctr" rotWithShape="0">
              <a:srgbClr val="808080">
                <a:alpha val="75000"/>
              </a:srgbClr>
            </a:outerShdw>
          </a:effectLst>
        </p:spPr>
      </p:pic>
      <p:pic>
        <p:nvPicPr>
          <p:cNvPr id="381966" name="Picture 14"/>
          <p:cNvPicPr>
            <a:picLocks noChangeAspect="1" noChangeArrowheads="1"/>
          </p:cNvPicPr>
          <p:nvPr/>
        </p:nvPicPr>
        <p:blipFill>
          <a:blip r:embed="rId12"/>
          <a:srcRect/>
          <a:stretch>
            <a:fillRect/>
          </a:stretch>
        </p:blipFill>
        <p:spPr bwMode="auto">
          <a:xfrm>
            <a:off x="7832725" y="4648200"/>
            <a:ext cx="1235075" cy="2057400"/>
          </a:xfrm>
          <a:prstGeom prst="rect">
            <a:avLst/>
          </a:prstGeom>
          <a:noFill/>
          <a:ln w="9525">
            <a:noFill/>
            <a:miter lim="800000"/>
            <a:headEnd/>
            <a:tailEnd/>
          </a:ln>
          <a:effectLst>
            <a:outerShdw dist="35921" dir="2700000" algn="ctr" rotWithShape="0">
              <a:srgbClr val="808080">
                <a:alpha val="75000"/>
              </a:srgbClr>
            </a:outerShdw>
          </a:effectLst>
        </p:spPr>
      </p:pic>
      <p:sp>
        <p:nvSpPr>
          <p:cNvPr id="381999" name="Rectangle 47"/>
          <p:cNvSpPr>
            <a:spLocks noChangeArrowheads="1"/>
          </p:cNvSpPr>
          <p:nvPr/>
        </p:nvSpPr>
        <p:spPr bwMode="auto">
          <a:xfrm>
            <a:off x="4327525" y="3817938"/>
            <a:ext cx="4710113" cy="762000"/>
          </a:xfrm>
          <a:prstGeom prst="rect">
            <a:avLst/>
          </a:prstGeom>
          <a:solidFill>
            <a:srgbClr val="FFCC18"/>
          </a:solidFill>
          <a:ln w="9525">
            <a:noFill/>
            <a:miter lim="800000"/>
            <a:headEnd/>
            <a:tailEnd/>
          </a:ln>
        </p:spPr>
        <p:txBody>
          <a:bodyPr anchor="ctr">
            <a:spAutoFit/>
          </a:bodyPr>
          <a:lstStyle/>
          <a:p>
            <a:r>
              <a:rPr lang="en-US" sz="2200" b="1">
                <a:solidFill>
                  <a:srgbClr val="0F116A"/>
                </a:solidFill>
              </a:rPr>
              <a:t>A working muscle recycles over </a:t>
            </a:r>
            <a:br>
              <a:rPr lang="en-US" sz="2200" b="1">
                <a:solidFill>
                  <a:srgbClr val="0F116A"/>
                </a:solidFill>
              </a:rPr>
            </a:br>
            <a:r>
              <a:rPr lang="en-US" sz="2200" b="1">
                <a:solidFill>
                  <a:srgbClr val="0F116A"/>
                </a:solidFill>
              </a:rPr>
              <a:t>10 million ATPs per second</a:t>
            </a:r>
          </a:p>
        </p:txBody>
      </p:sp>
      <p:sp>
        <p:nvSpPr>
          <p:cNvPr id="381976" name="AutoShape 24"/>
          <p:cNvSpPr>
            <a:spLocks noChangeArrowheads="1"/>
          </p:cNvSpPr>
          <p:nvPr/>
        </p:nvSpPr>
        <p:spPr bwMode="auto">
          <a:xfrm>
            <a:off x="6046788" y="1260475"/>
            <a:ext cx="1300162" cy="852488"/>
          </a:xfrm>
          <a:prstGeom prst="irregularSeal1">
            <a:avLst/>
          </a:prstGeom>
          <a:solidFill>
            <a:srgbClr val="CC0000"/>
          </a:solidFill>
          <a:ln w="57150">
            <a:solidFill>
              <a:srgbClr val="FF6404"/>
            </a:solidFill>
            <a:miter lim="800000"/>
            <a:headEnd/>
            <a:tailEnd/>
          </a:ln>
        </p:spPr>
        <p:txBody>
          <a:bodyPr wrap="none" anchor="ctr"/>
          <a:lstStyle/>
          <a:p>
            <a:r>
              <a:rPr lang="en-US" b="1">
                <a:solidFill>
                  <a:srgbClr val="FFEA18"/>
                </a:solidFill>
              </a:rPr>
              <a:t>ATP</a:t>
            </a:r>
            <a:endParaRPr lang="en-US" sz="4400" b="1">
              <a:solidFill>
                <a:schemeClr val="tx2"/>
              </a:solidFill>
            </a:endParaRPr>
          </a:p>
        </p:txBody>
      </p:sp>
      <p:sp>
        <p:nvSpPr>
          <p:cNvPr id="381979" name="AutoShape 27"/>
          <p:cNvSpPr>
            <a:spLocks noChangeArrowheads="1"/>
          </p:cNvSpPr>
          <p:nvPr/>
        </p:nvSpPr>
        <p:spPr bwMode="auto">
          <a:xfrm>
            <a:off x="6111875" y="3133725"/>
            <a:ext cx="1022350" cy="514350"/>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b="1">
                <a:solidFill>
                  <a:srgbClr val="FFEA18"/>
                </a:solidFill>
              </a:rPr>
              <a:t>ADP</a:t>
            </a:r>
            <a:endParaRPr lang="en-US" sz="4400" b="1">
              <a:solidFill>
                <a:schemeClr val="tx2"/>
              </a:solidFill>
            </a:endParaRPr>
          </a:p>
        </p:txBody>
      </p:sp>
      <p:grpSp>
        <p:nvGrpSpPr>
          <p:cNvPr id="2" name="Group 43"/>
          <p:cNvGrpSpPr>
            <a:grpSpLocks/>
          </p:cNvGrpSpPr>
          <p:nvPr/>
        </p:nvGrpSpPr>
        <p:grpSpPr bwMode="auto">
          <a:xfrm>
            <a:off x="7137400" y="3206750"/>
            <a:ext cx="673100" cy="457200"/>
            <a:chOff x="4070" y="2061"/>
            <a:chExt cx="424" cy="288"/>
          </a:xfrm>
        </p:grpSpPr>
        <p:sp>
          <p:nvSpPr>
            <p:cNvPr id="19472" name="Oval 40"/>
            <p:cNvSpPr>
              <a:spLocks noChangeArrowheads="1"/>
            </p:cNvSpPr>
            <p:nvPr/>
          </p:nvSpPr>
          <p:spPr bwMode="auto">
            <a:xfrm>
              <a:off x="4243" y="2080"/>
              <a:ext cx="251" cy="251"/>
            </a:xfrm>
            <a:prstGeom prst="ellipse">
              <a:avLst/>
            </a:prstGeom>
            <a:solidFill>
              <a:srgbClr val="CC0000"/>
            </a:solidFill>
            <a:ln w="9525">
              <a:noFill/>
              <a:round/>
              <a:headEnd/>
              <a:tailEnd/>
            </a:ln>
          </p:spPr>
          <p:txBody>
            <a:bodyPr wrap="none" anchor="ctr"/>
            <a:lstStyle/>
            <a:p>
              <a:r>
                <a:rPr lang="en-US" b="1">
                  <a:solidFill>
                    <a:srgbClr val="FFEA18"/>
                  </a:solidFill>
                </a:rPr>
                <a:t>P</a:t>
              </a:r>
              <a:r>
                <a:rPr lang="en-US" b="1" baseline="-25000">
                  <a:solidFill>
                    <a:srgbClr val="FFEA18"/>
                  </a:solidFill>
                </a:rPr>
                <a:t>i</a:t>
              </a:r>
              <a:endParaRPr lang="en-US" sz="1600" b="1">
                <a:solidFill>
                  <a:srgbClr val="0F116A"/>
                </a:solidFill>
              </a:endParaRPr>
            </a:p>
          </p:txBody>
        </p:sp>
        <p:sp>
          <p:nvSpPr>
            <p:cNvPr id="19473" name="Rectangle 42"/>
            <p:cNvSpPr>
              <a:spLocks noChangeArrowheads="1"/>
            </p:cNvSpPr>
            <p:nvPr/>
          </p:nvSpPr>
          <p:spPr bwMode="auto">
            <a:xfrm>
              <a:off x="4070" y="2061"/>
              <a:ext cx="228" cy="288"/>
            </a:xfrm>
            <a:prstGeom prst="rect">
              <a:avLst/>
            </a:prstGeom>
            <a:noFill/>
            <a:ln w="9525">
              <a:noFill/>
              <a:miter lim="800000"/>
              <a:headEnd/>
              <a:tailEnd/>
            </a:ln>
          </p:spPr>
          <p:txBody>
            <a:bodyPr wrap="none" anchor="ctr">
              <a:spAutoFit/>
            </a:bodyPr>
            <a:lstStyle/>
            <a:p>
              <a:r>
                <a:rPr lang="en-US" b="1">
                  <a:solidFill>
                    <a:srgbClr val="0F116A"/>
                  </a:solidFill>
                </a:rPr>
                <a:t>+</a:t>
              </a:r>
            </a:p>
          </p:txBody>
        </p:sp>
      </p:grpSp>
      <p:sp>
        <p:nvSpPr>
          <p:cNvPr id="381996" name="Rectangle 44"/>
          <p:cNvSpPr>
            <a:spLocks noChangeArrowheads="1"/>
          </p:cNvSpPr>
          <p:nvPr/>
        </p:nvSpPr>
        <p:spPr bwMode="auto">
          <a:xfrm>
            <a:off x="7635875" y="1857375"/>
            <a:ext cx="1341438" cy="581025"/>
          </a:xfrm>
          <a:prstGeom prst="rect">
            <a:avLst/>
          </a:prstGeom>
          <a:noFill/>
          <a:ln w="9525">
            <a:noFill/>
            <a:miter lim="800000"/>
            <a:headEnd/>
            <a:tailEnd/>
          </a:ln>
        </p:spPr>
        <p:txBody>
          <a:bodyPr wrap="none" anchor="ctr">
            <a:spAutoFit/>
          </a:bodyPr>
          <a:lstStyle/>
          <a:p>
            <a:pPr>
              <a:lnSpc>
                <a:spcPct val="80000"/>
              </a:lnSpc>
            </a:pPr>
            <a:r>
              <a:rPr lang="en-US" sz="2000" b="1">
                <a:solidFill>
                  <a:srgbClr val="000000"/>
                </a:solidFill>
              </a:rPr>
              <a:t>7.3 </a:t>
            </a:r>
            <a:br>
              <a:rPr lang="en-US" sz="2000" b="1">
                <a:solidFill>
                  <a:srgbClr val="000000"/>
                </a:solidFill>
              </a:rPr>
            </a:br>
            <a:r>
              <a:rPr lang="en-US" sz="2000" b="1">
                <a:solidFill>
                  <a:srgbClr val="000000"/>
                </a:solidFill>
              </a:rPr>
              <a:t>kcal/mole</a:t>
            </a:r>
          </a:p>
        </p:txBody>
      </p:sp>
      <p:sp>
        <p:nvSpPr>
          <p:cNvPr id="382006" name="Rectangle 54"/>
          <p:cNvSpPr>
            <a:spLocks noChangeArrowheads="1"/>
          </p:cNvSpPr>
          <p:nvPr/>
        </p:nvSpPr>
        <p:spPr bwMode="auto">
          <a:xfrm>
            <a:off x="4283075" y="1797050"/>
            <a:ext cx="1497013" cy="641350"/>
          </a:xfrm>
          <a:prstGeom prst="rect">
            <a:avLst/>
          </a:prstGeom>
          <a:noFill/>
          <a:ln w="9525">
            <a:noFill/>
            <a:miter lim="800000"/>
            <a:headEnd/>
            <a:tailEnd/>
          </a:ln>
        </p:spPr>
        <p:txBody>
          <a:bodyPr wrap="none" anchor="b">
            <a:spAutoFit/>
          </a:bodyPr>
          <a:lstStyle/>
          <a:p>
            <a:pPr>
              <a:lnSpc>
                <a:spcPct val="90000"/>
              </a:lnSpc>
            </a:pPr>
            <a:r>
              <a:rPr lang="en-US" sz="2000" b="1">
                <a:solidFill>
                  <a:srgbClr val="000000"/>
                </a:solidFill>
              </a:rPr>
              <a:t>cellular</a:t>
            </a:r>
            <a:br>
              <a:rPr lang="en-US" sz="2000" b="1">
                <a:solidFill>
                  <a:srgbClr val="000000"/>
                </a:solidFill>
              </a:rPr>
            </a:br>
            <a:r>
              <a:rPr lang="en-US" sz="2000" b="1">
                <a:solidFill>
                  <a:srgbClr val="000000"/>
                </a:solidFill>
              </a:rPr>
              <a:t>respiration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69">
                                            <p:txEl>
                                              <p:pRg st="0" end="0"/>
                                            </p:txEl>
                                          </p:spTgt>
                                        </p:tgtEl>
                                        <p:attrNameLst>
                                          <p:attrName>style.visibility</p:attrName>
                                        </p:attrNameLst>
                                      </p:cBhvr>
                                      <p:to>
                                        <p:strVal val="visible"/>
                                      </p:to>
                                    </p:set>
                                    <p:anim calcmode="lin" valueType="num">
                                      <p:cBhvr additive="base">
                                        <p:cTn id="7" dur="500" fill="hold"/>
                                        <p:tgtEl>
                                          <p:spTgt spid="3819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69">
                                            <p:txEl>
                                              <p:pRg st="1" end="1"/>
                                            </p:txEl>
                                          </p:spTgt>
                                        </p:tgtEl>
                                        <p:attrNameLst>
                                          <p:attrName>style.visibility</p:attrName>
                                        </p:attrNameLst>
                                      </p:cBhvr>
                                      <p:to>
                                        <p:strVal val="visible"/>
                                      </p:to>
                                    </p:set>
                                    <p:anim calcmode="lin" valueType="num">
                                      <p:cBhvr additive="base">
                                        <p:cTn id="13" dur="500" fill="hold"/>
                                        <p:tgtEl>
                                          <p:spTgt spid="3819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69">
                                            <p:txEl>
                                              <p:pRg st="2" end="2"/>
                                            </p:txEl>
                                          </p:spTgt>
                                        </p:tgtEl>
                                        <p:attrNameLst>
                                          <p:attrName>style.visibility</p:attrName>
                                        </p:attrNameLst>
                                      </p:cBhvr>
                                      <p:to>
                                        <p:strVal val="visible"/>
                                      </p:to>
                                    </p:set>
                                    <p:anim calcmode="lin" valueType="num">
                                      <p:cBhvr additive="base">
                                        <p:cTn id="19" dur="500" fill="hold"/>
                                        <p:tgtEl>
                                          <p:spTgt spid="3819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69">
                                            <p:txEl>
                                              <p:pRg st="3" end="3"/>
                                            </p:txEl>
                                          </p:spTgt>
                                        </p:tgtEl>
                                        <p:attrNameLst>
                                          <p:attrName>style.visibility</p:attrName>
                                        </p:attrNameLst>
                                      </p:cBhvr>
                                      <p:to>
                                        <p:strVal val="visible"/>
                                      </p:to>
                                    </p:set>
                                    <p:anim calcmode="lin" valueType="num">
                                      <p:cBhvr additive="base">
                                        <p:cTn id="25" dur="500" fill="hold"/>
                                        <p:tgtEl>
                                          <p:spTgt spid="38196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381976"/>
                                        </p:tgtEl>
                                        <p:attrNameLst>
                                          <p:attrName>style.visibility</p:attrName>
                                        </p:attrNameLst>
                                      </p:cBhvr>
                                      <p:to>
                                        <p:strVal val="visible"/>
                                      </p:to>
                                    </p:set>
                                    <p:animEffect transition="in" filter="circle(out)">
                                      <p:cBhvr>
                                        <p:cTn id="31" dur="500"/>
                                        <p:tgtEl>
                                          <p:spTgt spid="381976"/>
                                        </p:tgtEl>
                                      </p:cBhvr>
                                    </p:animEffect>
                                  </p:childTnLst>
                                  <p:subTnLst>
                                    <p:audio>
                                      <p:cMediaNode>
                                        <p:cTn display="0" masterRel="sameClick">
                                          <p:stCondLst>
                                            <p:cond evt="begin" delay="0">
                                              <p:tn val="29"/>
                                            </p:cond>
                                          </p:stCondLst>
                                          <p:endCondLst>
                                            <p:cond evt="onStopAudio" delay="0">
                                              <p:tgtEl>
                                                <p:sldTgt/>
                                              </p:tgtEl>
                                            </p:cond>
                                          </p:endCondLst>
                                        </p:cTn>
                                        <p:tgtEl>
                                          <p:sndTgt r:embed="rId5" name="Explosion"/>
                                        </p:tgtEl>
                                      </p:cMediaNode>
                                    </p:audio>
                                  </p:sub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81979"/>
                                        </p:tgtEl>
                                        <p:attrNameLst>
                                          <p:attrName>style.visibility</p:attrName>
                                        </p:attrNameLst>
                                      </p:cBhvr>
                                      <p:to>
                                        <p:strVal val="visible"/>
                                      </p:to>
                                    </p:set>
                                    <p:animEffect transition="in" filter="circle(out)">
                                      <p:cBhvr>
                                        <p:cTn id="36" dur="500"/>
                                        <p:tgtEl>
                                          <p:spTgt spid="381979"/>
                                        </p:tgtEl>
                                      </p:cBhvr>
                                    </p:animEffect>
                                  </p:childTnLst>
                                  <p:subTnLst>
                                    <p:audio>
                                      <p:cMediaNode>
                                        <p:cTn display="0" masterRel="sameClick">
                                          <p:stCondLst>
                                            <p:cond evt="begin" delay="0">
                                              <p:tn val="34"/>
                                            </p:cond>
                                          </p:stCondLst>
                                          <p:endCondLst>
                                            <p:cond evt="onStopAudio" delay="0">
                                              <p:tgtEl>
                                                <p:sldTgt/>
                                              </p:tgtEl>
                                            </p:cond>
                                          </p:endCondLst>
                                        </p:cTn>
                                        <p:tgtEl>
                                          <p:sndTgt r:embed="rId6" name="String"/>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7" name="Vibro Up"/>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81996">
                                            <p:txEl>
                                              <p:pRg st="0" end="0"/>
                                            </p:txEl>
                                          </p:spTgt>
                                        </p:tgtEl>
                                        <p:attrNameLst>
                                          <p:attrName>style.visibility</p:attrName>
                                        </p:attrNameLst>
                                      </p:cBhvr>
                                      <p:to>
                                        <p:strVal val="visible"/>
                                      </p:to>
                                    </p:set>
                                    <p:animEffect transition="in" filter="wipe(left)">
                                      <p:cBhvr>
                                        <p:cTn id="46" dur="500"/>
                                        <p:tgtEl>
                                          <p:spTgt spid="381996">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8" name="Chimes"/>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82006">
                                            <p:txEl>
                                              <p:pRg st="0" end="0"/>
                                            </p:txEl>
                                          </p:spTgt>
                                        </p:tgtEl>
                                        <p:attrNameLst>
                                          <p:attrName>style.visibility</p:attrName>
                                        </p:attrNameLst>
                                      </p:cBhvr>
                                      <p:to>
                                        <p:strVal val="visible"/>
                                      </p:to>
                                    </p:set>
                                    <p:animEffect transition="in" filter="wipe(left)">
                                      <p:cBhvr>
                                        <p:cTn id="51" dur="500"/>
                                        <p:tgtEl>
                                          <p:spTgt spid="382006">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8" name="Chimes"/>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81999"/>
                                        </p:tgtEl>
                                        <p:attrNameLst>
                                          <p:attrName>style.visibility</p:attrName>
                                        </p:attrNameLst>
                                      </p:cBhvr>
                                      <p:to>
                                        <p:strVal val="visible"/>
                                      </p:to>
                                    </p:set>
                                    <p:animEffect transition="in" filter="wipe(left)">
                                      <p:cBhvr>
                                        <p:cTn id="56" dur="500"/>
                                        <p:tgtEl>
                                          <p:spTgt spid="381999"/>
                                        </p:tgtEl>
                                      </p:cBhvr>
                                    </p:animEffect>
                                  </p:childTnLst>
                                  <p:subTnLst>
                                    <p:audio>
                                      <p:cMediaNode>
                                        <p:cTn display="0" masterRel="sameClick">
                                          <p:stCondLst>
                                            <p:cond evt="begin" delay="0">
                                              <p:tn val="54"/>
                                            </p:cond>
                                          </p:stCondLst>
                                          <p:endCondLst>
                                            <p:cond evt="onStopAudio" delay="0">
                                              <p:tgtEl>
                                                <p:sldTgt/>
                                              </p:tgtEl>
                                            </p:cond>
                                          </p:endCondLst>
                                        </p:cTn>
                                        <p:tgtEl>
                                          <p:sndTgt r:embed="rId7"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9" grpId="0" build="p" bldLvl="2" autoUpdateAnimBg="0"/>
      <p:bldP spid="381999" grpId="0" animBg="1" autoUpdateAnimBg="0"/>
      <p:bldP spid="381976" grpId="0" animBg="1" autoUpdateAnimBg="0"/>
      <p:bldP spid="381979" grpId="0" animBg="1" autoUpdateAnimBg="0"/>
      <p:bldP spid="381996" grpId="0" build="p" autoUpdateAnimBg="0"/>
      <p:bldP spid="38200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5761" name="Picture 17"/>
          <p:cNvPicPr>
            <a:picLocks noChangeAspect="1" noChangeArrowheads="1"/>
          </p:cNvPicPr>
          <p:nvPr/>
        </p:nvPicPr>
        <p:blipFill>
          <a:blip r:embed="rId6"/>
          <a:srcRect b="3355"/>
          <a:stretch>
            <a:fillRect/>
          </a:stretch>
        </p:blipFill>
        <p:spPr bwMode="auto">
          <a:xfrm>
            <a:off x="2792413" y="2700338"/>
            <a:ext cx="4984750" cy="4157662"/>
          </a:xfrm>
          <a:prstGeom prst="rect">
            <a:avLst/>
          </a:prstGeom>
          <a:noFill/>
          <a:ln w="9525">
            <a:noFill/>
            <a:miter lim="800000"/>
            <a:headEnd/>
            <a:tailEnd/>
          </a:ln>
        </p:spPr>
      </p:pic>
      <p:sp>
        <p:nvSpPr>
          <p:cNvPr id="415746" name="Rectangle 2"/>
          <p:cNvSpPr>
            <a:spLocks noGrp="1" noChangeArrowheads="1"/>
          </p:cNvSpPr>
          <p:nvPr>
            <p:ph type="title"/>
          </p:nvPr>
        </p:nvSpPr>
        <p:spPr/>
        <p:txBody>
          <a:bodyPr/>
          <a:lstStyle/>
          <a:p>
            <a:pPr>
              <a:defRPr/>
            </a:pPr>
            <a:r>
              <a:rPr lang="en-US" smtClean="0"/>
              <a:t>What drives reactions?</a:t>
            </a:r>
          </a:p>
        </p:txBody>
      </p:sp>
      <p:sp>
        <p:nvSpPr>
          <p:cNvPr id="415747" name="Rectangle 3" descr="Rectangle: Click to edit Master text styles&#10;Second level&#10;Third level&#10;Fourth level&#10;Fifth level"/>
          <p:cNvSpPr>
            <a:spLocks noGrp="1" noChangeArrowheads="1"/>
          </p:cNvSpPr>
          <p:nvPr>
            <p:ph type="body" idx="1"/>
          </p:nvPr>
        </p:nvSpPr>
        <p:spPr>
          <a:xfrm>
            <a:off x="838200" y="1358900"/>
            <a:ext cx="8305800" cy="1887538"/>
          </a:xfrm>
        </p:spPr>
        <p:txBody>
          <a:bodyPr/>
          <a:lstStyle/>
          <a:p>
            <a:r>
              <a:rPr lang="en-US" smtClean="0"/>
              <a:t>If reactions are “downhill”, why don’t they just happen spontaneously?</a:t>
            </a:r>
          </a:p>
          <a:p>
            <a:pPr lvl="1"/>
            <a:r>
              <a:rPr lang="en-US" smtClean="0"/>
              <a:t>because covalent bonds are stable bonds </a:t>
            </a:r>
          </a:p>
        </p:txBody>
      </p:sp>
      <p:grpSp>
        <p:nvGrpSpPr>
          <p:cNvPr id="20485" name="Group 16"/>
          <p:cNvGrpSpPr>
            <a:grpSpLocks/>
          </p:cNvGrpSpPr>
          <p:nvPr/>
        </p:nvGrpSpPr>
        <p:grpSpPr bwMode="auto">
          <a:xfrm>
            <a:off x="0" y="3076575"/>
            <a:ext cx="3632200" cy="3781425"/>
            <a:chOff x="0" y="1938"/>
            <a:chExt cx="2288" cy="2382"/>
          </a:xfrm>
        </p:grpSpPr>
        <p:pic>
          <p:nvPicPr>
            <p:cNvPr id="20489" name="Picture 6" descr="f8-06b_energy_in_chemic_c"/>
            <p:cNvPicPr>
              <a:picLocks noChangeAspect="1" noChangeArrowheads="1"/>
            </p:cNvPicPr>
            <p:nvPr/>
          </p:nvPicPr>
          <p:blipFill>
            <a:blip r:embed="rId7">
              <a:clrChange>
                <a:clrFrom>
                  <a:srgbClr val="FFFFFF"/>
                </a:clrFrom>
                <a:clrTo>
                  <a:srgbClr val="FFFFFF">
                    <a:alpha val="0"/>
                  </a:srgbClr>
                </a:clrTo>
              </a:clrChange>
            </a:blip>
            <a:srcRect l="22501" t="2251" b="9000"/>
            <a:stretch>
              <a:fillRect/>
            </a:stretch>
          </p:blipFill>
          <p:spPr bwMode="auto">
            <a:xfrm>
              <a:off x="186" y="2179"/>
              <a:ext cx="2102" cy="1805"/>
            </a:xfrm>
            <a:prstGeom prst="rect">
              <a:avLst/>
            </a:prstGeom>
            <a:noFill/>
            <a:ln w="9525">
              <a:noFill/>
              <a:miter lim="800000"/>
              <a:headEnd/>
              <a:tailEnd/>
            </a:ln>
          </p:spPr>
        </p:pic>
        <p:pic>
          <p:nvPicPr>
            <p:cNvPr id="20490" name="Picture 7" descr="f8-06a_energy_in_chemic_c"/>
            <p:cNvPicPr>
              <a:picLocks noChangeAspect="1" noChangeArrowheads="1"/>
            </p:cNvPicPr>
            <p:nvPr/>
          </p:nvPicPr>
          <p:blipFill>
            <a:blip r:embed="rId8"/>
            <a:srcRect l="22501" t="3000" r="69749" b="7500"/>
            <a:stretch>
              <a:fillRect/>
            </a:stretch>
          </p:blipFill>
          <p:spPr bwMode="auto">
            <a:xfrm>
              <a:off x="0" y="1938"/>
              <a:ext cx="275" cy="2382"/>
            </a:xfrm>
            <a:prstGeom prst="rect">
              <a:avLst/>
            </a:prstGeom>
            <a:noFill/>
            <a:ln w="9525">
              <a:noFill/>
              <a:miter lim="800000"/>
              <a:headEnd/>
              <a:tailEnd/>
            </a:ln>
          </p:spPr>
        </p:pic>
      </p:grpSp>
      <p:sp>
        <p:nvSpPr>
          <p:cNvPr id="415762" name="AutoShape 18"/>
          <p:cNvSpPr>
            <a:spLocks noChangeArrowheads="1"/>
          </p:cNvSpPr>
          <p:nvPr/>
        </p:nvSpPr>
        <p:spPr bwMode="auto">
          <a:xfrm>
            <a:off x="2674938" y="3340100"/>
            <a:ext cx="965200" cy="373063"/>
          </a:xfrm>
          <a:prstGeom prst="roundRect">
            <a:avLst>
              <a:gd name="adj" fmla="val 16667"/>
            </a:avLst>
          </a:prstGeom>
          <a:solidFill>
            <a:srgbClr val="CC0000"/>
          </a:solidFill>
          <a:ln w="9525">
            <a:noFill/>
            <a:round/>
            <a:headEnd/>
            <a:tailEnd/>
          </a:ln>
        </p:spPr>
        <p:txBody>
          <a:bodyPr wrap="none" lIns="45720" tIns="0" rIns="45720" bIns="0" anchor="ctr">
            <a:spAutoFit/>
          </a:bodyPr>
          <a:lstStyle/>
          <a:p>
            <a:r>
              <a:rPr lang="en-US" sz="2200" b="1" u="sng">
                <a:solidFill>
                  <a:schemeClr val="bg1"/>
                </a:solidFill>
              </a:rPr>
              <a:t>starch</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15761"/>
                                        </p:tgtEl>
                                        <p:attrNameLst>
                                          <p:attrName>style.visibility</p:attrName>
                                        </p:attrNameLst>
                                      </p:cBhvr>
                                      <p:to>
                                        <p:strVal val="visible"/>
                                      </p:to>
                                    </p:set>
                                    <p:animEffect transition="in" filter="wipe(left)">
                                      <p:cBhvr>
                                        <p:cTn id="12" dur="500"/>
                                        <p:tgtEl>
                                          <p:spTgt spid="415761"/>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62"/>
                                        </p:tgtEl>
                                        <p:attrNameLst>
                                          <p:attrName>style.visibility</p:attrName>
                                        </p:attrNameLst>
                                      </p:cBhvr>
                                      <p:to>
                                        <p:strVal val="visible"/>
                                      </p:to>
                                    </p:set>
                                    <p:animEffect transition="in" filter="wipe(left)">
                                      <p:cBhvr>
                                        <p:cTn id="17" dur="500"/>
                                        <p:tgtEl>
                                          <p:spTgt spid="415762"/>
                                        </p:tgtEl>
                                      </p:cBhvr>
                                    </p:animEffect>
                                  </p:childTnLst>
                                  <p:subTnLst>
                                    <p:audio>
                                      <p:cMediaNode>
                                        <p:cTn display="0" masterRel="sameClick">
                                          <p:stCondLst>
                                            <p:cond evt="begin" delay="0">
                                              <p:tn val="15"/>
                                            </p:cond>
                                          </p:stCondLst>
                                          <p:endCondLst>
                                            <p:cond evt="onStopAudio" delay="0">
                                              <p:tgtEl>
                                                <p:sldTgt/>
                                              </p:tgtEl>
                                            </p:cond>
                                          </p:endCondLst>
                                        </p:cTn>
                                        <p:tgtEl>
                                          <p:sndTgt r:embed="rId5"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15747">
                                            <p:txEl>
                                              <p:pRg st="1" end="1"/>
                                            </p:txEl>
                                          </p:spTgt>
                                        </p:tgtEl>
                                        <p:attrNameLst>
                                          <p:attrName>style.visibility</p:attrName>
                                        </p:attrNameLst>
                                      </p:cBhvr>
                                      <p:to>
                                        <p:strVal val="visible"/>
                                      </p:to>
                                    </p:set>
                                    <p:anim calcmode="lin" valueType="num">
                                      <p:cBhvr additive="base">
                                        <p:cTn id="22"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157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P spid="41576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defRPr/>
            </a:pPr>
            <a:r>
              <a:rPr lang="en-US" smtClean="0"/>
              <a:t>Activation energy</a:t>
            </a:r>
          </a:p>
        </p:txBody>
      </p:sp>
      <p:sp>
        <p:nvSpPr>
          <p:cNvPr id="377859" name="Rectangle 3" descr="Rectangle: Click to edit Master text styles&#10;Second level&#10;Third level&#10;Fourth level&#10;Fifth level"/>
          <p:cNvSpPr>
            <a:spLocks noGrp="1" noChangeArrowheads="1"/>
          </p:cNvSpPr>
          <p:nvPr>
            <p:ph type="body" idx="1"/>
          </p:nvPr>
        </p:nvSpPr>
        <p:spPr>
          <a:xfrm>
            <a:off x="838200" y="1371600"/>
            <a:ext cx="7772400" cy="3065463"/>
          </a:xfrm>
        </p:spPr>
        <p:txBody>
          <a:bodyPr/>
          <a:lstStyle/>
          <a:p>
            <a:r>
              <a:rPr lang="en-US" sz="3400" dirty="0" smtClean="0"/>
              <a:t>Breaking down large molecules requires an initial input of energy</a:t>
            </a:r>
          </a:p>
          <a:p>
            <a:pPr lvl="1"/>
            <a:r>
              <a:rPr lang="en-US" sz="3000" u="sng" dirty="0" smtClean="0">
                <a:solidFill>
                  <a:srgbClr val="CC0000"/>
                </a:solidFill>
              </a:rPr>
              <a:t>activation </a:t>
            </a:r>
            <a:r>
              <a:rPr lang="en-US" sz="3000" u="sng" dirty="0" smtClean="0">
                <a:solidFill>
                  <a:srgbClr val="CC0000"/>
                </a:solidFill>
              </a:rPr>
              <a:t>energy</a:t>
            </a:r>
            <a:endParaRPr lang="en-US" sz="3000" dirty="0" smtClean="0"/>
          </a:p>
        </p:txBody>
      </p:sp>
      <p:pic>
        <p:nvPicPr>
          <p:cNvPr id="21508" name="Picture 16" descr="fire"/>
          <p:cNvPicPr>
            <a:picLocks noChangeAspect="1" noChangeArrowheads="1"/>
          </p:cNvPicPr>
          <p:nvPr/>
        </p:nvPicPr>
        <p:blipFill>
          <a:blip r:embed="rId5"/>
          <a:srcRect/>
          <a:stretch>
            <a:fillRect/>
          </a:stretch>
        </p:blipFill>
        <p:spPr bwMode="auto">
          <a:xfrm>
            <a:off x="5791200" y="4267200"/>
            <a:ext cx="1905000" cy="1908175"/>
          </a:xfrm>
          <a:prstGeom prst="rect">
            <a:avLst/>
          </a:prstGeom>
          <a:noFill/>
          <a:ln w="9525">
            <a:noFill/>
            <a:miter lim="800000"/>
            <a:headEnd/>
            <a:tailEnd/>
          </a:ln>
        </p:spPr>
      </p:pic>
      <p:pic>
        <p:nvPicPr>
          <p:cNvPr id="21509" name="Picture 17" descr="logs"/>
          <p:cNvPicPr>
            <a:picLocks noChangeAspect="1" noChangeArrowheads="1"/>
          </p:cNvPicPr>
          <p:nvPr/>
        </p:nvPicPr>
        <p:blipFill>
          <a:blip r:embed="rId6"/>
          <a:srcRect/>
          <a:stretch>
            <a:fillRect/>
          </a:stretch>
        </p:blipFill>
        <p:spPr bwMode="auto">
          <a:xfrm>
            <a:off x="1752600" y="4343400"/>
            <a:ext cx="2082800" cy="1908175"/>
          </a:xfrm>
          <a:prstGeom prst="rect">
            <a:avLst/>
          </a:prstGeom>
          <a:noFill/>
          <a:ln w="9525">
            <a:noFill/>
            <a:miter lim="800000"/>
            <a:headEnd/>
            <a:tailEnd/>
          </a:ln>
        </p:spPr>
      </p:pic>
      <p:sp>
        <p:nvSpPr>
          <p:cNvPr id="21510" name="AutoShape 18"/>
          <p:cNvSpPr>
            <a:spLocks noChangeArrowheads="1"/>
          </p:cNvSpPr>
          <p:nvPr/>
        </p:nvSpPr>
        <p:spPr bwMode="auto">
          <a:xfrm>
            <a:off x="3810000" y="5257800"/>
            <a:ext cx="1295400" cy="381000"/>
          </a:xfrm>
          <a:prstGeom prst="rightArrow">
            <a:avLst>
              <a:gd name="adj1" fmla="val 50000"/>
              <a:gd name="adj2" fmla="val 85000"/>
            </a:avLst>
          </a:prstGeom>
          <a:solidFill>
            <a:srgbClr val="0F116A"/>
          </a:solidFill>
          <a:ln w="9525">
            <a:solidFill>
              <a:schemeClr val="tx1"/>
            </a:solidFill>
            <a:miter lim="800000"/>
            <a:headEnd/>
            <a:tailEnd/>
          </a:ln>
        </p:spPr>
        <p:txBody>
          <a:bodyPr wrap="none" anchor="ctr"/>
          <a:lstStyle/>
          <a:p>
            <a:endParaRPr lang="en-US"/>
          </a:p>
        </p:txBody>
      </p:sp>
      <p:grpSp>
        <p:nvGrpSpPr>
          <p:cNvPr id="2" name="Group 19"/>
          <p:cNvGrpSpPr>
            <a:grpSpLocks/>
          </p:cNvGrpSpPr>
          <p:nvPr/>
        </p:nvGrpSpPr>
        <p:grpSpPr bwMode="auto">
          <a:xfrm>
            <a:off x="4038600" y="5334000"/>
            <a:ext cx="1219200" cy="1341438"/>
            <a:chOff x="2544" y="3360"/>
            <a:chExt cx="768" cy="845"/>
          </a:xfrm>
        </p:grpSpPr>
        <p:sp>
          <p:nvSpPr>
            <p:cNvPr id="21514" name="Rectangle 20"/>
            <p:cNvSpPr>
              <a:spLocks noChangeArrowheads="1"/>
            </p:cNvSpPr>
            <p:nvPr/>
          </p:nvSpPr>
          <p:spPr bwMode="auto">
            <a:xfrm>
              <a:off x="2544" y="3936"/>
              <a:ext cx="693" cy="269"/>
            </a:xfrm>
            <a:prstGeom prst="rect">
              <a:avLst/>
            </a:prstGeom>
            <a:noFill/>
            <a:ln w="9525">
              <a:noFill/>
              <a:miter lim="800000"/>
              <a:headEnd/>
              <a:tailEnd/>
            </a:ln>
          </p:spPr>
          <p:txBody>
            <a:bodyPr wrap="none" anchor="ctr">
              <a:spAutoFit/>
            </a:bodyPr>
            <a:lstStyle/>
            <a:p>
              <a:r>
                <a:rPr lang="en-US" sz="2200" b="1">
                  <a:solidFill>
                    <a:srgbClr val="CC0000"/>
                  </a:solidFill>
                  <a:sym typeface="Symbol" pitchFamily="84" charset="2"/>
                </a:rPr>
                <a:t>energy</a:t>
              </a:r>
            </a:p>
          </p:txBody>
        </p:sp>
        <p:pic>
          <p:nvPicPr>
            <p:cNvPr id="21515" name="Picture 21" descr="match"/>
            <p:cNvPicPr>
              <a:picLocks noChangeAspect="1" noChangeArrowheads="1"/>
            </p:cNvPicPr>
            <p:nvPr/>
          </p:nvPicPr>
          <p:blipFill>
            <a:blip r:embed="rId7"/>
            <a:srcRect/>
            <a:stretch>
              <a:fillRect/>
            </a:stretch>
          </p:blipFill>
          <p:spPr bwMode="auto">
            <a:xfrm>
              <a:off x="2544" y="3360"/>
              <a:ext cx="768" cy="670"/>
            </a:xfrm>
            <a:prstGeom prst="rect">
              <a:avLst/>
            </a:prstGeom>
            <a:noFill/>
            <a:ln w="9525">
              <a:noFill/>
              <a:miter lim="800000"/>
              <a:headEnd/>
              <a:tailEnd/>
            </a:ln>
          </p:spPr>
        </p:pic>
      </p:grpSp>
      <p:sp>
        <p:nvSpPr>
          <p:cNvPr id="21512" name="Rectangle 22"/>
          <p:cNvSpPr>
            <a:spLocks noChangeArrowheads="1"/>
          </p:cNvSpPr>
          <p:nvPr/>
        </p:nvSpPr>
        <p:spPr bwMode="auto">
          <a:xfrm>
            <a:off x="1785938" y="6096000"/>
            <a:ext cx="1489075" cy="457200"/>
          </a:xfrm>
          <a:prstGeom prst="rect">
            <a:avLst/>
          </a:prstGeom>
          <a:noFill/>
          <a:ln w="9525">
            <a:noFill/>
            <a:miter lim="800000"/>
            <a:headEnd/>
            <a:tailEnd/>
          </a:ln>
        </p:spPr>
        <p:txBody>
          <a:bodyPr wrap="none" anchor="ctr">
            <a:spAutoFit/>
          </a:bodyPr>
          <a:lstStyle/>
          <a:p>
            <a:r>
              <a:rPr lang="en-US" b="1">
                <a:solidFill>
                  <a:srgbClr val="660000"/>
                </a:solidFill>
              </a:rPr>
              <a:t>cellulose</a:t>
            </a:r>
          </a:p>
        </p:txBody>
      </p:sp>
      <p:sp>
        <p:nvSpPr>
          <p:cNvPr id="21513" name="Rectangle 23"/>
          <p:cNvSpPr>
            <a:spLocks noChangeArrowheads="1"/>
          </p:cNvSpPr>
          <p:nvPr/>
        </p:nvSpPr>
        <p:spPr bwMode="auto">
          <a:xfrm>
            <a:off x="5486400" y="6172200"/>
            <a:ext cx="2646363" cy="457200"/>
          </a:xfrm>
          <a:prstGeom prst="rect">
            <a:avLst/>
          </a:prstGeom>
          <a:solidFill>
            <a:schemeClr val="bg1"/>
          </a:solidFill>
          <a:ln w="9525">
            <a:noFill/>
            <a:miter lim="800000"/>
            <a:headEnd/>
            <a:tailEnd/>
          </a:ln>
        </p:spPr>
        <p:txBody>
          <a:bodyPr wrap="none">
            <a:spAutoFit/>
          </a:bodyPr>
          <a:lstStyle/>
          <a:p>
            <a:r>
              <a:rPr lang="en-US" b="1">
                <a:solidFill>
                  <a:srgbClr val="660000"/>
                </a:solidFill>
              </a:rPr>
              <a:t>CO</a:t>
            </a:r>
            <a:r>
              <a:rPr lang="en-US" b="1" baseline="-25000">
                <a:solidFill>
                  <a:srgbClr val="660000"/>
                </a:solidFill>
              </a:rPr>
              <a:t>2</a:t>
            </a:r>
            <a:r>
              <a:rPr lang="en-US" b="1">
                <a:solidFill>
                  <a:srgbClr val="660000"/>
                </a:solidFill>
              </a:rPr>
              <a:t> + H</a:t>
            </a:r>
            <a:r>
              <a:rPr lang="en-US" b="1" baseline="-25000">
                <a:solidFill>
                  <a:srgbClr val="660000"/>
                </a:solidFill>
              </a:rPr>
              <a:t>2</a:t>
            </a:r>
            <a:r>
              <a:rPr lang="en-US" b="1">
                <a:solidFill>
                  <a:srgbClr val="660000"/>
                </a:solidFill>
              </a:rPr>
              <a:t>O + </a:t>
            </a:r>
            <a:r>
              <a:rPr lang="en-US" b="1">
                <a:solidFill>
                  <a:srgbClr val="CC0000"/>
                </a:solidFill>
              </a:rPr>
              <a:t>heat</a:t>
            </a:r>
            <a:endParaRPr lang="en-US" b="1">
              <a:solidFill>
                <a:srgbClr val="66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additive="base">
                                        <p:cTn id="7" dur="500" fill="hold"/>
                                        <p:tgtEl>
                                          <p:spTgt spid="377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match_strik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7859">
                                            <p:txEl>
                                              <p:pRg st="1" end="1"/>
                                            </p:txEl>
                                          </p:spTgt>
                                        </p:tgtEl>
                                        <p:attrNameLst>
                                          <p:attrName>style.visibility</p:attrName>
                                        </p:attrNameLst>
                                      </p:cBhvr>
                                      <p:to>
                                        <p:strVal val="visible"/>
                                      </p:to>
                                    </p:set>
                                    <p:anim calcmode="lin" valueType="num">
                                      <p:cBhvr additive="base">
                                        <p:cTn id="18"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7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4" descr="f8-07_activation_energy_c"/>
          <p:cNvPicPr>
            <a:picLocks noChangeAspect="1" noChangeArrowheads="1"/>
          </p:cNvPicPr>
          <p:nvPr/>
        </p:nvPicPr>
        <p:blipFill>
          <a:blip r:embed="rId6"/>
          <a:srcRect t="6000" b="7500"/>
          <a:stretch>
            <a:fillRect/>
          </a:stretch>
        </p:blipFill>
        <p:spPr bwMode="auto">
          <a:xfrm>
            <a:off x="228600" y="2971800"/>
            <a:ext cx="5738813" cy="3722688"/>
          </a:xfrm>
          <a:prstGeom prst="rect">
            <a:avLst/>
          </a:prstGeom>
          <a:noFill/>
          <a:ln w="9525">
            <a:noFill/>
            <a:miter lim="800000"/>
            <a:headEnd/>
            <a:tailEnd/>
          </a:ln>
        </p:spPr>
      </p:pic>
      <p:sp>
        <p:nvSpPr>
          <p:cNvPr id="420866" name="Rectangle 2"/>
          <p:cNvSpPr>
            <a:spLocks noGrp="1" noChangeArrowheads="1"/>
          </p:cNvSpPr>
          <p:nvPr>
            <p:ph type="title"/>
          </p:nvPr>
        </p:nvSpPr>
        <p:spPr/>
        <p:txBody>
          <a:bodyPr/>
          <a:lstStyle/>
          <a:p>
            <a:pPr>
              <a:defRPr/>
            </a:pPr>
            <a:r>
              <a:rPr lang="en-US" smtClean="0"/>
              <a:t>Catalysts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1371600"/>
            <a:ext cx="7772400" cy="1828800"/>
          </a:xfrm>
        </p:spPr>
        <p:txBody>
          <a:bodyPr/>
          <a:lstStyle/>
          <a:p>
            <a:r>
              <a:rPr lang="en-US" smtClean="0"/>
              <a:t>So what’s a cell got to do to reduce activation energy?</a:t>
            </a:r>
          </a:p>
          <a:p>
            <a:pPr lvl="1"/>
            <a:r>
              <a:rPr lang="en-US" smtClean="0">
                <a:solidFill>
                  <a:srgbClr val="CC0000"/>
                </a:solidFill>
              </a:rPr>
              <a:t>get help!</a:t>
            </a:r>
            <a:r>
              <a:rPr lang="en-US" smtClean="0"/>
              <a:t> … chemical help…</a:t>
            </a:r>
          </a:p>
        </p:txBody>
      </p:sp>
      <p:sp>
        <p:nvSpPr>
          <p:cNvPr id="420872" name="Rectangle 8"/>
          <p:cNvSpPr>
            <a:spLocks noChangeArrowheads="1"/>
          </p:cNvSpPr>
          <p:nvPr/>
        </p:nvSpPr>
        <p:spPr bwMode="auto">
          <a:xfrm>
            <a:off x="6400800" y="2346325"/>
            <a:ext cx="2025650" cy="549275"/>
          </a:xfrm>
          <a:prstGeom prst="rect">
            <a:avLst/>
          </a:prstGeom>
          <a:noFill/>
          <a:ln w="9525">
            <a:noFill/>
            <a:miter lim="800000"/>
            <a:headEnd/>
            <a:tailEnd/>
          </a:ln>
        </p:spPr>
        <p:txBody>
          <a:bodyPr wrap="none">
            <a:spAutoFit/>
          </a:bodyPr>
          <a:lstStyle/>
          <a:p>
            <a:r>
              <a:rPr lang="en-US" sz="3000" b="1">
                <a:solidFill>
                  <a:srgbClr val="CC0000"/>
                </a:solidFill>
              </a:rPr>
              <a:t>ENZYMES</a:t>
            </a:r>
          </a:p>
        </p:txBody>
      </p:sp>
      <p:sp>
        <p:nvSpPr>
          <p:cNvPr id="24582" name="Line 10"/>
          <p:cNvSpPr>
            <a:spLocks noChangeShapeType="1"/>
          </p:cNvSpPr>
          <p:nvPr/>
        </p:nvSpPr>
        <p:spPr bwMode="auto">
          <a:xfrm>
            <a:off x="1966913" y="490855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24583" name="Line 11"/>
          <p:cNvSpPr>
            <a:spLocks noChangeShapeType="1"/>
          </p:cNvSpPr>
          <p:nvPr/>
        </p:nvSpPr>
        <p:spPr bwMode="auto">
          <a:xfrm>
            <a:off x="1966913" y="5746750"/>
            <a:ext cx="2057400" cy="0"/>
          </a:xfrm>
          <a:prstGeom prst="line">
            <a:avLst/>
          </a:prstGeom>
          <a:noFill/>
          <a:ln w="19050">
            <a:solidFill>
              <a:srgbClr val="CC0000"/>
            </a:solidFill>
            <a:prstDash val="dash"/>
            <a:round/>
            <a:headEnd/>
            <a:tailEnd/>
          </a:ln>
        </p:spPr>
        <p:txBody>
          <a:bodyPr wrap="none" anchor="ctr"/>
          <a:lstStyle/>
          <a:p>
            <a:endParaRPr lang="en-US"/>
          </a:p>
        </p:txBody>
      </p:sp>
      <p:sp>
        <p:nvSpPr>
          <p:cNvPr id="24584" name="Text Box 12"/>
          <p:cNvSpPr txBox="1">
            <a:spLocks noChangeArrowheads="1"/>
          </p:cNvSpPr>
          <p:nvPr/>
        </p:nvSpPr>
        <p:spPr bwMode="auto">
          <a:xfrm>
            <a:off x="2667000" y="5105400"/>
            <a:ext cx="608013" cy="457200"/>
          </a:xfrm>
          <a:prstGeom prst="rect">
            <a:avLst/>
          </a:prstGeom>
          <a:noFill/>
          <a:ln w="9525">
            <a:noFill/>
            <a:miter lim="800000"/>
            <a:headEnd/>
            <a:tailEnd/>
          </a:ln>
        </p:spPr>
        <p:txBody>
          <a:bodyPr wrap="none" anchor="ctr">
            <a:spAutoFit/>
          </a:bodyPr>
          <a:lstStyle/>
          <a:p>
            <a:r>
              <a:rPr lang="en-US" b="1">
                <a:solidFill>
                  <a:srgbClr val="CC0000"/>
                </a:solidFill>
                <a:sym typeface="Symbol" pitchFamily="84" charset="2"/>
              </a:rPr>
              <a:t>G</a:t>
            </a:r>
            <a:endParaRPr lang="en-US"/>
          </a:p>
        </p:txBody>
      </p:sp>
      <p:sp>
        <p:nvSpPr>
          <p:cNvPr id="24585" name="Line 15"/>
          <p:cNvSpPr>
            <a:spLocks noChangeShapeType="1"/>
          </p:cNvSpPr>
          <p:nvPr/>
        </p:nvSpPr>
        <p:spPr bwMode="auto">
          <a:xfrm>
            <a:off x="2667000" y="4953000"/>
            <a:ext cx="0" cy="762000"/>
          </a:xfrm>
          <a:prstGeom prst="line">
            <a:avLst/>
          </a:prstGeom>
          <a:noFill/>
          <a:ln w="19050">
            <a:solidFill>
              <a:srgbClr val="CC0000"/>
            </a:solidFill>
            <a:round/>
            <a:headEnd type="triangle" w="med" len="med"/>
            <a:tailEnd type="triangle" w="med" len="med"/>
          </a:ln>
        </p:spPr>
        <p:txBody>
          <a:bodyPr wrap="none" anchor="ctr"/>
          <a:lstStyle/>
          <a:p>
            <a:endParaRPr lang="en-US"/>
          </a:p>
        </p:txBody>
      </p:sp>
      <p:pic>
        <p:nvPicPr>
          <p:cNvPr id="420880" name="Picture 16" descr="penguinL"/>
          <p:cNvPicPr>
            <a:picLocks noChangeAspect="1" noChangeArrowheads="1"/>
          </p:cNvPicPr>
          <p:nvPr/>
        </p:nvPicPr>
        <p:blipFill>
          <a:blip r:embed="rId7"/>
          <a:srcRect/>
          <a:stretch>
            <a:fillRect/>
          </a:stretch>
        </p:blipFill>
        <p:spPr bwMode="auto">
          <a:xfrm>
            <a:off x="7862888" y="5557838"/>
            <a:ext cx="1274762" cy="1295400"/>
          </a:xfrm>
          <a:prstGeom prst="rect">
            <a:avLst/>
          </a:prstGeom>
          <a:noFill/>
          <a:ln w="9525">
            <a:noFill/>
            <a:miter lim="800000"/>
            <a:headEnd/>
            <a:tailEnd/>
          </a:ln>
        </p:spPr>
      </p:pic>
      <p:sp>
        <p:nvSpPr>
          <p:cNvPr id="420881" name="AutoShape 17"/>
          <p:cNvSpPr>
            <a:spLocks noChangeArrowheads="1"/>
          </p:cNvSpPr>
          <p:nvPr/>
        </p:nvSpPr>
        <p:spPr bwMode="auto">
          <a:xfrm>
            <a:off x="6243638" y="3419475"/>
            <a:ext cx="2536825" cy="1308100"/>
          </a:xfrm>
          <a:prstGeom prst="wedgeEllipseCallout">
            <a:avLst>
              <a:gd name="adj1" fmla="val 24218"/>
              <a:gd name="adj2" fmla="val 121843"/>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Call in the </a:t>
            </a:r>
            <a:br>
              <a:rPr lang="en-US" sz="1800" b="1">
                <a:solidFill>
                  <a:srgbClr val="0F116A"/>
                </a:solidFill>
                <a:latin typeface="Comic Sans MS" pitchFamily="84" charset="0"/>
              </a:rPr>
            </a:br>
            <a:r>
              <a:rPr lang="en-US" sz="1800" b="1">
                <a:solidFill>
                  <a:srgbClr val="0F116A"/>
                </a:solidFill>
                <a:latin typeface="Comic Sans MS" pitchFamily="84" charset="0"/>
              </a:rPr>
              <a:t>ENZYMES</a:t>
            </a:r>
            <a:r>
              <a:rPr lang="en-US" sz="1800" b="1" i="1">
                <a:solidFill>
                  <a:srgbClr val="0F116A"/>
                </a:solidFill>
                <a:latin typeface="Comic Sans MS" pitchFamily="84" charset="0"/>
              </a:rPr>
              <a:t>!</a:t>
            </a:r>
            <a:endParaRPr lang="en-US" sz="1800" b="1">
              <a:solidFill>
                <a:srgbClr val="0F116A"/>
              </a:solidFill>
              <a:latin typeface="Comic Sans MS" pitchFamily="8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 calcmode="lin" valueType="num">
                                      <p:cBhvr additive="base">
                                        <p:cTn id="7"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0872">
                                            <p:txEl>
                                              <p:pRg st="0" end="0"/>
                                            </p:txEl>
                                          </p:spTgt>
                                        </p:tgtEl>
                                        <p:attrNameLst>
                                          <p:attrName>style.visibility</p:attrName>
                                        </p:attrNameLst>
                                      </p:cBhvr>
                                      <p:to>
                                        <p:strVal val="visible"/>
                                      </p:to>
                                    </p:set>
                                    <p:anim calcmode="lin" valueType="num">
                                      <p:cBhvr additive="base">
                                        <p:cTn id="13" dur="500" fill="hold"/>
                                        <p:tgtEl>
                                          <p:spTgt spid="42087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0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20880"/>
                                        </p:tgtEl>
                                        <p:attrNameLst>
                                          <p:attrName>style.visibility</p:attrName>
                                        </p:attrNameLst>
                                      </p:cBhvr>
                                      <p:to>
                                        <p:strVal val="visible"/>
                                      </p:to>
                                    </p:set>
                                    <p:animEffect transition="in" filter="wipe(right)">
                                      <p:cBhvr>
                                        <p:cTn id="19" dur="500"/>
                                        <p:tgtEl>
                                          <p:spTgt spid="420880"/>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20881"/>
                                        </p:tgtEl>
                                        <p:attrNameLst>
                                          <p:attrName>style.visibility</p:attrName>
                                        </p:attrNameLst>
                                      </p:cBhvr>
                                      <p:to>
                                        <p:strVal val="visible"/>
                                      </p:to>
                                    </p:set>
                                    <p:animEffect transition="in" filter="wipe(down)">
                                      <p:cBhvr>
                                        <p:cTn id="23" dur="500"/>
                                        <p:tgtEl>
                                          <p:spTgt spid="420881"/>
                                        </p:tgtEl>
                                      </p:cBhvr>
                                    </p:animEffect>
                                  </p:childTnLst>
                                  <p:subTnLst>
                                    <p:audio>
                                      <p:cMediaNode>
                                        <p:cTn display="0" masterRel="sameClick">
                                          <p:stCondLst>
                                            <p:cond evt="begin" delay="0">
                                              <p:tn val="21"/>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872" grpId="0" build="p" autoUpdateAnimBg="0"/>
      <p:bldP spid="42088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3024188" y="3886200"/>
            <a:ext cx="5738812" cy="2432050"/>
            <a:chOff x="2145" y="2788"/>
            <a:chExt cx="3615" cy="1532"/>
          </a:xfrm>
        </p:grpSpPr>
        <p:pic>
          <p:nvPicPr>
            <p:cNvPr id="25606" name="Picture 9" descr="f8-09_the_catalytic_cyc_cb"/>
            <p:cNvPicPr>
              <a:picLocks noChangeAspect="1" noChangeArrowheads="1"/>
            </p:cNvPicPr>
            <p:nvPr/>
          </p:nvPicPr>
          <p:blipFill>
            <a:blip r:embed="rId5"/>
            <a:srcRect t="22501" b="21001"/>
            <a:stretch>
              <a:fillRect/>
            </a:stretch>
          </p:blipFill>
          <p:spPr bwMode="auto">
            <a:xfrm>
              <a:off x="2145" y="2788"/>
              <a:ext cx="3615" cy="1532"/>
            </a:xfrm>
            <a:prstGeom prst="rect">
              <a:avLst/>
            </a:prstGeom>
            <a:noFill/>
            <a:ln w="9525">
              <a:noFill/>
              <a:miter lim="800000"/>
              <a:headEnd/>
              <a:tailEnd/>
            </a:ln>
          </p:spPr>
        </p:pic>
        <p:sp>
          <p:nvSpPr>
            <p:cNvPr id="25607" name="Rectangle 10"/>
            <p:cNvSpPr>
              <a:spLocks noChangeArrowheads="1"/>
            </p:cNvSpPr>
            <p:nvPr/>
          </p:nvSpPr>
          <p:spPr bwMode="auto">
            <a:xfrm>
              <a:off x="4272" y="3744"/>
              <a:ext cx="144" cy="192"/>
            </a:xfrm>
            <a:prstGeom prst="rect">
              <a:avLst/>
            </a:prstGeom>
            <a:solidFill>
              <a:schemeClr val="bg1"/>
            </a:solidFill>
            <a:ln w="9525">
              <a:noFill/>
              <a:miter lim="800000"/>
              <a:headEnd/>
              <a:tailEnd/>
            </a:ln>
          </p:spPr>
          <p:txBody>
            <a:bodyPr wrap="none" anchor="ctr"/>
            <a:lstStyle/>
            <a:p>
              <a:endParaRPr lang="en-US"/>
            </a:p>
          </p:txBody>
        </p:sp>
        <p:sp>
          <p:nvSpPr>
            <p:cNvPr id="25608" name="Oval 11"/>
            <p:cNvSpPr>
              <a:spLocks noChangeArrowheads="1"/>
            </p:cNvSpPr>
            <p:nvPr/>
          </p:nvSpPr>
          <p:spPr bwMode="auto">
            <a:xfrm>
              <a:off x="4980" y="3168"/>
              <a:ext cx="192" cy="192"/>
            </a:xfrm>
            <a:prstGeom prst="ellipse">
              <a:avLst/>
            </a:prstGeom>
            <a:solidFill>
              <a:schemeClr val="bg1"/>
            </a:solidFill>
            <a:ln w="9525">
              <a:noFill/>
              <a:round/>
              <a:headEnd/>
              <a:tailEnd/>
            </a:ln>
          </p:spPr>
          <p:txBody>
            <a:bodyPr wrap="none" anchor="ctr"/>
            <a:lstStyle/>
            <a:p>
              <a:endParaRPr lang="en-US"/>
            </a:p>
          </p:txBody>
        </p:sp>
        <p:sp>
          <p:nvSpPr>
            <p:cNvPr id="25609" name="Rectangle 12"/>
            <p:cNvSpPr>
              <a:spLocks noChangeArrowheads="1"/>
            </p:cNvSpPr>
            <p:nvPr/>
          </p:nvSpPr>
          <p:spPr bwMode="auto">
            <a:xfrm>
              <a:off x="4272" y="3360"/>
              <a:ext cx="144" cy="192"/>
            </a:xfrm>
            <a:prstGeom prst="rect">
              <a:avLst/>
            </a:prstGeom>
            <a:solidFill>
              <a:schemeClr val="bg1"/>
            </a:solidFill>
            <a:ln w="9525">
              <a:noFill/>
              <a:miter lim="800000"/>
              <a:headEnd/>
              <a:tailEnd/>
            </a:ln>
          </p:spPr>
          <p:txBody>
            <a:bodyPr wrap="none" anchor="ctr"/>
            <a:lstStyle/>
            <a:p>
              <a:endParaRPr lang="en-US"/>
            </a:p>
          </p:txBody>
        </p:sp>
      </p:grpSp>
      <p:sp>
        <p:nvSpPr>
          <p:cNvPr id="389122" name="Rectangle 2"/>
          <p:cNvSpPr>
            <a:spLocks noGrp="1" noChangeArrowheads="1"/>
          </p:cNvSpPr>
          <p:nvPr>
            <p:ph type="title"/>
          </p:nvPr>
        </p:nvSpPr>
        <p:spPr/>
        <p:txBody>
          <a:bodyPr/>
          <a:lstStyle/>
          <a:p>
            <a:pPr>
              <a:defRPr/>
            </a:pPr>
            <a:r>
              <a:rPr lang="en-US" smtClean="0"/>
              <a:t>Enzymes </a:t>
            </a:r>
          </a:p>
        </p:txBody>
      </p:sp>
      <p:sp>
        <p:nvSpPr>
          <p:cNvPr id="389123" name="Rectangle 3" descr="Rectangle: Click to edit Master text styles&#10;Second level&#10;Third level&#10;Fourth level&#10;Fifth level"/>
          <p:cNvSpPr>
            <a:spLocks noGrp="1" noChangeArrowheads="1"/>
          </p:cNvSpPr>
          <p:nvPr>
            <p:ph type="body" idx="1"/>
          </p:nvPr>
        </p:nvSpPr>
        <p:spPr>
          <a:xfrm>
            <a:off x="685800" y="1371600"/>
            <a:ext cx="7772400" cy="4800600"/>
          </a:xfrm>
        </p:spPr>
        <p:txBody>
          <a:bodyPr/>
          <a:lstStyle/>
          <a:p>
            <a:pPr>
              <a:lnSpc>
                <a:spcPct val="90000"/>
              </a:lnSpc>
            </a:pPr>
            <a:r>
              <a:rPr lang="en-US" sz="2600" dirty="0" smtClean="0"/>
              <a:t>Biological catalysts </a:t>
            </a:r>
          </a:p>
          <a:p>
            <a:pPr lvl="1">
              <a:lnSpc>
                <a:spcPct val="90000"/>
              </a:lnSpc>
            </a:pPr>
            <a:r>
              <a:rPr lang="en-US" sz="2400" u="sng" dirty="0" smtClean="0"/>
              <a:t>proteins </a:t>
            </a:r>
            <a:r>
              <a:rPr lang="en-US" sz="2400" u="sng" dirty="0" smtClean="0"/>
              <a:t> </a:t>
            </a:r>
            <a:endParaRPr lang="en-US" sz="2400" dirty="0" smtClean="0"/>
          </a:p>
          <a:p>
            <a:pPr lvl="1">
              <a:lnSpc>
                <a:spcPct val="90000"/>
              </a:lnSpc>
            </a:pPr>
            <a:r>
              <a:rPr lang="en-US" sz="2400" dirty="0" smtClean="0"/>
              <a:t>required </a:t>
            </a:r>
            <a:r>
              <a:rPr lang="en-US" sz="2400" dirty="0" smtClean="0"/>
              <a:t>for most biological reactions</a:t>
            </a:r>
          </a:p>
          <a:p>
            <a:pPr lvl="1">
              <a:lnSpc>
                <a:spcPct val="90000"/>
              </a:lnSpc>
            </a:pPr>
            <a:r>
              <a:rPr lang="en-US" sz="2400" u="sng" dirty="0" smtClean="0"/>
              <a:t>highly specific</a:t>
            </a:r>
            <a:endParaRPr lang="en-US" sz="2400" dirty="0" smtClean="0"/>
          </a:p>
          <a:p>
            <a:pPr marL="1085850" lvl="2">
              <a:lnSpc>
                <a:spcPct val="90000"/>
              </a:lnSpc>
            </a:pPr>
            <a:r>
              <a:rPr lang="en-US" sz="2000" dirty="0" smtClean="0"/>
              <a:t>thousands of different enzymes in cells</a:t>
            </a:r>
          </a:p>
          <a:p>
            <a:pPr lvl="1">
              <a:lnSpc>
                <a:spcPct val="90000"/>
              </a:lnSpc>
            </a:pPr>
            <a:endParaRPr lang="en-US" sz="2400" dirty="0" smtClean="0"/>
          </a:p>
        </p:txBody>
      </p:sp>
      <p:pic>
        <p:nvPicPr>
          <p:cNvPr id="389134" name="Picture 14" descr="f8-07_activation_energy_c"/>
          <p:cNvPicPr>
            <a:picLocks noChangeAspect="1" noChangeArrowheads="1"/>
          </p:cNvPicPr>
          <p:nvPr/>
        </p:nvPicPr>
        <p:blipFill>
          <a:blip r:embed="rId6"/>
          <a:srcRect l="56924" t="18750" b="21001"/>
          <a:stretch>
            <a:fillRect/>
          </a:stretch>
        </p:blipFill>
        <p:spPr bwMode="auto">
          <a:xfrm>
            <a:off x="6923088" y="333375"/>
            <a:ext cx="2144712" cy="22510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23">
                                            <p:txEl>
                                              <p:pRg st="1" end="1"/>
                                            </p:txEl>
                                          </p:spTgt>
                                        </p:tgtEl>
                                        <p:attrNameLst>
                                          <p:attrName>style.visibility</p:attrName>
                                        </p:attrNameLst>
                                      </p:cBhvr>
                                      <p:to>
                                        <p:strVal val="visible"/>
                                      </p:to>
                                    </p:set>
                                    <p:anim calcmode="lin" valueType="num">
                                      <p:cBhvr additive="base">
                                        <p:cTn id="7" dur="500" fill="hold"/>
                                        <p:tgtEl>
                                          <p:spTgt spid="3891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9134"/>
                                        </p:tgtEl>
                                        <p:attrNameLst>
                                          <p:attrName>style.visibility</p:attrName>
                                        </p:attrNameLst>
                                      </p:cBhvr>
                                      <p:to>
                                        <p:strVal val="visible"/>
                                      </p:to>
                                    </p:set>
                                    <p:animEffect transition="in" filter="wipe(left)">
                                      <p:cBhvr>
                                        <p:cTn id="13" dur="500"/>
                                        <p:tgtEl>
                                          <p:spTgt spid="389134"/>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9123">
                                            <p:txEl>
                                              <p:pRg st="2" end="2"/>
                                            </p:txEl>
                                          </p:spTgt>
                                        </p:tgtEl>
                                        <p:attrNameLst>
                                          <p:attrName>style.visibility</p:attrName>
                                        </p:attrNameLst>
                                      </p:cBhvr>
                                      <p:to>
                                        <p:strVal val="visible"/>
                                      </p:to>
                                    </p:set>
                                    <p:anim calcmode="lin" valueType="num">
                                      <p:cBhvr additive="base">
                                        <p:cTn id="18" dur="500" fill="hold"/>
                                        <p:tgtEl>
                                          <p:spTgt spid="38912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9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9123">
                                            <p:txEl>
                                              <p:pRg st="3" end="3"/>
                                            </p:txEl>
                                          </p:spTgt>
                                        </p:tgtEl>
                                        <p:attrNameLst>
                                          <p:attrName>style.visibility</p:attrName>
                                        </p:attrNameLst>
                                      </p:cBhvr>
                                      <p:to>
                                        <p:strVal val="visible"/>
                                      </p:to>
                                    </p:set>
                                    <p:anim calcmode="lin" valueType="num">
                                      <p:cBhvr additive="base">
                                        <p:cTn id="24" dur="500" fill="hold"/>
                                        <p:tgtEl>
                                          <p:spTgt spid="38912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89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89123">
                                            <p:txEl>
                                              <p:pRg st="4" end="4"/>
                                            </p:txEl>
                                          </p:spTgt>
                                        </p:tgtEl>
                                        <p:attrNameLst>
                                          <p:attrName>style.visibility</p:attrName>
                                        </p:attrNameLst>
                                      </p:cBhvr>
                                      <p:to>
                                        <p:strVal val="visible"/>
                                      </p:to>
                                    </p:set>
                                    <p:anim calcmode="lin" valueType="num">
                                      <p:cBhvr additive="base">
                                        <p:cTn id="30" dur="500" fill="hold"/>
                                        <p:tgtEl>
                                          <p:spTgt spid="38912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89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theme/theme1.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84"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MacHD:APPS:Microsoft Office 98:Templates:Presentation Designs:Meadow</Template>
  <TotalTime>946</TotalTime>
  <Words>1537</Words>
  <Application>Microsoft Office PowerPoint</Application>
  <PresentationFormat>On-screen Show (4:3)</PresentationFormat>
  <Paragraphs>288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Comic Sans MS</vt:lpstr>
      <vt:lpstr>Symbol</vt:lpstr>
      <vt:lpstr>Times</vt:lpstr>
      <vt:lpstr>Times New Roman</vt:lpstr>
      <vt:lpstr>Wingdings</vt:lpstr>
      <vt:lpstr>Meadow</vt:lpstr>
      <vt:lpstr>______</vt:lpstr>
      <vt:lpstr>Flow of energy through life</vt:lpstr>
      <vt:lpstr>Metabolism</vt:lpstr>
      <vt:lpstr>The energy needs of life</vt:lpstr>
      <vt:lpstr>ATP / ADP cycle</vt:lpstr>
      <vt:lpstr>What drives reactions?</vt:lpstr>
      <vt:lpstr>Activation energy</vt:lpstr>
      <vt:lpstr>Catalysts</vt:lpstr>
      <vt:lpstr>Enzymes </vt:lpstr>
      <vt:lpstr>Enzymes vocabulary</vt:lpstr>
      <vt:lpstr>Properties of enzymes</vt:lpstr>
      <vt:lpstr>Naming conventions</vt:lpstr>
      <vt:lpstr>Factors Affecting Enzyme Function</vt:lpstr>
      <vt:lpstr>Factors affecting enzyme function </vt:lpstr>
      <vt:lpstr>Factors affecting enzyme function </vt:lpstr>
      <vt:lpstr>Factors affecting enzyme function</vt:lpstr>
      <vt:lpstr>Enzymes and temperature</vt:lpstr>
      <vt:lpstr>Factors affecting enzyme function</vt:lpstr>
      <vt:lpstr>Compounds which help enzymes</vt:lpstr>
      <vt:lpstr>Compounds which regulate enzymes</vt:lpstr>
      <vt:lpstr>Competitive Inhibitor </vt:lpstr>
      <vt:lpstr>Non-Competitive Inhibitor </vt:lpstr>
      <vt:lpstr>Metabolic pathways</vt:lpstr>
      <vt:lpstr>Feedback Inhibition</vt:lpstr>
      <vt:lpstr>Feedback inhibition</vt:lpstr>
    </vt:vector>
  </TitlesOfParts>
  <Company>GBS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 Date_________</dc:title>
  <dc:creator>Chris Hilvert</dc:creator>
  <cp:lastModifiedBy>Josh Hall</cp:lastModifiedBy>
  <cp:revision>102</cp:revision>
  <dcterms:created xsi:type="dcterms:W3CDTF">2000-08-29T13:04:40Z</dcterms:created>
  <dcterms:modified xsi:type="dcterms:W3CDTF">2014-09-18T18:32:38Z</dcterms:modified>
</cp:coreProperties>
</file>