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udio/unknown"/>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8"/>
  </p:notesMasterIdLst>
  <p:sldIdLst>
    <p:sldId id="305" r:id="rId2"/>
    <p:sldId id="308" r:id="rId3"/>
    <p:sldId id="310" r:id="rId4"/>
    <p:sldId id="309" r:id="rId5"/>
    <p:sldId id="298" r:id="rId6"/>
    <p:sldId id="299"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84" charset="0"/>
        <a:ea typeface="+mn-ea"/>
        <a:cs typeface="+mn-cs"/>
      </a:defRPr>
    </a:lvl5pPr>
    <a:lvl6pPr marL="2286000" algn="l" defTabSz="914400" rtl="0" eaLnBrk="1" latinLnBrk="0" hangingPunct="1">
      <a:defRPr sz="2400" kern="1200">
        <a:solidFill>
          <a:schemeClr val="tx1"/>
        </a:solidFill>
        <a:latin typeface="Times New Roman" pitchFamily="84" charset="0"/>
        <a:ea typeface="+mn-ea"/>
        <a:cs typeface="+mn-cs"/>
      </a:defRPr>
    </a:lvl6pPr>
    <a:lvl7pPr marL="2743200" algn="l" defTabSz="914400" rtl="0" eaLnBrk="1" latinLnBrk="0" hangingPunct="1">
      <a:defRPr sz="2400" kern="1200">
        <a:solidFill>
          <a:schemeClr val="tx1"/>
        </a:solidFill>
        <a:latin typeface="Times New Roman" pitchFamily="84" charset="0"/>
        <a:ea typeface="+mn-ea"/>
        <a:cs typeface="+mn-cs"/>
      </a:defRPr>
    </a:lvl7pPr>
    <a:lvl8pPr marL="3200400" algn="l" defTabSz="914400" rtl="0" eaLnBrk="1" latinLnBrk="0" hangingPunct="1">
      <a:defRPr sz="2400" kern="1200">
        <a:solidFill>
          <a:schemeClr val="tx1"/>
        </a:solidFill>
        <a:latin typeface="Times New Roman" pitchFamily="84" charset="0"/>
        <a:ea typeface="+mn-ea"/>
        <a:cs typeface="+mn-cs"/>
      </a:defRPr>
    </a:lvl8pPr>
    <a:lvl9pPr marL="3657600" algn="l" defTabSz="9144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232"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pitchFamily="84" charset="0"/>
              </a:defRPr>
            </a:lvl1pPr>
          </a:lstStyle>
          <a:p>
            <a:pPr>
              <a:defRPr/>
            </a:pPr>
            <a:endParaRPr lang="en-US" altLang="en-US"/>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pitchFamily="84" charset="0"/>
              </a:defRPr>
            </a:lvl1pPr>
          </a:lstStyle>
          <a:p>
            <a:pPr>
              <a:defRPr/>
            </a:pPr>
            <a:endParaRPr lang="en-US" altLang="en-US"/>
          </a:p>
        </p:txBody>
      </p:sp>
      <p:sp>
        <p:nvSpPr>
          <p:cNvPr id="5018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pitchFamily="84" charset="0"/>
              </a:defRPr>
            </a:lvl1pPr>
          </a:lstStyle>
          <a:p>
            <a:pPr>
              <a:defRPr/>
            </a:pPr>
            <a:endParaRPr lang="en-US" altLang="en-US"/>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pitchFamily="84" charset="0"/>
              </a:defRPr>
            </a:lvl1pPr>
          </a:lstStyle>
          <a:p>
            <a:pPr>
              <a:defRPr/>
            </a:pPr>
            <a:fld id="{696155ED-6C07-479B-9D32-452F9E4610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8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8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8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8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8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ADEB0F7-6D02-4772-AE29-09CDB3CBA96D}" type="slidenum">
              <a:rPr lang="en-US" altLang="en-US"/>
              <a:pPr/>
              <a:t>1</a:t>
            </a:fld>
            <a:endParaRPr lang="en-US" altLang="en-US"/>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213B9EE-F814-4449-AC65-76715CDE6B89}" type="slidenum">
              <a:rPr lang="en-US"/>
              <a:pPr/>
              <a:t>13</a:t>
            </a:fld>
            <a:endParaRPr lang="en-US"/>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xfrm>
            <a:off x="914400" y="4343400"/>
            <a:ext cx="5334000" cy="4114800"/>
          </a:xfrm>
          <a:noFill/>
          <a:ln/>
        </p:spPr>
        <p:txBody>
          <a:bodyPr/>
          <a:lstStyle/>
          <a:p>
            <a:pPr marL="914400" indent="-914400">
              <a:tabLst>
                <a:tab pos="1147763" algn="l"/>
                <a:tab pos="1536700" algn="l"/>
              </a:tabLst>
            </a:pPr>
            <a:r>
              <a:rPr lang="en-US" smtClean="0"/>
              <a:t>Not a happy molecule</a:t>
            </a:r>
          </a:p>
          <a:p>
            <a:pPr marL="914400" indent="-914400">
              <a:tabLst>
                <a:tab pos="1147763" algn="l"/>
                <a:tab pos="1536700" algn="l"/>
              </a:tabLst>
            </a:pPr>
            <a:r>
              <a:rPr lang="en-US" b="1" smtClean="0"/>
              <a:t>Add 1</a:t>
            </a:r>
            <a:r>
              <a:rPr lang="en-US" b="1" baseline="30000" smtClean="0"/>
              <a:t>st</a:t>
            </a:r>
            <a:r>
              <a:rPr lang="en-US" b="1" smtClean="0"/>
              <a:t> Pi</a:t>
            </a:r>
            <a:r>
              <a:rPr lang="en-US" smtClean="0"/>
              <a:t>	</a:t>
            </a:r>
            <a:r>
              <a:rPr lang="en-US" smtClean="0">
                <a:sym typeface="Wingdings" pitchFamily="84" charset="2"/>
              </a:rPr>
              <a:t></a:t>
            </a:r>
            <a:r>
              <a:rPr lang="en-US" smtClean="0"/>
              <a:t>	Kerplunk!</a:t>
            </a:r>
            <a:br>
              <a:rPr lang="en-US" smtClean="0"/>
            </a:br>
            <a:r>
              <a:rPr lang="en-US" smtClean="0"/>
              <a:t>	Big negatively charged functional group</a:t>
            </a:r>
          </a:p>
          <a:p>
            <a:pPr marL="914400" indent="-914400">
              <a:tabLst>
                <a:tab pos="1147763" algn="l"/>
                <a:tab pos="1536700" algn="l"/>
              </a:tabLst>
            </a:pPr>
            <a:r>
              <a:rPr lang="en-US" b="1" smtClean="0"/>
              <a:t>Add 2</a:t>
            </a:r>
            <a:r>
              <a:rPr lang="en-US" b="1" baseline="30000" smtClean="0"/>
              <a:t>nd</a:t>
            </a:r>
            <a:r>
              <a:rPr lang="en-US" b="1" smtClean="0"/>
              <a:t> Pi</a:t>
            </a:r>
            <a:r>
              <a:rPr lang="en-US" smtClean="0"/>
              <a:t> 	</a:t>
            </a:r>
            <a:r>
              <a:rPr lang="en-US" smtClean="0">
                <a:sym typeface="Wingdings" pitchFamily="84" charset="2"/>
              </a:rPr>
              <a:t></a:t>
            </a:r>
            <a:r>
              <a:rPr lang="en-US" smtClean="0"/>
              <a:t>	EASY or DIFFICULT to add?</a:t>
            </a:r>
            <a:br>
              <a:rPr lang="en-US" smtClean="0"/>
            </a:br>
            <a:r>
              <a:rPr lang="en-US" smtClean="0"/>
              <a:t>	</a:t>
            </a:r>
            <a:r>
              <a:rPr lang="en-US" b="1" smtClean="0"/>
              <a:t>DIFFICULT</a:t>
            </a:r>
            <a:r>
              <a:rPr lang="en-US" smtClean="0">
                <a:sym typeface="Wingdings" pitchFamily="84" charset="2"/>
              </a:rPr>
              <a:t></a:t>
            </a:r>
            <a:r>
              <a:rPr lang="en-US" smtClean="0"/>
              <a:t> takes energy to add </a:t>
            </a:r>
            <a:r>
              <a:rPr lang="en-US" smtClean="0">
                <a:sym typeface="Wingdings" pitchFamily="84" charset="2"/>
              </a:rPr>
              <a:t>=</a:t>
            </a:r>
            <a:r>
              <a:rPr lang="en-US" smtClean="0"/>
              <a:t> same charges repel </a:t>
            </a:r>
            <a:br>
              <a:rPr lang="en-US" smtClean="0"/>
            </a:br>
            <a:r>
              <a:rPr lang="en-US" smtClean="0">
                <a:sym typeface="Wingdings" pitchFamily="84" charset="2"/>
              </a:rPr>
              <a:t></a:t>
            </a:r>
            <a:r>
              <a:rPr lang="en-US" smtClean="0"/>
              <a:t>	Is it STABLE or UNSTABLE?</a:t>
            </a:r>
            <a:br>
              <a:rPr lang="en-US" smtClean="0"/>
            </a:br>
            <a:r>
              <a:rPr lang="en-US" smtClean="0"/>
              <a:t>	</a:t>
            </a:r>
            <a:r>
              <a:rPr lang="en-US" b="1" smtClean="0"/>
              <a:t>UNSTABLE</a:t>
            </a:r>
            <a:r>
              <a:rPr lang="en-US" smtClean="0"/>
              <a:t> = 2 negatively charged functional groups not 	strongly bonded to each other</a:t>
            </a:r>
            <a:br>
              <a:rPr lang="en-US" smtClean="0"/>
            </a:br>
            <a:r>
              <a:rPr lang="en-US" smtClean="0"/>
              <a:t>	So if it releases Pi </a:t>
            </a:r>
            <a:r>
              <a:rPr lang="en-US" smtClean="0">
                <a:sym typeface="Wingdings" pitchFamily="84" charset="2"/>
              </a:rPr>
              <a:t></a:t>
            </a:r>
            <a:r>
              <a:rPr lang="en-US" smtClean="0"/>
              <a:t> releases ENERGY</a:t>
            </a:r>
          </a:p>
          <a:p>
            <a:pPr marL="914400" indent="-914400">
              <a:tabLst>
                <a:tab pos="1147763" algn="l"/>
                <a:tab pos="1536700" algn="l"/>
              </a:tabLst>
            </a:pPr>
            <a:r>
              <a:rPr lang="en-US" b="1" smtClean="0"/>
              <a:t>Add 3</a:t>
            </a:r>
            <a:r>
              <a:rPr lang="en-US" b="1" baseline="30000" smtClean="0"/>
              <a:t>rd</a:t>
            </a:r>
            <a:r>
              <a:rPr lang="en-US" b="1" smtClean="0"/>
              <a:t> Pi</a:t>
            </a:r>
            <a:r>
              <a:rPr lang="en-US" smtClean="0"/>
              <a:t>	</a:t>
            </a:r>
            <a:r>
              <a:rPr lang="en-US" smtClean="0">
                <a:sym typeface="Wingdings" pitchFamily="84" charset="2"/>
              </a:rPr>
              <a:t></a:t>
            </a:r>
            <a:r>
              <a:rPr lang="en-US" smtClean="0"/>
              <a:t>	MORE or LESS UNSTABLE?</a:t>
            </a:r>
            <a:br>
              <a:rPr lang="en-US" smtClean="0"/>
            </a:br>
            <a:r>
              <a:rPr lang="en-US" smtClean="0"/>
              <a:t>	</a:t>
            </a:r>
            <a:r>
              <a:rPr lang="en-US" b="1" smtClean="0"/>
              <a:t>MORE</a:t>
            </a:r>
            <a:r>
              <a:rPr lang="en-US" smtClean="0"/>
              <a:t> = like an unstable currency</a:t>
            </a:r>
            <a:br>
              <a:rPr lang="en-US" smtClean="0"/>
            </a:br>
            <a:r>
              <a:rPr lang="en-US" smtClean="0"/>
              <a:t>	 • Hot stuff!</a:t>
            </a:r>
            <a:br>
              <a:rPr lang="en-US" smtClean="0"/>
            </a:br>
            <a:r>
              <a:rPr lang="en-US" smtClean="0"/>
              <a:t>	 • Doesn’t stick around </a:t>
            </a:r>
            <a:br>
              <a:rPr lang="en-US" smtClean="0"/>
            </a:br>
            <a:r>
              <a:rPr lang="en-US" smtClean="0"/>
              <a:t>	 • Can’t store it up</a:t>
            </a:r>
            <a:br>
              <a:rPr lang="en-US" smtClean="0"/>
            </a:br>
            <a:r>
              <a:rPr lang="en-US" smtClean="0"/>
              <a:t>	 • Dangerous to store = wants to give its Pi to anything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9CA6B2D-CA90-4F91-A992-52A929C35801}" type="slidenum">
              <a:rPr lang="en-US"/>
              <a:pPr/>
              <a:t>14</a:t>
            </a:fld>
            <a:endParaRPr lang="en-US"/>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smtClean="0"/>
              <a:t>How does ATP transfer energy?</a:t>
            </a:r>
          </a:p>
          <a:p>
            <a:r>
              <a:rPr lang="en-US" smtClean="0"/>
              <a:t>By phosphorylating </a:t>
            </a:r>
          </a:p>
          <a:p>
            <a:r>
              <a:rPr lang="en-US" smtClean="0"/>
              <a:t>Think of the 3rd Pi as the bad boyfriend ATP tries to dump off on someone else = phosphorylating </a:t>
            </a:r>
          </a:p>
          <a:p>
            <a:r>
              <a:rPr lang="en-US" smtClean="0"/>
              <a:t>How does phosphorylating provide energy?</a:t>
            </a:r>
          </a:p>
          <a:p>
            <a:r>
              <a:rPr lang="en-US" smtClean="0"/>
              <a:t>Pi is very electronegative. Got lots of OXYGEN!! OXYGEN is very electronegative. Steals e’s from other atoms in the molecule it is bonded to. As e’s fall to electronegative atom, they release energy.</a:t>
            </a:r>
          </a:p>
          <a:p>
            <a:r>
              <a:rPr lang="en-US" smtClean="0"/>
              <a:t>Makes the other molecule “unhappy” = unstable. Starts looking for a better partner to bond to. Pi is again the bad boyfriend you want to dump.</a:t>
            </a:r>
          </a:p>
          <a:p>
            <a:r>
              <a:rPr lang="en-US" smtClean="0"/>
              <a:t>You’ve got to find someone else to give him away to. You give him away and then bond with someone new that makes you happier (monomers get together).</a:t>
            </a:r>
          </a:p>
          <a:p>
            <a:r>
              <a:rPr lang="en-US" smtClean="0"/>
              <a:t>Eventually the bad boyfriend gets dumped and goes off alone into the cytoplasm as a free agent = free Pi.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9CAF312-E778-4009-BE33-57A9D37BED08}" type="slidenum">
              <a:rPr lang="en-US"/>
              <a:pPr/>
              <a:t>15</a:t>
            </a:fld>
            <a:endParaRPr lang="en-US"/>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xfrm>
            <a:off x="838200" y="4343400"/>
            <a:ext cx="5029200" cy="4114800"/>
          </a:xfrm>
          <a:noFill/>
          <a:ln/>
        </p:spPr>
        <p:txBody>
          <a:bodyPr/>
          <a:lstStyle/>
          <a:p>
            <a:r>
              <a:rPr lang="en-US" smtClean="0"/>
              <a:t>Monomers </a:t>
            </a:r>
            <a:r>
              <a:rPr lang="en-US" smtClean="0">
                <a:sym typeface="Symbol" pitchFamily="84" charset="2"/>
              </a:rPr>
              <a:t></a:t>
            </a:r>
            <a:r>
              <a:rPr lang="en-US" smtClean="0"/>
              <a:t> polymers</a:t>
            </a:r>
          </a:p>
          <a:p>
            <a:pPr marL="284163" lvl="1" indent="-111125"/>
            <a:r>
              <a:rPr lang="en-US" smtClean="0"/>
              <a:t>Not that simple!</a:t>
            </a:r>
          </a:p>
          <a:p>
            <a:pPr marL="284163" lvl="1" indent="-111125"/>
            <a:r>
              <a:rPr lang="en-US" smtClean="0"/>
              <a:t>H</a:t>
            </a:r>
            <a:r>
              <a:rPr lang="en-US" baseline="-25000" smtClean="0"/>
              <a:t>2</a:t>
            </a:r>
            <a:r>
              <a:rPr lang="en-US" smtClean="0"/>
              <a:t>O doesn’t just come off on its own</a:t>
            </a:r>
          </a:p>
          <a:p>
            <a:pPr marL="284163" lvl="1" indent="-111125"/>
            <a:r>
              <a:rPr lang="en-US" smtClean="0"/>
              <a:t>You have to pull it off by phosphorylating monomers.</a:t>
            </a:r>
          </a:p>
          <a:p>
            <a:pPr marL="284163" lvl="1" indent="-111125"/>
            <a:r>
              <a:rPr lang="en-US" smtClean="0"/>
              <a:t>Polymerization reactions (dehydration synthesis) involve a phosphorylation step!</a:t>
            </a:r>
          </a:p>
          <a:p>
            <a:endParaRPr lang="en-US" smtClean="0"/>
          </a:p>
          <a:p>
            <a:r>
              <a:rPr lang="en-US" smtClean="0"/>
              <a:t>Where does the P</a:t>
            </a:r>
            <a:r>
              <a:rPr lang="en-US" baseline="-25000" smtClean="0"/>
              <a:t>i</a:t>
            </a:r>
            <a:r>
              <a:rPr lang="en-US" smtClean="0"/>
              <a:t> come from?   </a:t>
            </a:r>
            <a:r>
              <a:rPr lang="en-US" b="1" smtClean="0"/>
              <a:t>ATP</a:t>
            </a: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3EA61F6-E09A-4F99-BCED-0BC950B7D237}" type="slidenum">
              <a:rPr lang="en-US"/>
              <a:pPr/>
              <a:t>16</a:t>
            </a:fld>
            <a:endParaRPr lang="en-US"/>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a:tabLst>
                <a:tab pos="234950" algn="l"/>
              </a:tabLst>
            </a:pPr>
            <a:r>
              <a:rPr lang="en-US" smtClean="0"/>
              <a:t>These are the very first steps in respiration — making ATP from glucose.</a:t>
            </a:r>
          </a:p>
          <a:p>
            <a:pPr>
              <a:tabLst>
                <a:tab pos="234950" algn="l"/>
              </a:tabLst>
            </a:pPr>
            <a:r>
              <a:rPr lang="en-US" smtClean="0"/>
              <a:t>Fructose-1,6-bisphosphate (F1,6bP)</a:t>
            </a:r>
          </a:p>
          <a:p>
            <a:pPr>
              <a:tabLst>
                <a:tab pos="234950" algn="l"/>
              </a:tabLst>
            </a:pPr>
            <a:r>
              <a:rPr lang="en-US" smtClean="0"/>
              <a:t>Dihydroxyacetone phosphate (DHAP)</a:t>
            </a:r>
          </a:p>
          <a:p>
            <a:pPr>
              <a:tabLst>
                <a:tab pos="234950" algn="l"/>
              </a:tabLst>
            </a:pPr>
            <a:r>
              <a:rPr lang="en-US" smtClean="0"/>
              <a:t>Glyceraldehyde-3-phosphate (G3P)</a:t>
            </a:r>
          </a:p>
          <a:p>
            <a:pPr>
              <a:tabLst>
                <a:tab pos="234950" algn="l"/>
              </a:tabLst>
            </a:pPr>
            <a:endParaRPr lang="en-US" smtClean="0"/>
          </a:p>
          <a:p>
            <a:pPr>
              <a:tabLst>
                <a:tab pos="234950" algn="l"/>
              </a:tabLst>
            </a:pPr>
            <a:r>
              <a:rPr lang="en-US" smtClean="0"/>
              <a:t>1st ATP used is like a match to light a fire… </a:t>
            </a:r>
          </a:p>
          <a:p>
            <a:pPr>
              <a:tabLst>
                <a:tab pos="234950" algn="l"/>
              </a:tabLst>
            </a:pPr>
            <a:r>
              <a:rPr lang="en-US" smtClean="0"/>
              <a:t>	initiation energy / activation energy.</a:t>
            </a:r>
          </a:p>
          <a:p>
            <a:pPr>
              <a:tabLst>
                <a:tab pos="234950" algn="l"/>
              </a:tabLst>
            </a:pPr>
            <a:r>
              <a:rPr lang="en-US" smtClean="0"/>
              <a:t>The Pi makes destabilizes the glucose &amp; gets it ready to split.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3196197-3540-4DE0-B4C9-B188573F354A}" type="slidenum">
              <a:rPr lang="en-US"/>
              <a:pPr/>
              <a:t>17</a:t>
            </a:fld>
            <a:endParaRPr lang="en-US"/>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xfrm>
            <a:off x="914400" y="4343400"/>
            <a:ext cx="5334000" cy="4114800"/>
          </a:xfrm>
          <a:noFill/>
          <a:ln/>
        </p:spPr>
        <p:txBody>
          <a:bodyPr/>
          <a:lstStyle/>
          <a:p>
            <a:pPr marL="1254125" indent="-1254125">
              <a:tabLst>
                <a:tab pos="2006600" algn="l"/>
              </a:tabLst>
            </a:pPr>
            <a:endParaRPr lang="en-US" sz="1000" b="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B2A98E6-FBA7-4177-B809-DE4B23F85BA0}" type="slidenum">
              <a:rPr lang="en-US"/>
              <a:pPr/>
              <a:t>18</a:t>
            </a:fld>
            <a:endParaRPr lang="en-US"/>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EF64293-8D23-4E79-8430-5357FF2B4430}" type="slidenum">
              <a:rPr lang="en-US"/>
              <a:pPr/>
              <a:t>19</a:t>
            </a:fld>
            <a:endParaRPr lang="en-US"/>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mtClean="0"/>
              <a:t>Need a spark to start a fire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F58F9CA-B90C-40BF-BCA1-5463BA39754F}" type="slidenum">
              <a:rPr lang="en-US"/>
              <a:pPr/>
              <a:t>20</a:t>
            </a:fld>
            <a:endParaRPr lang="en-US"/>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mtClean="0"/>
              <a:t>2nd Law of thermodynamics </a:t>
            </a:r>
          </a:p>
          <a:p>
            <a:pPr lvl="1"/>
            <a:r>
              <a:rPr lang="en-US" smtClean="0"/>
              <a:t>Universe tends to disorder</a:t>
            </a:r>
          </a:p>
          <a:p>
            <a:pPr lvl="1"/>
            <a:r>
              <a:rPr lang="en-US" smtClean="0"/>
              <a:t>so why don’t proteins, carbohydrates &amp; other biomolecules breakdown?</a:t>
            </a:r>
          </a:p>
          <a:p>
            <a:pPr lvl="1"/>
            <a:r>
              <a:rPr lang="en-US" smtClean="0"/>
              <a:t>at temperatures typical of the cell, molecules don’t make it over the hump of activation energy</a:t>
            </a:r>
          </a:p>
          <a:p>
            <a:pPr lvl="1"/>
            <a:r>
              <a:rPr lang="en-US" smtClean="0"/>
              <a:t>but, a cell must be metabolically active</a:t>
            </a:r>
          </a:p>
          <a:p>
            <a:pPr lvl="1"/>
            <a:r>
              <a:rPr lang="en-US" smtClean="0"/>
              <a:t>heat would speed reactions, but…</a:t>
            </a:r>
            <a:br>
              <a:rPr lang="en-US" smtClean="0"/>
            </a:br>
            <a:r>
              <a:rPr lang="en-US" smtClean="0"/>
              <a:t>would denature proteins &amp; kill cells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64FBD8E-EF73-445E-9706-A2343B228154}" type="slidenum">
              <a:rPr lang="en-US"/>
              <a:pPr/>
              <a:t>21</a:t>
            </a:fld>
            <a:endParaRPr lang="en-US"/>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276DE47-0538-46A8-A865-FD675D565D58}" type="slidenum">
              <a:rPr lang="en-US"/>
              <a:pPr/>
              <a:t>22</a:t>
            </a:fld>
            <a:endParaRPr lang="en-US"/>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3ABEE2A-2C75-4733-884C-F45F6E52C1E0}" type="slidenum">
              <a:rPr lang="en-US"/>
              <a:pPr/>
              <a:t>2</a:t>
            </a:fld>
            <a:endParaRPr lang="en-US"/>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636E19A-E433-4DE4-A49B-FB6FC2B56D79}" type="slidenum">
              <a:rPr lang="en-US"/>
              <a:pPr/>
              <a:t>23</a:t>
            </a:fld>
            <a:endParaRPr lang="en-US"/>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17F25CF-A7A8-4420-B9FF-40FA97E57235}" type="slidenum">
              <a:rPr lang="en-US"/>
              <a:pPr/>
              <a:t>24</a:t>
            </a:fld>
            <a:endParaRPr lang="en-US"/>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0AED4DB-AC1D-4020-8E31-CC5674170D5D}" type="slidenum">
              <a:rPr lang="en-US"/>
              <a:pPr/>
              <a:t>25</a:t>
            </a:fld>
            <a:endParaRPr lang="en-US"/>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5B385B3-05B0-41E2-A680-9584394DDC25}" type="slidenum">
              <a:rPr lang="en-US"/>
              <a:pPr/>
              <a:t>26</a:t>
            </a:fld>
            <a:endParaRPr lang="en-US"/>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C5B38F0-E2BE-4AC1-BCBA-82A0B499DF6D}" type="slidenum">
              <a:rPr lang="en-US"/>
              <a:pPr/>
              <a:t>27</a:t>
            </a:fld>
            <a:endParaRPr lang="en-US"/>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8B39C0A-1383-4E15-B20F-844A523A7EDB}" type="slidenum">
              <a:rPr lang="en-US"/>
              <a:pPr/>
              <a:t>28</a:t>
            </a:fld>
            <a:endParaRPr lang="en-US"/>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1309FDE-41B5-4906-A177-C9C6DC36F3E1}" type="slidenum">
              <a:rPr lang="en-US"/>
              <a:pPr/>
              <a:t>29</a:t>
            </a:fld>
            <a:endParaRPr lang="en-US"/>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86265B0-6E53-4221-9106-D202C5FC5780}" type="slidenum">
              <a:rPr lang="en-US"/>
              <a:pPr/>
              <a:t>30</a:t>
            </a:fld>
            <a:endParaRPr lang="en-US"/>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495800"/>
          </a:xfrm>
          <a:noFill/>
          <a:ln/>
        </p:spPr>
        <p:txBody>
          <a:bodyPr/>
          <a:lstStyle/>
          <a:p>
            <a:r>
              <a:rPr lang="en-US" sz="1000" smtClean="0"/>
              <a:t>Living with oxygen is dangerous. We rely on oxygen to power our cells, but oxygen is a reactive molecule that can cause serious problems if not carefully controlled. One of the dangers of oxygen is that it is easily converted into other reactive compounds. Inside our cells, electrons are continually shuttled from site to site by carrier molecules, such as carriers derived from riboflavin and niacin. If oxygen runs into one of these carrier molecules, the electron may be accidentally transferred to it. This converts oxygen into dangerous compounds such as superoxide radicals and hydrogen peroxide, which can attack the delicate sulfur atoms and metal ions in proteins. To make things even worse, free iron ions in the cell occasionally convert hydrogen peroxide into hydroxyl radicals. These deadly molecules attack and mutate DNA. Fortunately, cells make a variety of antioxidant enzymes to fight the dangerous side-effects of life with oxygen. Two important players are superoxide dismutase, which converts superoxide radicals into hydrogen peroxide, and catalase, which converts hydrogen peroxide into water and oxygen gas. The importance of these enzymes is demonstrated by their prevalence, ranging from about 0.1% of the protein in an E. coli cell to upwards of a quarter of the protein in susceptible cell types. These many catalase molecules patrol the cell, counteracting the steady production of hydrogen peroxide and keeping it at a safe level. Catalases are some of the most efficient enzymes found in cells. Each catalase molecule can decompose millions of hydrogen peroxide molecules every second. The cow catalase shown here and our own catalases use an iron ion to assist in this speedy reaction. The enzyme is composed of four identical subunits, each with its own active site buried deep inside. The iron ion, shown in green, is gripped at the center of a disk-shaped heme group. Catalases, since they must fight against reactive molecules, are also unusually stable enzymes. Notice how the four chains interweave, locking the entire complex into the proper shape.</a:t>
            </a:r>
          </a:p>
          <a:p>
            <a:endParaRPr lang="en-US" sz="10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05C0154-14C0-4E75-A5C3-A0516A392014}" type="slidenum">
              <a:rPr lang="en-US"/>
              <a:pPr/>
              <a:t>31</a:t>
            </a:fld>
            <a:endParaRPr lang="en-US"/>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smtClean="0"/>
              <a:t>Why is it a good adaptation to organize the cell in organelles?</a:t>
            </a:r>
          </a:p>
          <a:p>
            <a:r>
              <a:rPr lang="en-US" smtClean="0"/>
              <a:t>Sequester enzymes with their substrates!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AE04823-807C-415D-827A-7056B62990A7}" type="slidenum">
              <a:rPr lang="en-US"/>
              <a:pPr/>
              <a:t>32</a:t>
            </a:fld>
            <a:endParaRPr lang="en-US"/>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smtClean="0"/>
              <a:t>Why is it a good adaptation to organize the cell in organelles?</a:t>
            </a:r>
          </a:p>
          <a:p>
            <a:r>
              <a:rPr lang="en-US" smtClean="0"/>
              <a:t>Sequester enzymes with their substrates!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BFE3138-1BF2-4776-B936-D1AF2C87969D}" type="slidenum">
              <a:rPr lang="en-US"/>
              <a:pPr/>
              <a:t>4</a:t>
            </a:fld>
            <a:endParaRPr lang="en-US"/>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90E2DB4-7120-4323-8ED9-6D0CAC1EBD6B}" type="slidenum">
              <a:rPr lang="en-US"/>
              <a:pPr/>
              <a:t>33</a:t>
            </a:fld>
            <a:endParaRPr lang="en-US"/>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901459E-A988-4E04-BE45-FE468303EF1D}" type="slidenum">
              <a:rPr lang="en-US"/>
              <a:pPr/>
              <a:t>34</a:t>
            </a:fld>
            <a:endParaRPr lang="en-US"/>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01AB0D4-4D36-4A45-B51B-8FB75E17AF27}" type="slidenum">
              <a:rPr lang="en-US"/>
              <a:pPr/>
              <a:t>35</a:t>
            </a:fld>
            <a:endParaRPr lang="en-US"/>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E4145BB-B05A-484B-BC4A-D3F0082EDF86}" type="slidenum">
              <a:rPr lang="en-US"/>
              <a:pPr/>
              <a:t>36</a:t>
            </a:fld>
            <a:endParaRPr lang="en-US"/>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8547B32-53F4-4167-944C-5CADA6D308CC}" type="slidenum">
              <a:rPr lang="en-US"/>
              <a:pPr/>
              <a:t>37</a:t>
            </a:fld>
            <a:endParaRPr lang="en-US"/>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smtClean="0"/>
              <a:t>Hemoglobin is aided by Fe</a:t>
            </a:r>
          </a:p>
          <a:p>
            <a:r>
              <a:rPr lang="en-US" smtClean="0"/>
              <a:t>Chlorophyll is aided by Mg</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3B00D97-A0AB-49C4-B6CA-CE2770E7EC3A}" type="slidenum">
              <a:rPr lang="en-US"/>
              <a:pPr/>
              <a:t>38</a:t>
            </a:fld>
            <a:endParaRPr lang="en-US"/>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A3CE21A-28AA-4C72-B6BC-6F243E140A46}" type="slidenum">
              <a:rPr lang="en-US"/>
              <a:pPr/>
              <a:t>39</a:t>
            </a:fld>
            <a:endParaRPr lang="en-US"/>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smtClean="0"/>
              <a:t>Ethanol is metabolized in the body by oxidation to acetaldehyde, which is in turn further oxidized to acetic acid by aldehyde oxidase enzymes. Normally, the second reaction is rapid so that acetaldehyde does not accumulate in the body.</a:t>
            </a:r>
          </a:p>
          <a:p>
            <a:r>
              <a:rPr lang="en-US" smtClean="0"/>
              <a:t>A drug, disulfiram (Antabuse) inhibits the aldehyde oxidase which causes the accumulation of acetaldehyde with subsequent unpleasant side-effects of nausea and vomiting. This drug is sometimes used to help people overcome the drinking habit.</a:t>
            </a:r>
          </a:p>
          <a:p>
            <a:endParaRPr lang="en-US" smtClean="0"/>
          </a:p>
          <a:p>
            <a:r>
              <a:rPr lang="en-US" smtClean="0"/>
              <a:t>Methanol (wood alcohol) poisoning occurs because methanol is oxidized to formaldehyde and formic acid which attack the optic nerve causing blindness. Ethanol is given as an antidote for methanol poisoning because ethanol competitively inhibits the oxidation of methanol. Ethanol is oxidized in preference to methanol and consequently, the oxidation of methanol is slowed down so that the toxic by-products do not have a chance to accumulate.</a:t>
            </a:r>
          </a:p>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5B64A69-5599-4173-8F54-6000B46FDB19}" type="slidenum">
              <a:rPr lang="en-US"/>
              <a:pPr/>
              <a:t>40</a:t>
            </a:fld>
            <a:endParaRPr lang="en-US"/>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smtClean="0"/>
              <a:t>Basis of most chemotherapytreatments is enzyme inhibition. Many health disorders can be controlled, in principle, by inhibiting selected enzymes. Two examples include methotrexate and FdUMP, common anticancer drugs which inhibit enzymes involved in the synthesis of thymidine and hence DNA.</a:t>
            </a:r>
          </a:p>
          <a:p>
            <a:endParaRPr lang="en-US" smtClean="0"/>
          </a:p>
          <a:p>
            <a:r>
              <a:rPr lang="en-US" smtClean="0"/>
              <a:t>Since many enzymes contain sulfhydral (-SH), alcohol, or acid groups as part of their active sites, any chemical which can react with them acts as a noncompetitive inhibitor. Heavy metals such as silver (Ag+), mercury (Hg2+), lead ( Pb2+) have strong affinities for -SH groups.</a:t>
            </a:r>
          </a:p>
          <a:p>
            <a:r>
              <a:rPr lang="en-US" smtClean="0"/>
              <a:t>Cyanide combines with the copper prosthetic groups of the enzyme cytochrome C oxidase, thus inhibiting respiration which causes an organism to run out of ATP (energy)</a:t>
            </a:r>
          </a:p>
          <a:p>
            <a:r>
              <a:rPr lang="en-US" smtClean="0"/>
              <a:t>Oxalic and citric acid inhibit blood clotting by forming complexes with calcium ions necessary for the enzyme metal ion activator.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0F640A97-87B2-48E3-9097-8435A612886B}" type="slidenum">
              <a:rPr lang="en-US"/>
              <a:pPr/>
              <a:t>41</a:t>
            </a:fld>
            <a:endParaRPr lang="en-US"/>
          </a:p>
        </p:txBody>
      </p:sp>
      <p:sp>
        <p:nvSpPr>
          <p:cNvPr id="89091" name="Rectangle 2"/>
          <p:cNvSpPr>
            <a:spLocks noChangeArrowheads="1" noTextEdit="1"/>
          </p:cNvSpPr>
          <p:nvPr>
            <p:ph type="sldImg"/>
          </p:nvPr>
        </p:nvSpPr>
        <p:spPr>
          <a:xfrm>
            <a:off x="1143000" y="762000"/>
            <a:ext cx="4572000" cy="3429000"/>
          </a:xfrm>
          <a:ln/>
        </p:spPr>
      </p:sp>
      <p:sp>
        <p:nvSpPr>
          <p:cNvPr id="89092" name="Rectangle 3"/>
          <p:cNvSpPr>
            <a:spLocks noGrp="1" noChangeArrowheads="1"/>
          </p:cNvSpPr>
          <p:nvPr>
            <p:ph type="body" idx="1"/>
          </p:nvPr>
        </p:nvSpPr>
        <p:spPr>
          <a:noFill/>
          <a:ln/>
        </p:spPr>
        <p:txBody>
          <a:bodyPr/>
          <a:lstStyle/>
          <a:p>
            <a:r>
              <a:rPr lang="en-US" smtClean="0"/>
              <a:t>Another example of irreversible inhibition is provided by the nerve gas diisopropylfluorophosphate (DFP) designed for use in warfare. It combines with the amino acid serine (contains the –SH group) at the active site of the enzyme acetylcholinesterase. The enzyme deactivates the neurotransmitter acetylcholine. </a:t>
            </a:r>
          </a:p>
          <a:p>
            <a:r>
              <a:rPr lang="en-US" smtClean="0"/>
              <a:t>Neurotransmitters are needed to continue the passage of nerve impulses from one neurone to another across the synapse. Once the impulse has been transmitted, acetylcholinesterase functions to deactivate the acetycholine almost immediately by breaking it down. If the enzyme is inhibited, acetylcholine accumulates and nerve impulses cannot be stopped, causing prolonged muscle contration. Paralysis occurs and death may result since the respiratory muscles are affected. </a:t>
            </a:r>
          </a:p>
          <a:p>
            <a:r>
              <a:rPr lang="en-US" smtClean="0"/>
              <a:t>Some insecticides currently in use, including those known as organophosphates (e.g. parathion), have a similar effect on insects, and can also cause harm to nervous and muscular system of humans who are overexposed to them.</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0AF151E-3E02-4DBA-8850-357C69A2A98B}" type="slidenum">
              <a:rPr lang="en-US"/>
              <a:pPr/>
              <a:t>42</a:t>
            </a:fld>
            <a:endParaRPr lang="en-US"/>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E240489-DDB5-4415-8471-5B91DFCF8604}" type="slidenum">
              <a:rPr lang="en-US"/>
              <a:pPr/>
              <a:t>7</a:t>
            </a:fld>
            <a:endParaRPr lang="en-US"/>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A3C23EF-B5E3-429E-8004-DBEE29980980}" type="slidenum">
              <a:rPr lang="en-US"/>
              <a:pPr/>
              <a:t>43</a:t>
            </a:fld>
            <a:endParaRPr lang="en-US"/>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685FC52-821F-4A8B-95F3-12F4CF5D307C}" type="slidenum">
              <a:rPr lang="en-US"/>
              <a:pPr/>
              <a:t>44</a:t>
            </a:fld>
            <a:endParaRPr lang="en-US"/>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D14EFB2-5DDE-4B43-9BE6-153A8AF14496}" type="slidenum">
              <a:rPr lang="en-US"/>
              <a:pPr/>
              <a:t>45</a:t>
            </a:fld>
            <a:endParaRPr lang="en-US"/>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C139D6B-387B-4816-9BFD-4497C7BBD00D}" type="slidenum">
              <a:rPr lang="en-US"/>
              <a:pPr/>
              <a:t>46</a:t>
            </a:fld>
            <a:endParaRPr lang="en-US"/>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B95B4BB-08C8-4E4A-B735-63AA50EBA535}" type="slidenum">
              <a:rPr lang="en-US"/>
              <a:pPr/>
              <a:t>8</a:t>
            </a:fld>
            <a:endParaRPr lang="en-US"/>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C38A77A-6390-4523-B31B-F78B23F9A933}" type="slidenum">
              <a:rPr lang="en-US"/>
              <a:pPr/>
              <a:t>9</a:t>
            </a:fld>
            <a:endParaRPr lang="en-US"/>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mtClean="0"/>
              <a:t>Which is to say… if you don’t eat, you die… because you run out of energy.</a:t>
            </a:r>
          </a:p>
          <a:p>
            <a:r>
              <a:rPr lang="en-US" smtClean="0"/>
              <a:t>The 2nd Law of Thermodynamics takes over!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93C0B91-4AE4-4343-BB7F-BF0588EA0C33}" type="slidenum">
              <a:rPr lang="en-US"/>
              <a:pPr/>
              <a:t>10</a:t>
            </a:fld>
            <a:endParaRPr 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736615-66D0-4304-B35B-DB1F5BBE5838}" type="slidenum">
              <a:rPr lang="en-US"/>
              <a:pPr/>
              <a:t>11</a:t>
            </a:fld>
            <a:endParaRPr lang="en-US"/>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B204686-374E-44A8-847D-C779167A5AD2}" type="slidenum">
              <a:rPr lang="en-US"/>
              <a:pPr/>
              <a:t>12</a:t>
            </a:fld>
            <a:endParaRPr lang="en-US"/>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mtClean="0"/>
              <a:t>Marvel at the efficiency of biological systems!</a:t>
            </a:r>
          </a:p>
          <a:p>
            <a:r>
              <a:rPr lang="en-US" smtClean="0"/>
              <a:t>Build once = re-use over and over again.</a:t>
            </a:r>
          </a:p>
          <a:p>
            <a:r>
              <a:rPr lang="en-US" smtClean="0"/>
              <a:t>Start with a nucleotide and add phosphates to it to make this high energy molecule that drives the work of life.</a:t>
            </a:r>
          </a:p>
          <a:p>
            <a:endParaRPr lang="en-US" smtClean="0"/>
          </a:p>
          <a:p>
            <a:r>
              <a:rPr lang="en-US" smtClean="0"/>
              <a:t>Let’s look at this molecule closer.</a:t>
            </a:r>
          </a:p>
          <a:p>
            <a:r>
              <a:rPr lang="en-US" smtClean="0"/>
              <a:t>Think about putting that Pi on the adenosine-ribose ==&gt; </a:t>
            </a:r>
          </a:p>
          <a:p>
            <a:r>
              <a:rPr lang="en-US" smtClean="0"/>
              <a:t>	</a:t>
            </a:r>
            <a:r>
              <a:rPr lang="en-US" b="1" smtClean="0"/>
              <a:t>EXERGONIC</a:t>
            </a:r>
            <a:r>
              <a:rPr lang="en-US" smtClean="0"/>
              <a:t> or </a:t>
            </a:r>
            <a:r>
              <a:rPr lang="en-US" b="1" u="sng" smtClean="0"/>
              <a:t>ENDERGONIC</a:t>
            </a:r>
            <a:r>
              <a:rPr lang="en-US" smtClean="0"/>
              <a: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p>
          </p:txBody>
        </p:sp>
        <p:sp>
          <p:nvSpPr>
            <p:cNvPr id="6" name="Rectangle 4" descr="mutegras"/>
            <p:cNvSpPr>
              <a:spLocks noChangeArrowheads="1"/>
            </p:cNvSpPr>
            <p:nvPr/>
          </p:nvSpPr>
          <p:spPr bwMode="ltGray">
            <a:xfrm>
              <a:off x="0" y="0"/>
              <a:ext cx="5760" cy="2304"/>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defRPr/>
              </a:pPr>
              <a:endParaRPr lang="en-US"/>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p:spPr>
          <p:txBody>
            <a:bodyPr wrap="none" anchor="ctr"/>
            <a:lstStyle/>
            <a:p>
              <a:pPr>
                <a:defRPr/>
              </a:pPr>
              <a:endParaRPr lang="en-US"/>
            </a:p>
          </p:txBody>
        </p:sp>
        <p:sp>
          <p:nvSpPr>
            <p:cNvPr id="8" name="Rectangle 6" descr="mutegras"/>
            <p:cNvSpPr>
              <a:spLocks noChangeArrowheads="1"/>
            </p:cNvSpPr>
            <p:nvPr/>
          </p:nvSpPr>
          <p:spPr bwMode="ltGray">
            <a:xfrm>
              <a:off x="0" y="4128"/>
              <a:ext cx="5760" cy="192"/>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defRPr/>
              </a:pPr>
              <a:endParaRPr lang="en-US"/>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p:spPr>
          <p:txBody>
            <a:bodyPr wrap="none" anchor="ctr"/>
            <a:lstStyle/>
            <a:p>
              <a:pPr>
                <a:defRPr/>
              </a:pPr>
              <a:endParaRPr lang="en-US"/>
            </a:p>
          </p:txBody>
        </p:sp>
        <p:sp>
          <p:nvSpPr>
            <p:cNvPr id="10" name="Rectangle 8"/>
            <p:cNvSpPr>
              <a:spLocks noChangeArrowheads="1"/>
            </p:cNvSpPr>
            <p:nvPr/>
          </p:nvSpPr>
          <p:spPr bwMode="ltGray">
            <a:xfrm>
              <a:off x="384" y="1584"/>
              <a:ext cx="5376" cy="432"/>
            </a:xfrm>
            <a:prstGeom prst="rect">
              <a:avLst/>
            </a:prstGeom>
            <a:solidFill>
              <a:schemeClr val="hlink">
                <a:alpha val="50000"/>
              </a:schemeClr>
            </a:solidFill>
            <a:ln w="9525">
              <a:noFill/>
              <a:miter lim="800000"/>
              <a:headEnd/>
              <a:tailEnd/>
            </a:ln>
          </p:spPr>
          <p:txBody>
            <a:bodyPr wrap="none" anchor="ctr"/>
            <a:lstStyle/>
            <a:p>
              <a:pPr>
                <a:defRPr/>
              </a:pPr>
              <a:endParaRPr lang="en-US"/>
            </a:p>
          </p:txBody>
        </p:sp>
      </p:grpSp>
      <p:sp>
        <p:nvSpPr>
          <p:cNvPr id="39945" name="Rectangle 9"/>
          <p:cNvSpPr>
            <a:spLocks noGrp="1" noChangeArrowheads="1"/>
          </p:cNvSpPr>
          <p:nvPr>
            <p:ph type="ctrTitle"/>
          </p:nvPr>
        </p:nvSpPr>
        <p:spPr>
          <a:xfrm>
            <a:off x="685800" y="2286000"/>
            <a:ext cx="7772400" cy="1143000"/>
          </a:xfrm>
        </p:spPr>
        <p:txBody>
          <a:bodyPr/>
          <a:lstStyle>
            <a:lvl1pPr>
              <a:defRPr/>
            </a:lvl1pPr>
          </a:lstStyle>
          <a:p>
            <a:r>
              <a:rPr lang="en-US" altLang="en-US"/>
              <a:t>Click to edit Master title style</a:t>
            </a:r>
          </a:p>
        </p:txBody>
      </p:sp>
      <p:sp>
        <p:nvSpPr>
          <p:cNvPr id="39946"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lt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smtClean="0">
                <a:solidFill>
                  <a:srgbClr val="003300"/>
                </a:solidFill>
              </a:defRPr>
            </a:lvl1pPr>
          </a:lstStyle>
          <a:p>
            <a:pPr>
              <a:defRPr/>
            </a:pPr>
            <a:endParaRPr lang="en-US" alt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smtClean="0">
                <a:solidFill>
                  <a:srgbClr val="003300"/>
                </a:solidFill>
              </a:defRPr>
            </a:lvl1pPr>
          </a:lstStyle>
          <a:p>
            <a:pPr>
              <a:defRPr/>
            </a:pPr>
            <a:endParaRPr lang="en-US" alt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smtClean="0">
                <a:solidFill>
                  <a:srgbClr val="003300"/>
                </a:solidFill>
              </a:defRPr>
            </a:lvl1pPr>
          </a:lstStyle>
          <a:p>
            <a:pPr>
              <a:defRPr/>
            </a:pPr>
            <a:fld id="{3519A2D7-27FE-4A18-9A0B-0CE57FDF3B55}" type="slidenum">
              <a:rPr lang="en-US" altLang="en-US"/>
              <a:pPr>
                <a:defRPr/>
              </a:pPr>
              <a:t>‹#›</a:t>
            </a:fld>
            <a:endParaRPr lang="en-US" altLang="en-US"/>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67FDB034-5126-4334-AACC-0C99A7BCE7E1}" type="slidenum">
              <a:rPr lang="en-US" altLang="en-US"/>
              <a:pPr>
                <a:defRPr/>
              </a:pPr>
              <a:t>‹#›</a:t>
            </a:fld>
            <a:endParaRPr lang="en-US" altLang="en-US"/>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6A0B0222-D76F-42E0-9E4C-2AB9D3481D36}" type="slidenum">
              <a:rPr lang="en-US" altLang="en-US"/>
              <a:pPr>
                <a:defRPr/>
              </a:pPr>
              <a:t>‹#›</a:t>
            </a:fld>
            <a:endParaRPr lang="en-US" altLang="en-US"/>
          </a:p>
        </p:txBody>
      </p:sp>
    </p:spTree>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849438"/>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8494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2728A642-039F-4A2F-82D5-35C0C91CAC6E}" type="slidenum">
              <a:rPr lang="en-US" altLang="en-US"/>
              <a:pPr>
                <a:defRPr/>
              </a:pPr>
              <a:t>‹#›</a:t>
            </a:fld>
            <a:endParaRPr lang="en-US" altLang="en-US"/>
          </a:p>
        </p:txBody>
      </p:sp>
    </p:spTree>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494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849438"/>
            <a:ext cx="3810000" cy="4114800"/>
          </a:xfrm>
        </p:spPr>
        <p:txBody>
          <a:bodyPr/>
          <a:lstStyle/>
          <a:p>
            <a:pPr lvl="0"/>
            <a:endParaRPr lang="en-US" noProof="0" smtClean="0"/>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89CE5D59-31E1-43B7-8EF4-472E11641C4C}" type="slidenum">
              <a:rPr lang="en-US" altLang="en-US"/>
              <a:pPr>
                <a:defRPr/>
              </a:pPr>
              <a:t>‹#›</a:t>
            </a:fld>
            <a:endParaRPr lang="en-US" altLang="en-US"/>
          </a:p>
        </p:txBody>
      </p:sp>
    </p:spTree>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494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4943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8303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2"/>
          <p:cNvSpPr>
            <a:spLocks noGrp="1" noChangeArrowheads="1"/>
          </p:cNvSpPr>
          <p:nvPr>
            <p:ph type="sldNum" sz="quarter" idx="12"/>
          </p:nvPr>
        </p:nvSpPr>
        <p:spPr>
          <a:ln/>
        </p:spPr>
        <p:txBody>
          <a:bodyPr/>
          <a:lstStyle>
            <a:lvl1pPr>
              <a:defRPr/>
            </a:lvl1pPr>
          </a:lstStyle>
          <a:p>
            <a:pPr>
              <a:defRPr/>
            </a:pPr>
            <a:fld id="{485E6A80-D7DC-4423-A714-CACAB946AF91}" type="slidenum">
              <a:rPr lang="en-US" altLang="en-US"/>
              <a:pPr>
                <a:defRPr/>
              </a:pPr>
              <a:t>‹#›</a:t>
            </a:fld>
            <a:endParaRPr lang="en-US" altLang="en-US"/>
          </a:p>
        </p:txBody>
      </p:sp>
    </p:spTree>
  </p:cSld>
  <p:clrMapOvr>
    <a:masterClrMapping/>
  </p:clrMapOvr>
  <p:transition>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494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94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D7A7925A-A000-4F8D-BA0A-DE95E085C666}" type="slidenum">
              <a:rPr lang="en-US" altLang="en-US"/>
              <a:pPr>
                <a:defRPr/>
              </a:pPr>
              <a:t>‹#›</a:t>
            </a:fld>
            <a:endParaRPr lang="en-US" altLang="en-US"/>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38EB8693-AA0E-4C09-A45E-A826C09760C0}" type="slidenum">
              <a:rPr lang="en-US" altLang="en-US"/>
              <a:pPr>
                <a:defRPr/>
              </a:pPr>
              <a:t>‹#›</a:t>
            </a:fld>
            <a:endParaRPr lang="en-US" altLang="en-US"/>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F14E1792-8594-4065-AD3F-98CBBA595FEF}" type="slidenum">
              <a:rPr lang="en-US" altLang="en-US"/>
              <a:pPr>
                <a:defRPr/>
              </a:pPr>
              <a:t>‹#›</a:t>
            </a:fld>
            <a:endParaRPr lang="en-US" altLang="en-US"/>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0480742C-37BC-4BAC-8FBA-A6242B7782B4}" type="slidenum">
              <a:rPr lang="en-US" altLang="en-US"/>
              <a:pPr>
                <a:defRPr/>
              </a:pPr>
              <a:t>‹#›</a:t>
            </a:fld>
            <a:endParaRPr lang="en-US" altLang="en-US"/>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7EAAEEC4-CB1C-42F5-A67F-892F8EE6F034}" type="slidenum">
              <a:rPr lang="en-US" altLang="en-US"/>
              <a:pPr>
                <a:defRPr/>
              </a:pPr>
              <a:t>‹#›</a:t>
            </a:fld>
            <a:endParaRPr lang="en-US" altLang="en-US"/>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30EC5FA7-0B4B-4A87-81E2-53DD79D36F80}" type="slidenum">
              <a:rPr lang="en-US" altLang="en-US"/>
              <a:pPr>
                <a:defRPr/>
              </a:pPr>
              <a:t>‹#›</a:t>
            </a:fld>
            <a:endParaRPr lang="en-US" altLang="en-US"/>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C76289E2-FB4F-4BA0-B712-E4AD1143F207}" type="slidenum">
              <a:rPr lang="en-US" altLang="en-US"/>
              <a:pPr>
                <a:defRPr/>
              </a:pPr>
              <a:t>‹#›</a:t>
            </a:fld>
            <a:endParaRPr lang="en-US" altLang="en-US"/>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CB54BBA8-6704-4EAA-BA03-CD5DF6FC5F88}" type="slidenum">
              <a:rPr lang="en-US" altLang="en-US"/>
              <a:pPr>
                <a:defRPr/>
              </a:pPr>
              <a:t>‹#›</a:t>
            </a:fld>
            <a:endParaRPr lang="en-US" altLang="en-US"/>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F997B8CD-33D8-4F67-9D34-9616CE19A26E}" type="slidenum">
              <a:rPr lang="en-US" altLang="en-US"/>
              <a:pPr>
                <a:defRPr/>
              </a:pPr>
              <a:t>‹#›</a:t>
            </a:fld>
            <a:endParaRPr lang="en-US" altLang="en-US"/>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8914" name="Line 2"/>
          <p:cNvSpPr>
            <a:spLocks noChangeShapeType="1"/>
          </p:cNvSpPr>
          <p:nvPr/>
        </p:nvSpPr>
        <p:spPr bwMode="auto">
          <a:xfrm>
            <a:off x="0" y="1524000"/>
            <a:ext cx="9144000" cy="1588"/>
          </a:xfrm>
          <a:prstGeom prst="line">
            <a:avLst/>
          </a:prstGeom>
          <a:noFill/>
          <a:ln w="19050">
            <a:solidFill>
              <a:schemeClr val="bg2"/>
            </a:solidFill>
            <a:round/>
            <a:headEnd/>
            <a:tailEnd/>
          </a:ln>
        </p:spPr>
        <p:txBody>
          <a:bodyPr wrap="none" anchor="ctr"/>
          <a:lstStyle/>
          <a:p>
            <a:pPr>
              <a:defRPr/>
            </a:pPr>
            <a:endParaRPr lang="en-US"/>
          </a:p>
        </p:txBody>
      </p:sp>
      <p:sp>
        <p:nvSpPr>
          <p:cNvPr id="38915"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p>
        </p:txBody>
      </p:sp>
      <p:sp>
        <p:nvSpPr>
          <p:cNvPr id="38916" name="Rectangle 4" descr="mutegras"/>
          <p:cNvSpPr>
            <a:spLocks noChangeArrowheads="1"/>
          </p:cNvSpPr>
          <p:nvPr/>
        </p:nvSpPr>
        <p:spPr bwMode="ltGray">
          <a:xfrm>
            <a:off x="0" y="0"/>
            <a:ext cx="9144000" cy="1524000"/>
          </a:xfrm>
          <a:prstGeom prst="rect">
            <a:avLst/>
          </a:prstGeom>
          <a:blipFill dpi="0" rotWithShape="0">
            <a:blip r:embed="rId17" cstate="print"/>
            <a:srcRect/>
            <a:tile tx="0" ty="0" sx="100000" sy="100000" flip="none" algn="tl"/>
          </a:blipFill>
          <a:ln w="9525">
            <a:noFill/>
            <a:miter lim="800000"/>
            <a:headEnd/>
            <a:tailEnd/>
          </a:ln>
        </p:spPr>
        <p:txBody>
          <a:bodyPr wrap="none" anchor="ctr"/>
          <a:lstStyle/>
          <a:p>
            <a:pPr>
              <a:defRPr/>
            </a:pPr>
            <a:endParaRPr lang="en-US"/>
          </a:p>
        </p:txBody>
      </p:sp>
      <p:sp>
        <p:nvSpPr>
          <p:cNvPr id="38917" name="Rectangle 5" descr="mutegras"/>
          <p:cNvSpPr>
            <a:spLocks noChangeArrowheads="1"/>
          </p:cNvSpPr>
          <p:nvPr/>
        </p:nvSpPr>
        <p:spPr bwMode="ltGray">
          <a:xfrm>
            <a:off x="0" y="6553200"/>
            <a:ext cx="9144000" cy="304800"/>
          </a:xfrm>
          <a:prstGeom prst="rect">
            <a:avLst/>
          </a:prstGeom>
          <a:blipFill dpi="0" rotWithShape="0">
            <a:blip r:embed="rId17" cstate="print"/>
            <a:srcRect/>
            <a:tile tx="0" ty="0" sx="100000" sy="100000" flip="none" algn="tl"/>
          </a:blipFill>
          <a:ln w="9525">
            <a:noFill/>
            <a:miter lim="800000"/>
            <a:headEnd/>
            <a:tailEnd/>
          </a:ln>
        </p:spPr>
        <p:txBody>
          <a:bodyPr wrap="none" anchor="ctr"/>
          <a:lstStyle/>
          <a:p>
            <a:pPr>
              <a:defRPr/>
            </a:pPr>
            <a:endParaRPr lang="en-US"/>
          </a:p>
        </p:txBody>
      </p:sp>
      <p:sp>
        <p:nvSpPr>
          <p:cNvPr id="38918" name="Line 6"/>
          <p:cNvSpPr>
            <a:spLocks noChangeShapeType="1"/>
          </p:cNvSpPr>
          <p:nvPr/>
        </p:nvSpPr>
        <p:spPr bwMode="auto">
          <a:xfrm>
            <a:off x="0" y="6553200"/>
            <a:ext cx="9144000" cy="1588"/>
          </a:xfrm>
          <a:prstGeom prst="line">
            <a:avLst/>
          </a:prstGeom>
          <a:noFill/>
          <a:ln w="19050">
            <a:solidFill>
              <a:schemeClr val="bg2"/>
            </a:solidFill>
            <a:round/>
            <a:headEnd/>
            <a:tailEnd/>
          </a:ln>
        </p:spPr>
        <p:txBody>
          <a:bodyPr wrap="none" anchor="ctr"/>
          <a:lstStyle/>
          <a:p>
            <a:pPr>
              <a:defRPr/>
            </a:pPr>
            <a:endParaRPr lang="en-US"/>
          </a:p>
        </p:txBody>
      </p:sp>
      <p:sp>
        <p:nvSpPr>
          <p:cNvPr id="38919" name="Rectangle 7"/>
          <p:cNvSpPr>
            <a:spLocks noChangeArrowheads="1"/>
          </p:cNvSpPr>
          <p:nvPr/>
        </p:nvSpPr>
        <p:spPr bwMode="auto">
          <a:xfrm>
            <a:off x="609600" y="533400"/>
            <a:ext cx="8534400" cy="685800"/>
          </a:xfrm>
          <a:prstGeom prst="rect">
            <a:avLst/>
          </a:prstGeom>
          <a:solidFill>
            <a:schemeClr val="hlink">
              <a:alpha val="50000"/>
            </a:schemeClr>
          </a:solidFill>
          <a:ln w="9525">
            <a:noFill/>
            <a:miter lim="800000"/>
            <a:headEnd/>
            <a:tailEnd/>
          </a:ln>
        </p:spPr>
        <p:txBody>
          <a:bodyPr wrap="none" anchor="ctr"/>
          <a:lstStyle/>
          <a:p>
            <a:pPr>
              <a:defRPr/>
            </a:pPr>
            <a:endParaRPr lang="en-US"/>
          </a:p>
        </p:txBody>
      </p:sp>
      <p:sp>
        <p:nvSpPr>
          <p:cNvPr id="38920"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8922"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smtClean="0"/>
            </a:lvl1pPr>
          </a:lstStyle>
          <a:p>
            <a:pPr>
              <a:defRPr/>
            </a:pPr>
            <a:endParaRPr lang="en-US" altLang="en-US"/>
          </a:p>
        </p:txBody>
      </p:sp>
      <p:sp>
        <p:nvSpPr>
          <p:cNvPr id="38923"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smtClean="0"/>
            </a:lvl1pPr>
          </a:lstStyle>
          <a:p>
            <a:pPr>
              <a:defRPr/>
            </a:pPr>
            <a:endParaRPr lang="en-US" altLang="en-US"/>
          </a:p>
        </p:txBody>
      </p:sp>
      <p:sp>
        <p:nvSpPr>
          <p:cNvPr id="38924"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lvl1pPr>
          </a:lstStyle>
          <a:p>
            <a:pPr>
              <a:defRPr/>
            </a:pPr>
            <a:fld id="{FE7547CD-49DC-49FC-AF2C-F651DCFA65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2"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transition>
    <p:zoom dir="in"/>
  </p:transition>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84" charset="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84" charset="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84" charset="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84"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84"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84"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84"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84"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audio" Target="../media/audio8.bin"/><Relationship Id="rId4" Type="http://schemas.openxmlformats.org/officeDocument/2006/relationships/audio" Target="../media/audio3.bin"/></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audio" Target="../media/audio1.bin"/><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audio" Target="../media/audio6.bin"/><Relationship Id="rId5" Type="http://schemas.openxmlformats.org/officeDocument/2006/relationships/audio" Target="../media/audio8.bin"/><Relationship Id="rId4" Type="http://schemas.openxmlformats.org/officeDocument/2006/relationships/audio" Target="../media/audio2.bin"/></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bin"/><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audio" Target="../media/audio6.bin"/><Relationship Id="rId5" Type="http://schemas.openxmlformats.org/officeDocument/2006/relationships/audio" Target="../media/audio7.bin"/><Relationship Id="rId4" Type="http://schemas.openxmlformats.org/officeDocument/2006/relationships/audio" Target="../media/audio8.bin"/><Relationship Id="rId9" Type="http://schemas.openxmlformats.org/officeDocument/2006/relationships/image" Target="../media/image9.wmf"/></Relationships>
</file>

<file path=ppt/slides/_rels/slide13.xml.rels><?xml version="1.0" encoding="UTF-8" standalone="yes"?>
<Relationships xmlns="http://schemas.openxmlformats.org/package/2006/relationships"><Relationship Id="rId8" Type="http://schemas.openxmlformats.org/officeDocument/2006/relationships/audio" Target="../media/audio2.bin"/><Relationship Id="rId3" Type="http://schemas.openxmlformats.org/officeDocument/2006/relationships/audio" Target="../media/audio7.bin"/><Relationship Id="rId7" Type="http://schemas.openxmlformats.org/officeDocument/2006/relationships/audio" Target="../media/audio6.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audio" Target="../media/audio1.bin"/><Relationship Id="rId5" Type="http://schemas.openxmlformats.org/officeDocument/2006/relationships/audio" Target="../media/audio5.bin"/><Relationship Id="rId4" Type="http://schemas.openxmlformats.org/officeDocument/2006/relationships/audio" Target="../media/audio9.bin"/><Relationship Id="rId9"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audio" Target="../media/audio8.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audio" Target="../media/audio3.bin"/><Relationship Id="rId5" Type="http://schemas.openxmlformats.org/officeDocument/2006/relationships/audio" Target="../media/audio5.bin"/><Relationship Id="rId4" Type="http://schemas.openxmlformats.org/officeDocument/2006/relationships/audio" Target="../media/audio9.bin"/></Relationships>
</file>

<file path=ppt/slides/_rels/slide15.xml.rels><?xml version="1.0" encoding="UTF-8" standalone="yes"?>
<Relationships xmlns="http://schemas.openxmlformats.org/package/2006/relationships"><Relationship Id="rId8" Type="http://schemas.openxmlformats.org/officeDocument/2006/relationships/audio" Target="../media/audio8.bin"/><Relationship Id="rId3" Type="http://schemas.openxmlformats.org/officeDocument/2006/relationships/audio" Target="../media/audio1.bin"/><Relationship Id="rId7" Type="http://schemas.openxmlformats.org/officeDocument/2006/relationships/audio" Target="../media/audio6.bin"/><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audio" Target="../media/audio5.bin"/><Relationship Id="rId11" Type="http://schemas.openxmlformats.org/officeDocument/2006/relationships/image" Target="../media/image9.wmf"/><Relationship Id="rId5" Type="http://schemas.openxmlformats.org/officeDocument/2006/relationships/audio" Target="../media/audio3.bin"/><Relationship Id="rId10" Type="http://schemas.openxmlformats.org/officeDocument/2006/relationships/audio" Target="../media/audio10.bin"/><Relationship Id="rId4" Type="http://schemas.openxmlformats.org/officeDocument/2006/relationships/audio" Target="../media/audio7.bin"/><Relationship Id="rId9" Type="http://schemas.openxmlformats.org/officeDocument/2006/relationships/audio" Target="../media/audio2.bin"/></Relationships>
</file>

<file path=ppt/slides/_rels/slide16.xml.rels><?xml version="1.0" encoding="UTF-8" standalone="yes"?>
<Relationships xmlns="http://schemas.openxmlformats.org/package/2006/relationships"><Relationship Id="rId8" Type="http://schemas.openxmlformats.org/officeDocument/2006/relationships/audio" Target="../media/audio2.bin"/><Relationship Id="rId13" Type="http://schemas.openxmlformats.org/officeDocument/2006/relationships/image" Target="../media/image21.wmf"/><Relationship Id="rId3" Type="http://schemas.openxmlformats.org/officeDocument/2006/relationships/audio" Target="../media/audio1.bin"/><Relationship Id="rId7" Type="http://schemas.openxmlformats.org/officeDocument/2006/relationships/audio" Target="../media/audio7.bin"/><Relationship Id="rId12"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audio" Target="../media/audio5.bin"/><Relationship Id="rId11" Type="http://schemas.openxmlformats.org/officeDocument/2006/relationships/audio" Target="../media/audio3.bin"/><Relationship Id="rId5" Type="http://schemas.openxmlformats.org/officeDocument/2006/relationships/audio" Target="../media/audio8.bin"/><Relationship Id="rId10" Type="http://schemas.openxmlformats.org/officeDocument/2006/relationships/audio" Target="../media/audio11.bin"/><Relationship Id="rId4" Type="http://schemas.openxmlformats.org/officeDocument/2006/relationships/audio" Target="../media/audio9.bin"/><Relationship Id="rId9" Type="http://schemas.openxmlformats.org/officeDocument/2006/relationships/audio" Target="../media/audio6.bin"/></Relationships>
</file>

<file path=ppt/slides/_rels/slide17.xml.rels><?xml version="1.0" encoding="UTF-8" standalone="yes"?>
<Relationships xmlns="http://schemas.openxmlformats.org/package/2006/relationships"><Relationship Id="rId8" Type="http://schemas.openxmlformats.org/officeDocument/2006/relationships/audio" Target="../media/audio2.bin"/><Relationship Id="rId13" Type="http://schemas.openxmlformats.org/officeDocument/2006/relationships/image" Target="../media/image25.png"/><Relationship Id="rId3" Type="http://schemas.openxmlformats.org/officeDocument/2006/relationships/audio" Target="../media/audio1.bin"/><Relationship Id="rId7" Type="http://schemas.openxmlformats.org/officeDocument/2006/relationships/audio" Target="../media/audio7.bin"/><Relationship Id="rId12"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audio" Target="../media/audio5.bin"/><Relationship Id="rId11" Type="http://schemas.openxmlformats.org/officeDocument/2006/relationships/image" Target="../media/image23.png"/><Relationship Id="rId5" Type="http://schemas.openxmlformats.org/officeDocument/2006/relationships/audio" Target="../media/audio8.bin"/><Relationship Id="rId10" Type="http://schemas.openxmlformats.org/officeDocument/2006/relationships/image" Target="../media/image22.png"/><Relationship Id="rId4" Type="http://schemas.openxmlformats.org/officeDocument/2006/relationships/audio" Target="../media/audio3.bin"/><Relationship Id="rId9" Type="http://schemas.openxmlformats.org/officeDocument/2006/relationships/audio" Target="../media/audio6.bin"/><Relationship Id="rId14" Type="http://schemas.openxmlformats.org/officeDocument/2006/relationships/image" Target="../media/image9.wmf"/></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1.bin"/><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audio" Target="../media/audio6.bin"/><Relationship Id="rId5" Type="http://schemas.openxmlformats.org/officeDocument/2006/relationships/audio" Target="../media/audio3.bin"/><Relationship Id="rId10" Type="http://schemas.openxmlformats.org/officeDocument/2006/relationships/image" Target="../media/image9.wmf"/><Relationship Id="rId4" Type="http://schemas.openxmlformats.org/officeDocument/2006/relationships/audio" Target="../media/audio2.bin"/><Relationship Id="rId9"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21.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audio" Target="../media/audio11.bin"/></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bin"/><Relationship Id="rId7" Type="http://schemas.openxmlformats.org/officeDocument/2006/relationships/audio" Target="../media/audio5.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4.bin"/><Relationship Id="rId5" Type="http://schemas.openxmlformats.org/officeDocument/2006/relationships/audio" Target="../media/audio3.bin"/><Relationship Id="rId10" Type="http://schemas.openxmlformats.org/officeDocument/2006/relationships/image" Target="../media/image6.png"/><Relationship Id="rId4" Type="http://schemas.openxmlformats.org/officeDocument/2006/relationships/audio" Target="../media/audio2.bin"/><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audio" Target="../media/audio1.bin"/><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audio" Target="../media/audio6.bin"/><Relationship Id="rId5" Type="http://schemas.openxmlformats.org/officeDocument/2006/relationships/audio" Target="../media/audio3.bin"/><Relationship Id="rId10" Type="http://schemas.openxmlformats.org/officeDocument/2006/relationships/image" Target="../media/image21.wmf"/><Relationship Id="rId4" Type="http://schemas.openxmlformats.org/officeDocument/2006/relationships/audio" Target="../media/audio11.bin"/><Relationship Id="rId9" Type="http://schemas.openxmlformats.org/officeDocument/2006/relationships/image" Target="../media/image9.wmf"/></Relationships>
</file>

<file path=ppt/slides/_rels/slide2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audio" Target="../media/audio1.bin"/><Relationship Id="rId7"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audio" Target="../media/audio6.bin"/><Relationship Id="rId5" Type="http://schemas.openxmlformats.org/officeDocument/2006/relationships/audio" Target="../media/audio2.bin"/><Relationship Id="rId4" Type="http://schemas.openxmlformats.org/officeDocument/2006/relationships/audio" Target="../media/audio3.bin"/><Relationship Id="rId9"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audio" Target="../media/audio6.bin"/><Relationship Id="rId4" Type="http://schemas.openxmlformats.org/officeDocument/2006/relationships/audio" Target="../media/audio2.bin"/></Relationships>
</file>

<file path=ppt/slides/_rels/slide2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32.jpeg"/><Relationship Id="rId4" Type="http://schemas.openxmlformats.org/officeDocument/2006/relationships/audio" Target="../media/audio7.bin"/></Relationships>
</file>

<file path=ppt/slides/_rels/slide24.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audio" Target="../media/audio2.bin"/><Relationship Id="rId4" Type="http://schemas.openxmlformats.org/officeDocument/2006/relationships/audio" Target="../media/audio1.bin"/></Relationships>
</file>

<file path=ppt/slides/_rels/slide2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9.w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audio" Target="../media/audio6.bin"/></Relationships>
</file>

<file path=ppt/slides/_rels/slide2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3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3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4.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audio" Target="../media/audio2.bin"/><Relationship Id="rId4" Type="http://schemas.openxmlformats.org/officeDocument/2006/relationships/audio" Target="../media/audio7.bin"/></Relationships>
</file>

<file path=ppt/slides/_rels/slide3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slides/_rels/slide3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audio" Target="../media/audio7.bin"/></Relationships>
</file>

<file path=ppt/slides/_rels/slide3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audio" Target="../media/audio6.bin"/></Relationships>
</file>

<file path=ppt/slides/_rels/slide4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audio" Target="../media/audio7.bin"/></Relationships>
</file>

<file path=ppt/slides/_rels/slide43.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audio" Target="../media/audio10.bin"/><Relationship Id="rId4" Type="http://schemas.openxmlformats.org/officeDocument/2006/relationships/audio" Target="../media/audio1.bin"/></Relationships>
</file>

<file path=ppt/slides/_rels/slide44.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50.w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audio" Target="../media/audio5.bin"/><Relationship Id="rId5" Type="http://schemas.openxmlformats.org/officeDocument/2006/relationships/audio" Target="../media/audio2.bin"/><Relationship Id="rId4" Type="http://schemas.openxmlformats.org/officeDocument/2006/relationships/audio" Target="../media/audio7.bin"/></Relationships>
</file>

<file path=ppt/slides/_rels/slide4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audio" Target="../media/audio5.bin"/><Relationship Id="rId4" Type="http://schemas.openxmlformats.org/officeDocument/2006/relationships/audio" Target="../media/audio7.bin"/></Relationships>
</file>

<file path=ppt/slides/_rels/slide4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52.png"/><Relationship Id="rId4" Type="http://schemas.openxmlformats.org/officeDocument/2006/relationships/audio" Target="../media/audio7.bin"/></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audio" Target="../media/audio6.bin"/></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7.bin"/><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2.bin"/><Relationship Id="rId5" Type="http://schemas.openxmlformats.org/officeDocument/2006/relationships/audio" Target="../media/audio3.bin"/><Relationship Id="rId4" Type="http://schemas.openxmlformats.org/officeDocument/2006/relationships/audio" Target="../media/audio1.bin"/></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altLang="en-US" smtClean="0"/>
              <a:t>______</a:t>
            </a:r>
          </a:p>
        </p:txBody>
      </p:sp>
      <p:sp>
        <p:nvSpPr>
          <p:cNvPr id="3075" name="Rectangle 4"/>
          <p:cNvSpPr>
            <a:spLocks noGrp="1" noChangeArrowheads="1"/>
          </p:cNvSpPr>
          <p:nvPr>
            <p:ph type="body" sz="half" idx="2"/>
          </p:nvPr>
        </p:nvSpPr>
        <p:spPr>
          <a:xfrm>
            <a:off x="4648200" y="3276600"/>
            <a:ext cx="3810000" cy="2687638"/>
          </a:xfrm>
        </p:spPr>
        <p:txBody>
          <a:bodyPr/>
          <a:lstStyle/>
          <a:p>
            <a:r>
              <a:rPr lang="en-US" altLang="en-US" sz="2800" smtClean="0"/>
              <a:t>Chapter 8~		</a:t>
            </a:r>
            <a:r>
              <a:rPr lang="en-US" altLang="en-US" sz="2800" i="1" smtClean="0"/>
              <a:t>An Introduction to 	Metabolism</a:t>
            </a:r>
          </a:p>
        </p:txBody>
      </p:sp>
      <p:pic>
        <p:nvPicPr>
          <p:cNvPr id="3076" name="Picture 10"/>
          <p:cNvPicPr>
            <a:picLocks noChangeAspect="1" noChangeArrowheads="1"/>
          </p:cNvPicPr>
          <p:nvPr>
            <p:ph sz="half" idx="1"/>
          </p:nvPr>
        </p:nvPicPr>
        <p:blipFill>
          <a:blip r:embed="rId3"/>
          <a:srcRect b="4466"/>
          <a:stretch>
            <a:fillRect/>
          </a:stretch>
        </p:blipFill>
        <p:spPr>
          <a:xfrm>
            <a:off x="1033463" y="1849438"/>
            <a:ext cx="3233737" cy="4114800"/>
          </a:xfrm>
          <a:noFill/>
        </p:spPr>
      </p:pic>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1716" name="Rectangle 4"/>
          <p:cNvSpPr>
            <a:spLocks noGrp="1" noChangeArrowheads="1"/>
          </p:cNvSpPr>
          <p:nvPr>
            <p:ph type="title"/>
          </p:nvPr>
        </p:nvSpPr>
        <p:spPr/>
        <p:txBody>
          <a:bodyPr/>
          <a:lstStyle/>
          <a:p>
            <a:pPr>
              <a:defRPr/>
            </a:pPr>
            <a:r>
              <a:rPr lang="en-US" smtClean="0"/>
              <a:t>Where do we get the energy from?</a:t>
            </a:r>
          </a:p>
        </p:txBody>
      </p:sp>
      <p:sp>
        <p:nvSpPr>
          <p:cNvPr id="371717" name="Rectangle 5" descr="Rectangle: Click to edit Master text styles&#10;Second level&#10;Third level&#10;Fourth level&#10;Fifth level"/>
          <p:cNvSpPr>
            <a:spLocks noGrp="1" noChangeArrowheads="1"/>
          </p:cNvSpPr>
          <p:nvPr>
            <p:ph type="body" idx="1"/>
          </p:nvPr>
        </p:nvSpPr>
        <p:spPr>
          <a:xfrm>
            <a:off x="838200" y="1371600"/>
            <a:ext cx="7772400" cy="1676400"/>
          </a:xfrm>
        </p:spPr>
        <p:txBody>
          <a:bodyPr/>
          <a:lstStyle/>
          <a:p>
            <a:r>
              <a:rPr lang="en-US" smtClean="0"/>
              <a:t>Work of life is done by </a:t>
            </a:r>
            <a:r>
              <a:rPr lang="en-US" u="sng" smtClean="0">
                <a:solidFill>
                  <a:srgbClr val="CC0000"/>
                </a:solidFill>
              </a:rPr>
              <a:t>energy coupling</a:t>
            </a:r>
            <a:endParaRPr lang="en-US" smtClean="0"/>
          </a:p>
          <a:p>
            <a:pPr lvl="1"/>
            <a:r>
              <a:rPr lang="en-US" smtClean="0"/>
              <a:t>use </a:t>
            </a:r>
            <a:r>
              <a:rPr lang="en-US" u="sng" smtClean="0">
                <a:solidFill>
                  <a:srgbClr val="CC0000"/>
                </a:solidFill>
              </a:rPr>
              <a:t>exergonic</a:t>
            </a:r>
            <a:r>
              <a:rPr lang="en-US" smtClean="0"/>
              <a:t> (catabolic) reactions to fuel </a:t>
            </a:r>
            <a:r>
              <a:rPr lang="en-US" u="sng" smtClean="0">
                <a:solidFill>
                  <a:srgbClr val="CC0000"/>
                </a:solidFill>
              </a:rPr>
              <a:t>endergonic</a:t>
            </a:r>
            <a:r>
              <a:rPr lang="en-US" smtClean="0"/>
              <a:t> (anabolic) reactions</a:t>
            </a:r>
            <a:endParaRPr lang="en-US" sz="2400" smtClean="0"/>
          </a:p>
        </p:txBody>
      </p:sp>
      <p:sp>
        <p:nvSpPr>
          <p:cNvPr id="12292" name="AutoShape 23"/>
          <p:cNvSpPr>
            <a:spLocks noChangeArrowheads="1"/>
          </p:cNvSpPr>
          <p:nvPr/>
        </p:nvSpPr>
        <p:spPr bwMode="auto">
          <a:xfrm>
            <a:off x="1295400" y="3581400"/>
            <a:ext cx="990600" cy="857250"/>
          </a:xfrm>
          <a:prstGeom prst="hexagon">
            <a:avLst>
              <a:gd name="adj" fmla="val 28889"/>
              <a:gd name="vf" fmla="val 115470"/>
            </a:avLst>
          </a:prstGeom>
          <a:solidFill>
            <a:srgbClr val="FFCC18"/>
          </a:solidFill>
          <a:ln w="9525">
            <a:solidFill>
              <a:schemeClr val="tx1"/>
            </a:solidFill>
            <a:miter lim="800000"/>
            <a:headEnd/>
            <a:tailEnd/>
          </a:ln>
        </p:spPr>
        <p:txBody>
          <a:bodyPr wrap="none" anchor="ctr"/>
          <a:lstStyle/>
          <a:p>
            <a:endParaRPr lang="en-US"/>
          </a:p>
        </p:txBody>
      </p:sp>
      <p:sp>
        <p:nvSpPr>
          <p:cNvPr id="12293" name="AutoShape 24"/>
          <p:cNvSpPr>
            <a:spLocks noChangeArrowheads="1"/>
          </p:cNvSpPr>
          <p:nvPr/>
        </p:nvSpPr>
        <p:spPr bwMode="auto">
          <a:xfrm>
            <a:off x="2286000" y="3581400"/>
            <a:ext cx="990600" cy="857250"/>
          </a:xfrm>
          <a:prstGeom prst="hexagon">
            <a:avLst>
              <a:gd name="adj" fmla="val 28889"/>
              <a:gd name="vf" fmla="val 115470"/>
            </a:avLst>
          </a:prstGeom>
          <a:solidFill>
            <a:srgbClr val="CC0000"/>
          </a:solidFill>
          <a:ln w="9525">
            <a:solidFill>
              <a:schemeClr val="tx1"/>
            </a:solidFill>
            <a:miter lim="800000"/>
            <a:headEnd/>
            <a:tailEnd/>
          </a:ln>
        </p:spPr>
        <p:txBody>
          <a:bodyPr wrap="none" anchor="ctr"/>
          <a:lstStyle/>
          <a:p>
            <a:endParaRPr lang="en-US"/>
          </a:p>
        </p:txBody>
      </p:sp>
      <p:sp>
        <p:nvSpPr>
          <p:cNvPr id="12294" name="AutoShape 25"/>
          <p:cNvSpPr>
            <a:spLocks noChangeArrowheads="1"/>
          </p:cNvSpPr>
          <p:nvPr/>
        </p:nvSpPr>
        <p:spPr bwMode="auto">
          <a:xfrm>
            <a:off x="4572000" y="3581400"/>
            <a:ext cx="990600" cy="857250"/>
          </a:xfrm>
          <a:prstGeom prst="hexagon">
            <a:avLst>
              <a:gd name="adj" fmla="val 28889"/>
              <a:gd name="vf" fmla="val 115470"/>
            </a:avLst>
          </a:prstGeom>
          <a:solidFill>
            <a:srgbClr val="FFCC18"/>
          </a:solidFill>
          <a:ln w="9525">
            <a:solidFill>
              <a:schemeClr val="tx1"/>
            </a:solidFill>
            <a:miter lim="800000"/>
            <a:headEnd/>
            <a:tailEnd/>
          </a:ln>
        </p:spPr>
        <p:txBody>
          <a:bodyPr wrap="none" anchor="ctr"/>
          <a:lstStyle/>
          <a:p>
            <a:endParaRPr lang="en-US"/>
          </a:p>
        </p:txBody>
      </p:sp>
      <p:sp>
        <p:nvSpPr>
          <p:cNvPr id="12295" name="AutoShape 26"/>
          <p:cNvSpPr>
            <a:spLocks noChangeArrowheads="1"/>
          </p:cNvSpPr>
          <p:nvPr/>
        </p:nvSpPr>
        <p:spPr bwMode="auto">
          <a:xfrm>
            <a:off x="5905500" y="3581400"/>
            <a:ext cx="990600" cy="857250"/>
          </a:xfrm>
          <a:prstGeom prst="hexagon">
            <a:avLst>
              <a:gd name="adj" fmla="val 28889"/>
              <a:gd name="vf" fmla="val 115470"/>
            </a:avLst>
          </a:prstGeom>
          <a:solidFill>
            <a:srgbClr val="CC0000"/>
          </a:solidFill>
          <a:ln w="9525">
            <a:solidFill>
              <a:schemeClr val="tx1"/>
            </a:solidFill>
            <a:miter lim="800000"/>
            <a:headEnd/>
            <a:tailEnd/>
          </a:ln>
        </p:spPr>
        <p:txBody>
          <a:bodyPr wrap="none" anchor="ctr"/>
          <a:lstStyle/>
          <a:p>
            <a:endParaRPr lang="en-US"/>
          </a:p>
        </p:txBody>
      </p:sp>
      <p:sp>
        <p:nvSpPr>
          <p:cNvPr id="12296" name="Text Box 27"/>
          <p:cNvSpPr txBox="1">
            <a:spLocks noChangeArrowheads="1"/>
          </p:cNvSpPr>
          <p:nvPr/>
        </p:nvSpPr>
        <p:spPr bwMode="auto">
          <a:xfrm>
            <a:off x="5553075" y="3781425"/>
            <a:ext cx="361950" cy="457200"/>
          </a:xfrm>
          <a:prstGeom prst="rect">
            <a:avLst/>
          </a:prstGeom>
          <a:noFill/>
          <a:ln w="9525">
            <a:noFill/>
            <a:miter lim="800000"/>
            <a:headEnd/>
            <a:tailEnd/>
          </a:ln>
        </p:spPr>
        <p:txBody>
          <a:bodyPr wrap="none" anchor="ctr">
            <a:spAutoFit/>
          </a:bodyPr>
          <a:lstStyle/>
          <a:p>
            <a:r>
              <a:rPr lang="en-US" b="1">
                <a:solidFill>
                  <a:srgbClr val="0F116A"/>
                </a:solidFill>
              </a:rPr>
              <a:t>+</a:t>
            </a:r>
            <a:endParaRPr lang="en-US"/>
          </a:p>
        </p:txBody>
      </p:sp>
      <p:sp>
        <p:nvSpPr>
          <p:cNvPr id="12297" name="AutoShape 28"/>
          <p:cNvSpPr>
            <a:spLocks noChangeArrowheads="1"/>
          </p:cNvSpPr>
          <p:nvPr/>
        </p:nvSpPr>
        <p:spPr bwMode="auto">
          <a:xfrm>
            <a:off x="3505200" y="3819525"/>
            <a:ext cx="838200" cy="381000"/>
          </a:xfrm>
          <a:prstGeom prst="notchedRightArrow">
            <a:avLst>
              <a:gd name="adj1" fmla="val 50000"/>
              <a:gd name="adj2" fmla="val 55000"/>
            </a:avLst>
          </a:prstGeom>
          <a:solidFill>
            <a:srgbClr val="0F116A"/>
          </a:solidFill>
          <a:ln w="9525">
            <a:solidFill>
              <a:schemeClr val="tx1"/>
            </a:solidFill>
            <a:miter lim="800000"/>
            <a:headEnd/>
            <a:tailEnd/>
          </a:ln>
        </p:spPr>
        <p:txBody>
          <a:bodyPr wrap="none" anchor="ctr"/>
          <a:lstStyle/>
          <a:p>
            <a:endParaRPr lang="en-US"/>
          </a:p>
        </p:txBody>
      </p:sp>
      <p:sp>
        <p:nvSpPr>
          <p:cNvPr id="12298" name="Text Box 29"/>
          <p:cNvSpPr txBox="1">
            <a:spLocks noChangeArrowheads="1"/>
          </p:cNvSpPr>
          <p:nvPr/>
        </p:nvSpPr>
        <p:spPr bwMode="auto">
          <a:xfrm>
            <a:off x="6886575" y="3781425"/>
            <a:ext cx="361950" cy="457200"/>
          </a:xfrm>
          <a:prstGeom prst="rect">
            <a:avLst/>
          </a:prstGeom>
          <a:noFill/>
          <a:ln w="9525">
            <a:noFill/>
            <a:miter lim="800000"/>
            <a:headEnd/>
            <a:tailEnd/>
          </a:ln>
        </p:spPr>
        <p:txBody>
          <a:bodyPr wrap="none" anchor="ctr">
            <a:spAutoFit/>
          </a:bodyPr>
          <a:lstStyle/>
          <a:p>
            <a:r>
              <a:rPr lang="en-US" b="1">
                <a:solidFill>
                  <a:srgbClr val="0F116A"/>
                </a:solidFill>
              </a:rPr>
              <a:t>+</a:t>
            </a:r>
            <a:endParaRPr lang="en-US"/>
          </a:p>
        </p:txBody>
      </p:sp>
      <p:sp>
        <p:nvSpPr>
          <p:cNvPr id="12299" name="AutoShape 30"/>
          <p:cNvSpPr>
            <a:spLocks noChangeArrowheads="1"/>
          </p:cNvSpPr>
          <p:nvPr/>
        </p:nvSpPr>
        <p:spPr bwMode="auto">
          <a:xfrm>
            <a:off x="4572000" y="3581400"/>
            <a:ext cx="990600" cy="857250"/>
          </a:xfrm>
          <a:prstGeom prst="hexagon">
            <a:avLst>
              <a:gd name="adj" fmla="val 28889"/>
              <a:gd name="vf" fmla="val 115470"/>
            </a:avLst>
          </a:prstGeom>
          <a:solidFill>
            <a:srgbClr val="FFCC18"/>
          </a:solidFill>
          <a:ln w="9525">
            <a:solidFill>
              <a:schemeClr val="tx1"/>
            </a:solidFill>
            <a:miter lim="800000"/>
            <a:headEnd/>
            <a:tailEnd/>
          </a:ln>
        </p:spPr>
        <p:txBody>
          <a:bodyPr wrap="none" anchor="ctr"/>
          <a:lstStyle/>
          <a:p>
            <a:endParaRPr lang="en-US"/>
          </a:p>
        </p:txBody>
      </p:sp>
      <p:sp>
        <p:nvSpPr>
          <p:cNvPr id="371743" name="AutoShape 31"/>
          <p:cNvSpPr>
            <a:spLocks noChangeArrowheads="1"/>
          </p:cNvSpPr>
          <p:nvPr/>
        </p:nvSpPr>
        <p:spPr bwMode="auto">
          <a:xfrm>
            <a:off x="7239000" y="3505200"/>
            <a:ext cx="1600200" cy="933450"/>
          </a:xfrm>
          <a:prstGeom prst="irregularSeal1">
            <a:avLst/>
          </a:prstGeom>
          <a:solidFill>
            <a:srgbClr val="FFEA18"/>
          </a:solidFill>
          <a:ln w="28575">
            <a:solidFill>
              <a:srgbClr val="CC0000"/>
            </a:solidFill>
            <a:miter lim="800000"/>
            <a:headEnd/>
            <a:tailEnd/>
          </a:ln>
        </p:spPr>
        <p:txBody>
          <a:bodyPr wrap="none" anchor="ctr"/>
          <a:lstStyle/>
          <a:p>
            <a:r>
              <a:rPr lang="en-US" sz="2600" b="1">
                <a:solidFill>
                  <a:srgbClr val="CC0000"/>
                </a:solidFill>
              </a:rPr>
              <a:t>energy</a:t>
            </a:r>
            <a:endParaRPr lang="en-US" sz="3000" b="1">
              <a:solidFill>
                <a:srgbClr val="0F116A"/>
              </a:solidFill>
            </a:endParaRPr>
          </a:p>
        </p:txBody>
      </p:sp>
      <p:sp>
        <p:nvSpPr>
          <p:cNvPr id="12301" name="Oval 32"/>
          <p:cNvSpPr>
            <a:spLocks noChangeArrowheads="1"/>
          </p:cNvSpPr>
          <p:nvPr/>
        </p:nvSpPr>
        <p:spPr bwMode="auto">
          <a:xfrm>
            <a:off x="1143000" y="5524500"/>
            <a:ext cx="990600" cy="85725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02" name="Oval 33"/>
          <p:cNvSpPr>
            <a:spLocks noChangeArrowheads="1"/>
          </p:cNvSpPr>
          <p:nvPr/>
        </p:nvSpPr>
        <p:spPr bwMode="auto">
          <a:xfrm>
            <a:off x="2514600" y="5524500"/>
            <a:ext cx="990600" cy="857250"/>
          </a:xfrm>
          <a:prstGeom prst="ellipse">
            <a:avLst/>
          </a:prstGeom>
          <a:solidFill>
            <a:schemeClr val="tx2"/>
          </a:solidFill>
          <a:ln w="9525">
            <a:solidFill>
              <a:schemeClr val="tx1"/>
            </a:solidFill>
            <a:round/>
            <a:headEnd/>
            <a:tailEnd/>
          </a:ln>
        </p:spPr>
        <p:txBody>
          <a:bodyPr wrap="none" anchor="ctr"/>
          <a:lstStyle/>
          <a:p>
            <a:endParaRPr lang="en-US"/>
          </a:p>
        </p:txBody>
      </p:sp>
      <p:sp>
        <p:nvSpPr>
          <p:cNvPr id="12303" name="Text Box 34"/>
          <p:cNvSpPr txBox="1">
            <a:spLocks noChangeArrowheads="1"/>
          </p:cNvSpPr>
          <p:nvPr/>
        </p:nvSpPr>
        <p:spPr bwMode="auto">
          <a:xfrm>
            <a:off x="2143125" y="5724525"/>
            <a:ext cx="361950" cy="457200"/>
          </a:xfrm>
          <a:prstGeom prst="rect">
            <a:avLst/>
          </a:prstGeom>
          <a:noFill/>
          <a:ln w="9525">
            <a:noFill/>
            <a:miter lim="800000"/>
            <a:headEnd/>
            <a:tailEnd/>
          </a:ln>
        </p:spPr>
        <p:txBody>
          <a:bodyPr wrap="none" anchor="ctr">
            <a:spAutoFit/>
          </a:bodyPr>
          <a:lstStyle/>
          <a:p>
            <a:r>
              <a:rPr lang="en-US" b="1">
                <a:solidFill>
                  <a:srgbClr val="0F116A"/>
                </a:solidFill>
              </a:rPr>
              <a:t>+</a:t>
            </a:r>
            <a:endParaRPr lang="en-US"/>
          </a:p>
        </p:txBody>
      </p:sp>
      <p:sp>
        <p:nvSpPr>
          <p:cNvPr id="12304" name="AutoShape 35"/>
          <p:cNvSpPr>
            <a:spLocks noChangeArrowheads="1"/>
          </p:cNvSpPr>
          <p:nvPr/>
        </p:nvSpPr>
        <p:spPr bwMode="auto">
          <a:xfrm>
            <a:off x="5638800" y="5724525"/>
            <a:ext cx="838200" cy="381000"/>
          </a:xfrm>
          <a:prstGeom prst="notchedRightArrow">
            <a:avLst>
              <a:gd name="adj1" fmla="val 50000"/>
              <a:gd name="adj2" fmla="val 55000"/>
            </a:avLst>
          </a:prstGeom>
          <a:solidFill>
            <a:srgbClr val="0F116A"/>
          </a:solidFill>
          <a:ln w="9525">
            <a:solidFill>
              <a:schemeClr val="tx1"/>
            </a:solidFill>
            <a:miter lim="800000"/>
            <a:headEnd/>
            <a:tailEnd/>
          </a:ln>
        </p:spPr>
        <p:txBody>
          <a:bodyPr wrap="none" anchor="ctr"/>
          <a:lstStyle/>
          <a:p>
            <a:endParaRPr lang="en-US"/>
          </a:p>
        </p:txBody>
      </p:sp>
      <p:sp>
        <p:nvSpPr>
          <p:cNvPr id="12305" name="Oval 36"/>
          <p:cNvSpPr>
            <a:spLocks noChangeArrowheads="1"/>
          </p:cNvSpPr>
          <p:nvPr/>
        </p:nvSpPr>
        <p:spPr bwMode="auto">
          <a:xfrm>
            <a:off x="6629400" y="5486400"/>
            <a:ext cx="990600" cy="85725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06" name="Oval 37"/>
          <p:cNvSpPr>
            <a:spLocks noChangeArrowheads="1"/>
          </p:cNvSpPr>
          <p:nvPr/>
        </p:nvSpPr>
        <p:spPr bwMode="auto">
          <a:xfrm>
            <a:off x="7620000" y="5486400"/>
            <a:ext cx="990600" cy="857250"/>
          </a:xfrm>
          <a:prstGeom prst="ellipse">
            <a:avLst/>
          </a:prstGeom>
          <a:solidFill>
            <a:schemeClr val="tx2"/>
          </a:solidFill>
          <a:ln w="9525">
            <a:solidFill>
              <a:schemeClr val="tx1"/>
            </a:solidFill>
            <a:round/>
            <a:headEnd/>
            <a:tailEnd/>
          </a:ln>
        </p:spPr>
        <p:txBody>
          <a:bodyPr wrap="none" anchor="ctr"/>
          <a:lstStyle/>
          <a:p>
            <a:endParaRPr lang="en-US"/>
          </a:p>
        </p:txBody>
      </p:sp>
      <p:sp>
        <p:nvSpPr>
          <p:cNvPr id="371750" name="AutoShape 38"/>
          <p:cNvSpPr>
            <a:spLocks noChangeArrowheads="1"/>
          </p:cNvSpPr>
          <p:nvPr/>
        </p:nvSpPr>
        <p:spPr bwMode="auto">
          <a:xfrm>
            <a:off x="3886200" y="5486400"/>
            <a:ext cx="1600200" cy="933450"/>
          </a:xfrm>
          <a:prstGeom prst="irregularSeal1">
            <a:avLst/>
          </a:prstGeom>
          <a:solidFill>
            <a:srgbClr val="FFEA18"/>
          </a:solidFill>
          <a:ln w="28575">
            <a:solidFill>
              <a:srgbClr val="CC0000"/>
            </a:solidFill>
            <a:miter lim="800000"/>
            <a:headEnd/>
            <a:tailEnd/>
          </a:ln>
        </p:spPr>
        <p:txBody>
          <a:bodyPr wrap="none" anchor="ctr"/>
          <a:lstStyle/>
          <a:p>
            <a:r>
              <a:rPr lang="en-US" sz="2600" b="1">
                <a:solidFill>
                  <a:srgbClr val="CC0000"/>
                </a:solidFill>
              </a:rPr>
              <a:t>energy</a:t>
            </a:r>
            <a:endParaRPr lang="en-US" sz="3000" b="1">
              <a:solidFill>
                <a:srgbClr val="0F116A"/>
              </a:solidFill>
            </a:endParaRPr>
          </a:p>
        </p:txBody>
      </p:sp>
      <p:sp>
        <p:nvSpPr>
          <p:cNvPr id="12308" name="Text Box 39"/>
          <p:cNvSpPr txBox="1">
            <a:spLocks noChangeArrowheads="1"/>
          </p:cNvSpPr>
          <p:nvPr/>
        </p:nvSpPr>
        <p:spPr bwMode="auto">
          <a:xfrm>
            <a:off x="3514725" y="5724525"/>
            <a:ext cx="361950" cy="457200"/>
          </a:xfrm>
          <a:prstGeom prst="rect">
            <a:avLst/>
          </a:prstGeom>
          <a:noFill/>
          <a:ln w="9525">
            <a:noFill/>
            <a:miter lim="800000"/>
            <a:headEnd/>
            <a:tailEnd/>
          </a:ln>
        </p:spPr>
        <p:txBody>
          <a:bodyPr wrap="none" anchor="ctr">
            <a:spAutoFit/>
          </a:bodyPr>
          <a:lstStyle/>
          <a:p>
            <a:r>
              <a:rPr lang="en-US" b="1">
                <a:solidFill>
                  <a:srgbClr val="0F116A"/>
                </a:solidFill>
              </a:rPr>
              <a:t>+</a:t>
            </a:r>
            <a:endParaRPr lang="en-US"/>
          </a:p>
        </p:txBody>
      </p:sp>
      <p:sp>
        <p:nvSpPr>
          <p:cNvPr id="371752" name="Freeform 40"/>
          <p:cNvSpPr>
            <a:spLocks/>
          </p:cNvSpPr>
          <p:nvPr/>
        </p:nvSpPr>
        <p:spPr bwMode="auto">
          <a:xfrm>
            <a:off x="4706938" y="4365625"/>
            <a:ext cx="3859212" cy="1270000"/>
          </a:xfrm>
          <a:custGeom>
            <a:avLst/>
            <a:gdLst>
              <a:gd name="T0" fmla="*/ 2118 w 2431"/>
              <a:gd name="T1" fmla="*/ 0 h 800"/>
              <a:gd name="T2" fmla="*/ 2151 w 2431"/>
              <a:gd name="T3" fmla="*/ 345 h 800"/>
              <a:gd name="T4" fmla="*/ 436 w 2431"/>
              <a:gd name="T5" fmla="*/ 551 h 800"/>
              <a:gd name="T6" fmla="*/ 0 w 2431"/>
              <a:gd name="T7" fmla="*/ 800 h 800"/>
              <a:gd name="T8" fmla="*/ 0 60000 65536"/>
              <a:gd name="T9" fmla="*/ 0 60000 65536"/>
              <a:gd name="T10" fmla="*/ 0 60000 65536"/>
              <a:gd name="T11" fmla="*/ 0 60000 65536"/>
              <a:gd name="T12" fmla="*/ 0 w 2431"/>
              <a:gd name="T13" fmla="*/ 0 h 800"/>
              <a:gd name="T14" fmla="*/ 2431 w 2431"/>
              <a:gd name="T15" fmla="*/ 800 h 800"/>
            </a:gdLst>
            <a:ahLst/>
            <a:cxnLst>
              <a:cxn ang="T8">
                <a:pos x="T0" y="T1"/>
              </a:cxn>
              <a:cxn ang="T9">
                <a:pos x="T2" y="T3"/>
              </a:cxn>
              <a:cxn ang="T10">
                <a:pos x="T4" y="T5"/>
              </a:cxn>
              <a:cxn ang="T11">
                <a:pos x="T6" y="T7"/>
              </a:cxn>
            </a:cxnLst>
            <a:rect l="T12" t="T13" r="T14" b="T15"/>
            <a:pathLst>
              <a:path w="2431" h="800">
                <a:moveTo>
                  <a:pt x="2118" y="0"/>
                </a:moveTo>
                <a:cubicBezTo>
                  <a:pt x="2274" y="126"/>
                  <a:pt x="2431" y="253"/>
                  <a:pt x="2151" y="345"/>
                </a:cubicBezTo>
                <a:cubicBezTo>
                  <a:pt x="1871" y="437"/>
                  <a:pt x="794" y="475"/>
                  <a:pt x="436" y="551"/>
                </a:cubicBezTo>
                <a:cubicBezTo>
                  <a:pt x="78" y="627"/>
                  <a:pt x="39" y="713"/>
                  <a:pt x="0" y="800"/>
                </a:cubicBezTo>
              </a:path>
            </a:pathLst>
          </a:custGeom>
          <a:noFill/>
          <a:ln w="76200" cap="flat" cmpd="sng">
            <a:solidFill>
              <a:srgbClr val="CC0000"/>
            </a:solidFill>
            <a:prstDash val="solid"/>
            <a:round/>
            <a:headEnd type="none" w="med" len="med"/>
            <a:tailEnd type="triangle" w="med" len="med"/>
          </a:ln>
        </p:spPr>
        <p:txBody>
          <a:bodyPr wrap="none" anchor="ctr"/>
          <a:lstStyle/>
          <a:p>
            <a:endParaRPr lang="en-US"/>
          </a:p>
        </p:txBody>
      </p:sp>
      <p:sp>
        <p:nvSpPr>
          <p:cNvPr id="371753" name="AutoShape 41"/>
          <p:cNvSpPr>
            <a:spLocks noChangeArrowheads="1"/>
          </p:cNvSpPr>
          <p:nvPr/>
        </p:nvSpPr>
        <p:spPr bwMode="auto">
          <a:xfrm>
            <a:off x="95250" y="3409950"/>
            <a:ext cx="1368425" cy="373063"/>
          </a:xfrm>
          <a:prstGeom prst="roundRect">
            <a:avLst>
              <a:gd name="adj" fmla="val 16667"/>
            </a:avLst>
          </a:prstGeom>
          <a:solidFill>
            <a:srgbClr val="CC0000"/>
          </a:solidFill>
          <a:ln w="9525">
            <a:noFill/>
            <a:round/>
            <a:headEnd/>
            <a:tailEnd/>
          </a:ln>
        </p:spPr>
        <p:txBody>
          <a:bodyPr wrap="none" lIns="45720" tIns="0" rIns="45720" bIns="0" anchor="ctr">
            <a:spAutoFit/>
          </a:bodyPr>
          <a:lstStyle/>
          <a:p>
            <a:r>
              <a:rPr lang="en-US" sz="2200" b="1" u="sng">
                <a:solidFill>
                  <a:schemeClr val="bg1"/>
                </a:solidFill>
              </a:rPr>
              <a:t>digestion</a:t>
            </a:r>
          </a:p>
        </p:txBody>
      </p:sp>
      <p:sp>
        <p:nvSpPr>
          <p:cNvPr id="371754" name="AutoShape 42"/>
          <p:cNvSpPr>
            <a:spLocks noChangeArrowheads="1"/>
          </p:cNvSpPr>
          <p:nvPr/>
        </p:nvSpPr>
        <p:spPr bwMode="auto">
          <a:xfrm>
            <a:off x="92075" y="5165725"/>
            <a:ext cx="1416050" cy="373063"/>
          </a:xfrm>
          <a:prstGeom prst="roundRect">
            <a:avLst>
              <a:gd name="adj" fmla="val 16667"/>
            </a:avLst>
          </a:prstGeom>
          <a:solidFill>
            <a:srgbClr val="CC0000"/>
          </a:solidFill>
          <a:ln w="9525">
            <a:noFill/>
            <a:round/>
            <a:headEnd/>
            <a:tailEnd/>
          </a:ln>
        </p:spPr>
        <p:txBody>
          <a:bodyPr wrap="none" lIns="45720" tIns="0" rIns="45720" bIns="0" anchor="ctr">
            <a:spAutoFit/>
          </a:bodyPr>
          <a:lstStyle/>
          <a:p>
            <a:r>
              <a:rPr lang="en-US" sz="2200" b="1" u="sng">
                <a:solidFill>
                  <a:schemeClr val="bg1"/>
                </a:solidFill>
              </a:rPr>
              <a:t>synthesis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1717">
                                            <p:txEl>
                                              <p:pRg st="0" end="0"/>
                                            </p:txEl>
                                          </p:spTgt>
                                        </p:tgtEl>
                                        <p:attrNameLst>
                                          <p:attrName>style.visibility</p:attrName>
                                        </p:attrNameLst>
                                      </p:cBhvr>
                                      <p:to>
                                        <p:strVal val="visible"/>
                                      </p:to>
                                    </p:set>
                                    <p:anim calcmode="lin" valueType="num">
                                      <p:cBhvr additive="base">
                                        <p:cTn id="7" dur="500" fill="hold"/>
                                        <p:tgtEl>
                                          <p:spTgt spid="3717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17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1717">
                                            <p:txEl>
                                              <p:pRg st="1" end="1"/>
                                            </p:txEl>
                                          </p:spTgt>
                                        </p:tgtEl>
                                        <p:attrNameLst>
                                          <p:attrName>style.visibility</p:attrName>
                                        </p:attrNameLst>
                                      </p:cBhvr>
                                      <p:to>
                                        <p:strVal val="visible"/>
                                      </p:to>
                                    </p:set>
                                    <p:anim calcmode="lin" valueType="num">
                                      <p:cBhvr additive="base">
                                        <p:cTn id="13" dur="500" fill="hold"/>
                                        <p:tgtEl>
                                          <p:spTgt spid="37171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171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71753"/>
                                        </p:tgtEl>
                                        <p:attrNameLst>
                                          <p:attrName>style.visibility</p:attrName>
                                        </p:attrNameLst>
                                      </p:cBhvr>
                                      <p:to>
                                        <p:strVal val="visible"/>
                                      </p:to>
                                    </p:set>
                                    <p:animEffect transition="in" filter="wipe(left)">
                                      <p:cBhvr>
                                        <p:cTn id="19" dur="500"/>
                                        <p:tgtEl>
                                          <p:spTgt spid="371753"/>
                                        </p:tgtEl>
                                      </p:cBhvr>
                                    </p:animEffect>
                                  </p:childTnLst>
                                  <p:subTnLst>
                                    <p:audio>
                                      <p:cMediaNode>
                                        <p:cTn display="0" masterRel="sameClick">
                                          <p:stCondLst>
                                            <p:cond evt="begin" delay="0">
                                              <p:tn val="17"/>
                                            </p:cond>
                                          </p:stCondLst>
                                          <p:endCondLst>
                                            <p:cond evt="onStopAudio" delay="0">
                                              <p:tgtEl>
                                                <p:sldTgt/>
                                              </p:tgtEl>
                                            </p:cond>
                                          </p:endCondLst>
                                        </p:cTn>
                                        <p:tgtEl>
                                          <p:sndTgt r:embed="rId4" name="Pencil Check" builtIn="1"/>
                                        </p:tgtEl>
                                      </p:cMediaNode>
                                    </p:audio>
                                  </p:sub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1" nodeType="clickEffect">
                                  <p:stCondLst>
                                    <p:cond delay="0"/>
                                  </p:stCondLst>
                                  <p:childTnLst>
                                    <p:set>
                                      <p:cBhvr>
                                        <p:cTn id="23" dur="1" fill="hold">
                                          <p:stCondLst>
                                            <p:cond delay="0"/>
                                          </p:stCondLst>
                                        </p:cTn>
                                        <p:tgtEl>
                                          <p:spTgt spid="371743"/>
                                        </p:tgtEl>
                                        <p:attrNameLst>
                                          <p:attrName>style.visibility</p:attrName>
                                        </p:attrNameLst>
                                      </p:cBhvr>
                                      <p:to>
                                        <p:strVal val="visible"/>
                                      </p:to>
                                    </p:set>
                                    <p:animEffect transition="in" filter="circle(out)">
                                      <p:cBhvr>
                                        <p:cTn id="24" dur="500"/>
                                        <p:tgtEl>
                                          <p:spTgt spid="371743"/>
                                        </p:tgtEl>
                                      </p:cBhvr>
                                    </p:animEffect>
                                  </p:childTnLst>
                                  <p:subTnLst>
                                    <p:audio>
                                      <p:cMediaNode>
                                        <p:cTn display="0" masterRel="sameClick">
                                          <p:stCondLst>
                                            <p:cond evt="begin" delay="0">
                                              <p:tn val="22"/>
                                            </p:cond>
                                          </p:stCondLst>
                                          <p:endCondLst>
                                            <p:cond evt="onStopAudio" delay="0">
                                              <p:tgtEl>
                                                <p:sldTgt/>
                                              </p:tgtEl>
                                            </p:cond>
                                          </p:endCondLst>
                                        </p:cTn>
                                        <p:tgtEl>
                                          <p:sndTgt r:embed="rId5" name="Explosion" builtIn="1"/>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71754"/>
                                        </p:tgtEl>
                                        <p:attrNameLst>
                                          <p:attrName>style.visibility</p:attrName>
                                        </p:attrNameLst>
                                      </p:cBhvr>
                                      <p:to>
                                        <p:strVal val="visible"/>
                                      </p:to>
                                    </p:set>
                                    <p:animEffect transition="in" filter="wipe(left)">
                                      <p:cBhvr>
                                        <p:cTn id="29" dur="500"/>
                                        <p:tgtEl>
                                          <p:spTgt spid="371754"/>
                                        </p:tgtEl>
                                      </p:cBhvr>
                                    </p:animEffect>
                                  </p:childTnLst>
                                  <p:subTnLst>
                                    <p:audio>
                                      <p:cMediaNode>
                                        <p:cTn display="0" masterRel="sameClick">
                                          <p:stCondLst>
                                            <p:cond evt="begin" delay="0">
                                              <p:tn val="27"/>
                                            </p:cond>
                                          </p:stCondLst>
                                          <p:endCondLst>
                                            <p:cond evt="onStopAudio" delay="0">
                                              <p:tgtEl>
                                                <p:sldTgt/>
                                              </p:tgtEl>
                                            </p:cond>
                                          </p:endCondLst>
                                        </p:cTn>
                                        <p:tgtEl>
                                          <p:sndTgt r:embed="rId4" name="Pencil Check" builtIn="1"/>
                                        </p:tgtEl>
                                      </p:cMediaNode>
                                    </p:audio>
                                  </p:sub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0" nodeType="clickEffect">
                                  <p:stCondLst>
                                    <p:cond delay="0"/>
                                  </p:stCondLst>
                                  <p:childTnLst>
                                    <p:animEffect transition="out" filter="dissolve">
                                      <p:cBhvr>
                                        <p:cTn id="33" dur="500"/>
                                        <p:tgtEl>
                                          <p:spTgt spid="371743"/>
                                        </p:tgtEl>
                                      </p:cBhvr>
                                    </p:animEffect>
                                    <p:set>
                                      <p:cBhvr>
                                        <p:cTn id="34" dur="1" fill="hold">
                                          <p:stCondLst>
                                            <p:cond delay="499"/>
                                          </p:stCondLst>
                                        </p:cTn>
                                        <p:tgtEl>
                                          <p:spTgt spid="371743"/>
                                        </p:tgtEl>
                                        <p:attrNameLst>
                                          <p:attrName>style.visibility</p:attrName>
                                        </p:attrNameLst>
                                      </p:cBhvr>
                                      <p:to>
                                        <p:strVal val="hidden"/>
                                      </p:to>
                                    </p:se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371752"/>
                                        </p:tgtEl>
                                        <p:attrNameLst>
                                          <p:attrName>style.visibility</p:attrName>
                                        </p:attrNameLst>
                                      </p:cBhvr>
                                      <p:to>
                                        <p:strVal val="visible"/>
                                      </p:to>
                                    </p:set>
                                    <p:animEffect transition="in" filter="wipe(right)">
                                      <p:cBhvr>
                                        <p:cTn id="38" dur="500"/>
                                        <p:tgtEl>
                                          <p:spTgt spid="371752"/>
                                        </p:tgtEl>
                                      </p:cBhvr>
                                    </p:animEffect>
                                  </p:childTnLst>
                                  <p:subTnLst>
                                    <p:audio>
                                      <p:cMediaNode>
                                        <p:cTn display="0" masterRel="sameClick">
                                          <p:stCondLst>
                                            <p:cond evt="begin" delay="0">
                                              <p:tn val="36"/>
                                            </p:cond>
                                          </p:stCondLst>
                                          <p:endCondLst>
                                            <p:cond evt="onStopAudio" delay="0">
                                              <p:tgtEl>
                                                <p:sldTgt/>
                                              </p:tgtEl>
                                            </p:cond>
                                          </p:endCondLst>
                                        </p:cTn>
                                        <p:tgtEl>
                                          <p:sndTgt r:embed="rId4" name="Pencil Check" builtIn="1"/>
                                        </p:tgtEl>
                                      </p:cMediaNode>
                                    </p:audio>
                                  </p:subTnLst>
                                </p:cTn>
                              </p:par>
                            </p:childTnLst>
                          </p:cTn>
                        </p:par>
                        <p:par>
                          <p:cTn id="39" fill="hold">
                            <p:stCondLst>
                              <p:cond delay="1000"/>
                            </p:stCondLst>
                            <p:childTnLst>
                              <p:par>
                                <p:cTn id="40" presetID="6" presetClass="entr" presetSubtype="32" fill="hold" grpId="0" nodeType="afterEffect">
                                  <p:stCondLst>
                                    <p:cond delay="0"/>
                                  </p:stCondLst>
                                  <p:childTnLst>
                                    <p:set>
                                      <p:cBhvr>
                                        <p:cTn id="41" dur="1" fill="hold">
                                          <p:stCondLst>
                                            <p:cond delay="0"/>
                                          </p:stCondLst>
                                        </p:cTn>
                                        <p:tgtEl>
                                          <p:spTgt spid="371750"/>
                                        </p:tgtEl>
                                        <p:attrNameLst>
                                          <p:attrName>style.visibility</p:attrName>
                                        </p:attrNameLst>
                                      </p:cBhvr>
                                      <p:to>
                                        <p:strVal val="visible"/>
                                      </p:to>
                                    </p:set>
                                    <p:animEffect transition="in" filter="circle(out)">
                                      <p:cBhvr>
                                        <p:cTn id="42" dur="500"/>
                                        <p:tgtEl>
                                          <p:spTgt spid="371750"/>
                                        </p:tgtEl>
                                      </p:cBhvr>
                                    </p:animEffect>
                                  </p:childTnLst>
                                  <p:subTnLst>
                                    <p:audio>
                                      <p:cMediaNode>
                                        <p:cTn display="0" masterRel="sameClick">
                                          <p:stCondLst>
                                            <p:cond evt="begin" delay="0">
                                              <p:tn val="40"/>
                                            </p:cond>
                                          </p:stCondLst>
                                          <p:endCondLst>
                                            <p:cond evt="onStopAudio" delay="0">
                                              <p:tgtEl>
                                                <p:sldTgt/>
                                              </p:tgtEl>
                                            </p:cond>
                                          </p:endCondLst>
                                        </p:cTn>
                                        <p:tgtEl>
                                          <p:sndTgt r:embed="rId5" name="Explosion"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7" grpId="0" build="p" autoUpdateAnimBg="0"/>
      <p:bldP spid="371743" grpId="0" animBg="1"/>
      <p:bldP spid="371743" grpId="1" animBg="1"/>
      <p:bldP spid="371750" grpId="0" animBg="1"/>
      <p:bldP spid="371752" grpId="0" animBg="1"/>
      <p:bldP spid="371753" grpId="0" animBg="1" autoUpdateAnimBg="0"/>
      <p:bldP spid="37175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75" name="Picture 15" descr="dollar"/>
          <p:cNvPicPr>
            <a:picLocks noChangeAspect="1" noChangeArrowheads="1"/>
          </p:cNvPicPr>
          <p:nvPr/>
        </p:nvPicPr>
        <p:blipFill>
          <a:blip r:embed="rId7"/>
          <a:srcRect/>
          <a:stretch>
            <a:fillRect/>
          </a:stretch>
        </p:blipFill>
        <p:spPr bwMode="auto">
          <a:xfrm>
            <a:off x="6110288" y="4235450"/>
            <a:ext cx="2395537" cy="1992313"/>
          </a:xfrm>
          <a:prstGeom prst="rect">
            <a:avLst/>
          </a:prstGeom>
          <a:noFill/>
          <a:ln w="9525">
            <a:noFill/>
            <a:miter lim="800000"/>
            <a:headEnd/>
            <a:tailEnd/>
          </a:ln>
        </p:spPr>
      </p:pic>
      <p:sp>
        <p:nvSpPr>
          <p:cNvPr id="373771" name="AutoShape 11"/>
          <p:cNvSpPr>
            <a:spLocks noChangeArrowheads="1"/>
          </p:cNvSpPr>
          <p:nvPr/>
        </p:nvSpPr>
        <p:spPr bwMode="auto">
          <a:xfrm>
            <a:off x="5222875" y="4171950"/>
            <a:ext cx="3921125" cy="2520950"/>
          </a:xfrm>
          <a:prstGeom prst="irregularSeal1">
            <a:avLst/>
          </a:prstGeom>
          <a:solidFill>
            <a:srgbClr val="CC0000"/>
          </a:solidFill>
          <a:ln w="57150">
            <a:solidFill>
              <a:srgbClr val="FF6404"/>
            </a:solidFill>
            <a:miter lim="800000"/>
            <a:headEnd/>
            <a:tailEnd/>
          </a:ln>
        </p:spPr>
        <p:txBody>
          <a:bodyPr wrap="none" anchor="ctr"/>
          <a:lstStyle/>
          <a:p>
            <a:r>
              <a:rPr lang="en-US" sz="6000" b="1">
                <a:solidFill>
                  <a:srgbClr val="FFEA18"/>
                </a:solidFill>
              </a:rPr>
              <a:t>ATP</a:t>
            </a:r>
            <a:endParaRPr lang="en-US" sz="6000" b="1">
              <a:solidFill>
                <a:schemeClr val="tx2"/>
              </a:solidFill>
            </a:endParaRPr>
          </a:p>
        </p:txBody>
      </p:sp>
      <p:sp>
        <p:nvSpPr>
          <p:cNvPr id="373762" name="Rectangle 2"/>
          <p:cNvSpPr>
            <a:spLocks noGrp="1" noChangeArrowheads="1"/>
          </p:cNvSpPr>
          <p:nvPr>
            <p:ph type="title"/>
          </p:nvPr>
        </p:nvSpPr>
        <p:spPr/>
        <p:txBody>
          <a:bodyPr/>
          <a:lstStyle/>
          <a:p>
            <a:pPr>
              <a:defRPr/>
            </a:pPr>
            <a:r>
              <a:rPr lang="en-US" smtClean="0"/>
              <a:t>Living economy</a:t>
            </a:r>
          </a:p>
        </p:txBody>
      </p:sp>
      <p:sp>
        <p:nvSpPr>
          <p:cNvPr id="373763" name="Rectangle 3" descr="Rectangle: Click to edit Master text styles&#10;Second level&#10;Third level&#10;Fourth level&#10;Fifth level"/>
          <p:cNvSpPr>
            <a:spLocks noGrp="1" noChangeArrowheads="1"/>
          </p:cNvSpPr>
          <p:nvPr>
            <p:ph type="body" idx="1"/>
          </p:nvPr>
        </p:nvSpPr>
        <p:spPr>
          <a:xfrm>
            <a:off x="700088" y="1371600"/>
            <a:ext cx="8291512" cy="4403725"/>
          </a:xfrm>
          <a:noFill/>
        </p:spPr>
        <p:txBody>
          <a:bodyPr/>
          <a:lstStyle/>
          <a:p>
            <a:pPr>
              <a:buClrTx/>
            </a:pPr>
            <a:r>
              <a:rPr lang="en-US" sz="2600" smtClean="0"/>
              <a:t>Fueling the body’s economy</a:t>
            </a:r>
            <a:endParaRPr lang="en-US" sz="2200" smtClean="0"/>
          </a:p>
          <a:p>
            <a:pPr lvl="1">
              <a:lnSpc>
                <a:spcPct val="90000"/>
              </a:lnSpc>
            </a:pPr>
            <a:r>
              <a:rPr lang="en-US" sz="2400" smtClean="0"/>
              <a:t>eat high energy </a:t>
            </a:r>
            <a:r>
              <a:rPr lang="en-US" sz="2400" u="sng" smtClean="0">
                <a:solidFill>
                  <a:srgbClr val="CC0000"/>
                </a:solidFill>
              </a:rPr>
              <a:t>organic molecules</a:t>
            </a:r>
            <a:r>
              <a:rPr lang="en-US" sz="2000" smtClean="0"/>
              <a:t> </a:t>
            </a:r>
          </a:p>
          <a:p>
            <a:pPr lvl="2">
              <a:lnSpc>
                <a:spcPct val="90000"/>
              </a:lnSpc>
            </a:pPr>
            <a:r>
              <a:rPr lang="en-US" sz="2000" smtClean="0"/>
              <a:t>food = carbohydrates, lipids, proteins, nucleic acids</a:t>
            </a:r>
            <a:endParaRPr lang="en-US" sz="1800" smtClean="0"/>
          </a:p>
          <a:p>
            <a:pPr lvl="1">
              <a:lnSpc>
                <a:spcPct val="90000"/>
              </a:lnSpc>
            </a:pPr>
            <a:r>
              <a:rPr lang="en-US" sz="2400" smtClean="0"/>
              <a:t>break them down</a:t>
            </a:r>
          </a:p>
          <a:p>
            <a:pPr lvl="2">
              <a:lnSpc>
                <a:spcPct val="90000"/>
              </a:lnSpc>
            </a:pPr>
            <a:r>
              <a:rPr lang="en-US" sz="2000" smtClean="0"/>
              <a:t>digest</a:t>
            </a:r>
            <a:r>
              <a:rPr lang="en-US" sz="2000" smtClean="0">
                <a:solidFill>
                  <a:srgbClr val="CC0000"/>
                </a:solidFill>
              </a:rPr>
              <a:t> </a:t>
            </a:r>
            <a:r>
              <a:rPr lang="en-US" sz="2000" smtClean="0"/>
              <a:t>=</a:t>
            </a:r>
            <a:r>
              <a:rPr lang="en-US" sz="2000" smtClean="0">
                <a:solidFill>
                  <a:srgbClr val="CC0000"/>
                </a:solidFill>
              </a:rPr>
              <a:t> </a:t>
            </a:r>
            <a:r>
              <a:rPr lang="en-US" sz="2000" u="sng" smtClean="0">
                <a:solidFill>
                  <a:srgbClr val="CC0000"/>
                </a:solidFill>
              </a:rPr>
              <a:t>catabolism</a:t>
            </a:r>
            <a:endParaRPr lang="en-US" sz="1800" smtClean="0"/>
          </a:p>
          <a:p>
            <a:pPr lvl="1">
              <a:lnSpc>
                <a:spcPct val="90000"/>
              </a:lnSpc>
            </a:pPr>
            <a:r>
              <a:rPr lang="en-US" sz="2400" smtClean="0"/>
              <a:t>capture released energy in a form the cell can use</a:t>
            </a:r>
            <a:endParaRPr lang="en-US" sz="2000" smtClean="0"/>
          </a:p>
          <a:p>
            <a:r>
              <a:rPr lang="en-US" sz="2600" smtClean="0"/>
              <a:t>Need an </a:t>
            </a:r>
            <a:r>
              <a:rPr lang="en-US" sz="2600" u="sng" smtClean="0">
                <a:solidFill>
                  <a:srgbClr val="CC0000"/>
                </a:solidFill>
              </a:rPr>
              <a:t>energy currency</a:t>
            </a:r>
            <a:endParaRPr lang="en-US" sz="2200" smtClean="0"/>
          </a:p>
          <a:p>
            <a:pPr lvl="1"/>
            <a:r>
              <a:rPr lang="en-US" sz="2400" smtClean="0"/>
              <a:t>a way to pass energy around</a:t>
            </a:r>
          </a:p>
          <a:p>
            <a:pPr lvl="1"/>
            <a:r>
              <a:rPr lang="en-US" sz="2400" smtClean="0"/>
              <a:t>need a short term energy </a:t>
            </a:r>
            <a:br>
              <a:rPr lang="en-US" sz="2400" smtClean="0"/>
            </a:br>
            <a:r>
              <a:rPr lang="en-US" sz="2400" smtClean="0"/>
              <a:t>storage molecule</a:t>
            </a:r>
          </a:p>
        </p:txBody>
      </p:sp>
      <p:sp>
        <p:nvSpPr>
          <p:cNvPr id="13318" name="Rectangle 8"/>
          <p:cNvSpPr>
            <a:spLocks noChangeArrowheads="1"/>
          </p:cNvSpPr>
          <p:nvPr/>
        </p:nvSpPr>
        <p:spPr bwMode="auto">
          <a:xfrm>
            <a:off x="9513888" y="5721350"/>
            <a:ext cx="184150" cy="519113"/>
          </a:xfrm>
          <a:prstGeom prst="rect">
            <a:avLst/>
          </a:prstGeom>
          <a:noFill/>
          <a:ln w="9525">
            <a:noFill/>
            <a:miter lim="800000"/>
            <a:headEnd/>
            <a:tailEnd/>
          </a:ln>
        </p:spPr>
        <p:txBody>
          <a:bodyPr wrap="none" anchor="ctr">
            <a:spAutoFit/>
          </a:bodyPr>
          <a:lstStyle/>
          <a:p>
            <a:endParaRPr lang="en-US" sz="2800"/>
          </a:p>
        </p:txBody>
      </p:sp>
      <p:pic>
        <p:nvPicPr>
          <p:cNvPr id="373772" name="Picture 12" descr="penguinL"/>
          <p:cNvPicPr>
            <a:picLocks noChangeAspect="1" noChangeArrowheads="1"/>
          </p:cNvPicPr>
          <p:nvPr/>
        </p:nvPicPr>
        <p:blipFill>
          <a:blip r:embed="rId8"/>
          <a:srcRect/>
          <a:stretch>
            <a:fillRect/>
          </a:stretch>
        </p:blipFill>
        <p:spPr bwMode="auto">
          <a:xfrm flipH="1">
            <a:off x="31750" y="5562600"/>
            <a:ext cx="1274763" cy="1295400"/>
          </a:xfrm>
          <a:prstGeom prst="rect">
            <a:avLst/>
          </a:prstGeom>
          <a:noFill/>
          <a:ln w="9525">
            <a:noFill/>
            <a:miter lim="800000"/>
            <a:headEnd/>
            <a:tailEnd/>
          </a:ln>
        </p:spPr>
      </p:pic>
      <p:sp>
        <p:nvSpPr>
          <p:cNvPr id="373773" name="AutoShape 13"/>
          <p:cNvSpPr>
            <a:spLocks noChangeArrowheads="1"/>
          </p:cNvSpPr>
          <p:nvPr/>
        </p:nvSpPr>
        <p:spPr bwMode="auto">
          <a:xfrm flipH="1">
            <a:off x="2030413" y="5667375"/>
            <a:ext cx="2195512" cy="1027113"/>
          </a:xfrm>
          <a:prstGeom prst="wedgeEllipseCallout">
            <a:avLst>
              <a:gd name="adj1" fmla="val 93745"/>
              <a:gd name="adj2" fmla="val -31301"/>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pitchFamily="84" charset="0"/>
                <a:ea typeface="Geneva" pitchFamily="84" charset="-128"/>
              </a:rPr>
              <a:t>Whoa</a:t>
            </a:r>
            <a:r>
              <a:rPr lang="en-US" sz="1800" b="1" i="1">
                <a:solidFill>
                  <a:srgbClr val="0F116A"/>
                </a:solidFill>
                <a:latin typeface="Comic Sans MS" pitchFamily="84" charset="0"/>
                <a:ea typeface="Geneva" pitchFamily="84" charset="-128"/>
              </a:rPr>
              <a:t>!</a:t>
            </a:r>
            <a:r>
              <a:rPr lang="en-US" sz="1800" b="1">
                <a:solidFill>
                  <a:srgbClr val="0F116A"/>
                </a:solidFill>
                <a:latin typeface="Comic Sans MS" pitchFamily="84" charset="0"/>
                <a:ea typeface="Geneva" pitchFamily="84" charset="-128"/>
              </a:rPr>
              <a:t> </a:t>
            </a:r>
            <a:br>
              <a:rPr lang="en-US" sz="1800" b="1">
                <a:solidFill>
                  <a:srgbClr val="0F116A"/>
                </a:solidFill>
                <a:latin typeface="Comic Sans MS" pitchFamily="84" charset="0"/>
                <a:ea typeface="Geneva" pitchFamily="84" charset="-128"/>
              </a:rPr>
            </a:br>
            <a:r>
              <a:rPr lang="en-US" sz="1800" b="1">
                <a:solidFill>
                  <a:srgbClr val="0F116A"/>
                </a:solidFill>
                <a:latin typeface="Comic Sans MS" pitchFamily="84" charset="0"/>
                <a:ea typeface="Geneva" pitchFamily="84" charset="-128"/>
              </a:rPr>
              <a:t>Hot stuff</a:t>
            </a:r>
            <a:r>
              <a:rPr lang="en-US" sz="1800" b="1" i="1">
                <a:solidFill>
                  <a:srgbClr val="0F116A"/>
                </a:solidFill>
                <a:latin typeface="Comic Sans MS" pitchFamily="84" charset="0"/>
                <a:ea typeface="Geneva" pitchFamily="84" charset="-128"/>
              </a:rPr>
              <a:t>!</a:t>
            </a:r>
            <a:r>
              <a:rPr lang="en-US" sz="1800" b="1">
                <a:solidFill>
                  <a:srgbClr val="0F116A"/>
                </a:solidFill>
                <a:latin typeface="Comic Sans MS" pitchFamily="84" charset="0"/>
                <a:ea typeface="Geneva" pitchFamily="84" charset="-128"/>
              </a:rPr>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3763">
                                            <p:txEl>
                                              <p:pRg st="0" end="0"/>
                                            </p:txEl>
                                          </p:spTgt>
                                        </p:tgtEl>
                                        <p:attrNameLst>
                                          <p:attrName>style.visibility</p:attrName>
                                        </p:attrNameLst>
                                      </p:cBhvr>
                                      <p:to>
                                        <p:strVal val="visible"/>
                                      </p:to>
                                    </p:set>
                                    <p:anim calcmode="lin" valueType="num">
                                      <p:cBhvr additive="base">
                                        <p:cTn id="7" dur="500" fill="hold"/>
                                        <p:tgtEl>
                                          <p:spTgt spid="373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37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3763">
                                            <p:txEl>
                                              <p:pRg st="1" end="1"/>
                                            </p:txEl>
                                          </p:spTgt>
                                        </p:tgtEl>
                                        <p:attrNameLst>
                                          <p:attrName>style.visibility</p:attrName>
                                        </p:attrNameLst>
                                      </p:cBhvr>
                                      <p:to>
                                        <p:strVal val="visible"/>
                                      </p:to>
                                    </p:set>
                                    <p:anim calcmode="lin" valueType="num">
                                      <p:cBhvr additive="base">
                                        <p:cTn id="13" dur="500" fill="hold"/>
                                        <p:tgtEl>
                                          <p:spTgt spid="373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37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3763">
                                            <p:txEl>
                                              <p:pRg st="2" end="2"/>
                                            </p:txEl>
                                          </p:spTgt>
                                        </p:tgtEl>
                                        <p:attrNameLst>
                                          <p:attrName>style.visibility</p:attrName>
                                        </p:attrNameLst>
                                      </p:cBhvr>
                                      <p:to>
                                        <p:strVal val="visible"/>
                                      </p:to>
                                    </p:set>
                                    <p:anim calcmode="lin" valueType="num">
                                      <p:cBhvr additive="base">
                                        <p:cTn id="19" dur="500" fill="hold"/>
                                        <p:tgtEl>
                                          <p:spTgt spid="3737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37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3763">
                                            <p:txEl>
                                              <p:pRg st="3" end="3"/>
                                            </p:txEl>
                                          </p:spTgt>
                                        </p:tgtEl>
                                        <p:attrNameLst>
                                          <p:attrName>style.visibility</p:attrName>
                                        </p:attrNameLst>
                                      </p:cBhvr>
                                      <p:to>
                                        <p:strVal val="visible"/>
                                      </p:to>
                                    </p:set>
                                    <p:anim calcmode="lin" valueType="num">
                                      <p:cBhvr additive="base">
                                        <p:cTn id="25" dur="500" fill="hold"/>
                                        <p:tgtEl>
                                          <p:spTgt spid="3737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37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3763">
                                            <p:txEl>
                                              <p:pRg st="4" end="4"/>
                                            </p:txEl>
                                          </p:spTgt>
                                        </p:tgtEl>
                                        <p:attrNameLst>
                                          <p:attrName>style.visibility</p:attrName>
                                        </p:attrNameLst>
                                      </p:cBhvr>
                                      <p:to>
                                        <p:strVal val="visible"/>
                                      </p:to>
                                    </p:set>
                                    <p:anim calcmode="lin" valueType="num">
                                      <p:cBhvr additive="base">
                                        <p:cTn id="31" dur="500" fill="hold"/>
                                        <p:tgtEl>
                                          <p:spTgt spid="3737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37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3763">
                                            <p:txEl>
                                              <p:pRg st="5" end="5"/>
                                            </p:txEl>
                                          </p:spTgt>
                                        </p:tgtEl>
                                        <p:attrNameLst>
                                          <p:attrName>style.visibility</p:attrName>
                                        </p:attrNameLst>
                                      </p:cBhvr>
                                      <p:to>
                                        <p:strVal val="visible"/>
                                      </p:to>
                                    </p:set>
                                    <p:anim calcmode="lin" valueType="num">
                                      <p:cBhvr additive="base">
                                        <p:cTn id="37" dur="500" fill="hold"/>
                                        <p:tgtEl>
                                          <p:spTgt spid="3737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37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3763">
                                            <p:txEl>
                                              <p:pRg st="6" end="6"/>
                                            </p:txEl>
                                          </p:spTgt>
                                        </p:tgtEl>
                                        <p:attrNameLst>
                                          <p:attrName>style.visibility</p:attrName>
                                        </p:attrNameLst>
                                      </p:cBhvr>
                                      <p:to>
                                        <p:strVal val="visible"/>
                                      </p:to>
                                    </p:set>
                                    <p:anim calcmode="lin" valueType="num">
                                      <p:cBhvr additive="base">
                                        <p:cTn id="43" dur="500" fill="hold"/>
                                        <p:tgtEl>
                                          <p:spTgt spid="3737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376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builtIn="1"/>
                                        </p:tgtEl>
                                      </p:cMediaNode>
                                    </p:audio>
                                  </p:subTnLst>
                                </p:cTn>
                              </p:par>
                            </p:childTnLst>
                          </p:cTn>
                        </p:par>
                      </p:childTnLst>
                    </p:cTn>
                  </p:par>
                  <p:par>
                    <p:cTn id="45" fill="hold">
                      <p:stCondLst>
                        <p:cond delay="indefinite"/>
                      </p:stCondLst>
                      <p:childTnLst>
                        <p:par>
                          <p:cTn id="46" fill="hold">
                            <p:stCondLst>
                              <p:cond delay="0"/>
                            </p:stCondLst>
                            <p:childTnLst>
                              <p:par>
                                <p:cTn id="47" presetID="30" presetClass="entr" presetSubtype="0" fill="hold" nodeType="clickEffect">
                                  <p:stCondLst>
                                    <p:cond delay="0"/>
                                  </p:stCondLst>
                                  <p:childTnLst>
                                    <p:set>
                                      <p:cBhvr>
                                        <p:cTn id="48" dur="1" fill="hold">
                                          <p:stCondLst>
                                            <p:cond delay="0"/>
                                          </p:stCondLst>
                                        </p:cTn>
                                        <p:tgtEl>
                                          <p:spTgt spid="373775"/>
                                        </p:tgtEl>
                                        <p:attrNameLst>
                                          <p:attrName>style.visibility</p:attrName>
                                        </p:attrNameLst>
                                      </p:cBhvr>
                                      <p:to>
                                        <p:strVal val="visible"/>
                                      </p:to>
                                    </p:set>
                                    <p:animEffect transition="in" filter="fade">
                                      <p:cBhvr>
                                        <p:cTn id="49" dur="800" decel="100000"/>
                                        <p:tgtEl>
                                          <p:spTgt spid="373775"/>
                                        </p:tgtEl>
                                      </p:cBhvr>
                                    </p:animEffect>
                                    <p:anim calcmode="lin" valueType="num">
                                      <p:cBhvr>
                                        <p:cTn id="50" dur="800" decel="100000" fill="hold"/>
                                        <p:tgtEl>
                                          <p:spTgt spid="373775"/>
                                        </p:tgtEl>
                                        <p:attrNameLst>
                                          <p:attrName>style.rotation</p:attrName>
                                        </p:attrNameLst>
                                      </p:cBhvr>
                                      <p:tavLst>
                                        <p:tav tm="0">
                                          <p:val>
                                            <p:fltVal val="-90"/>
                                          </p:val>
                                        </p:tav>
                                        <p:tav tm="100000">
                                          <p:val>
                                            <p:fltVal val="0"/>
                                          </p:val>
                                        </p:tav>
                                      </p:tavLst>
                                    </p:anim>
                                    <p:anim calcmode="lin" valueType="num">
                                      <p:cBhvr>
                                        <p:cTn id="51" dur="800" decel="100000" fill="hold"/>
                                        <p:tgtEl>
                                          <p:spTgt spid="373775"/>
                                        </p:tgtEl>
                                        <p:attrNameLst>
                                          <p:attrName>ppt_x</p:attrName>
                                        </p:attrNameLst>
                                      </p:cBhvr>
                                      <p:tavLst>
                                        <p:tav tm="0">
                                          <p:val>
                                            <p:strVal val="#ppt_x+0.4"/>
                                          </p:val>
                                        </p:tav>
                                        <p:tav tm="100000">
                                          <p:val>
                                            <p:strVal val="#ppt_x-0.05"/>
                                          </p:val>
                                        </p:tav>
                                      </p:tavLst>
                                    </p:anim>
                                    <p:anim calcmode="lin" valueType="num">
                                      <p:cBhvr>
                                        <p:cTn id="52" dur="800" decel="100000" fill="hold"/>
                                        <p:tgtEl>
                                          <p:spTgt spid="373775"/>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373775"/>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373775"/>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Chimes" builtIn="1"/>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73763">
                                            <p:txEl>
                                              <p:pRg st="7" end="7"/>
                                            </p:txEl>
                                          </p:spTgt>
                                        </p:tgtEl>
                                        <p:attrNameLst>
                                          <p:attrName>style.visibility</p:attrName>
                                        </p:attrNameLst>
                                      </p:cBhvr>
                                      <p:to>
                                        <p:strVal val="visible"/>
                                      </p:to>
                                    </p:set>
                                    <p:anim calcmode="lin" valueType="num">
                                      <p:cBhvr additive="base">
                                        <p:cTn id="59" dur="500" fill="hold"/>
                                        <p:tgtEl>
                                          <p:spTgt spid="373763">
                                            <p:txEl>
                                              <p:pRg st="7" end="7"/>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7376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 builtIn="1"/>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73763">
                                            <p:txEl>
                                              <p:pRg st="8" end="8"/>
                                            </p:txEl>
                                          </p:spTgt>
                                        </p:tgtEl>
                                        <p:attrNameLst>
                                          <p:attrName>style.visibility</p:attrName>
                                        </p:attrNameLst>
                                      </p:cBhvr>
                                      <p:to>
                                        <p:strVal val="visible"/>
                                      </p:to>
                                    </p:set>
                                    <p:anim calcmode="lin" valueType="num">
                                      <p:cBhvr additive="base">
                                        <p:cTn id="65" dur="500" fill="hold"/>
                                        <p:tgtEl>
                                          <p:spTgt spid="373763">
                                            <p:txEl>
                                              <p:pRg st="8" end="8"/>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7376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 builtIn="1"/>
                                        </p:tgtEl>
                                      </p:cMediaNode>
                                    </p:audio>
                                  </p:subTnLst>
                                </p:cTn>
                              </p:par>
                            </p:childTnLst>
                          </p:cTn>
                        </p:par>
                      </p:childTnLst>
                    </p:cTn>
                  </p:par>
                  <p:par>
                    <p:cTn id="67" fill="hold">
                      <p:stCondLst>
                        <p:cond delay="indefinite"/>
                      </p:stCondLst>
                      <p:childTnLst>
                        <p:par>
                          <p:cTn id="68" fill="hold">
                            <p:stCondLst>
                              <p:cond delay="0"/>
                            </p:stCondLst>
                            <p:childTnLst>
                              <p:par>
                                <p:cTn id="69" presetID="9" presetClass="exit" presetSubtype="0" fill="hold" nodeType="clickEffect">
                                  <p:stCondLst>
                                    <p:cond delay="0"/>
                                  </p:stCondLst>
                                  <p:childTnLst>
                                    <p:animEffect transition="out" filter="dissolve">
                                      <p:cBhvr>
                                        <p:cTn id="70" dur="500"/>
                                        <p:tgtEl>
                                          <p:spTgt spid="373775"/>
                                        </p:tgtEl>
                                      </p:cBhvr>
                                    </p:animEffect>
                                    <p:set>
                                      <p:cBhvr>
                                        <p:cTn id="71" dur="1" fill="hold">
                                          <p:stCondLst>
                                            <p:cond delay="499"/>
                                          </p:stCondLst>
                                        </p:cTn>
                                        <p:tgtEl>
                                          <p:spTgt spid="373775"/>
                                        </p:tgtEl>
                                        <p:attrNameLst>
                                          <p:attrName>style.visibility</p:attrName>
                                        </p:attrNameLst>
                                      </p:cBhvr>
                                      <p:to>
                                        <p:strVal val="hidden"/>
                                      </p:to>
                                    </p:set>
                                  </p:childTnLst>
                                </p:cTn>
                              </p:par>
                              <p:par>
                                <p:cTn id="72" presetID="6" presetClass="entr" presetSubtype="32" fill="hold" grpId="0" nodeType="withEffect">
                                  <p:stCondLst>
                                    <p:cond delay="0"/>
                                  </p:stCondLst>
                                  <p:childTnLst>
                                    <p:set>
                                      <p:cBhvr>
                                        <p:cTn id="73" dur="1" fill="hold">
                                          <p:stCondLst>
                                            <p:cond delay="0"/>
                                          </p:stCondLst>
                                        </p:cTn>
                                        <p:tgtEl>
                                          <p:spTgt spid="373771"/>
                                        </p:tgtEl>
                                        <p:attrNameLst>
                                          <p:attrName>style.visibility</p:attrName>
                                        </p:attrNameLst>
                                      </p:cBhvr>
                                      <p:to>
                                        <p:strVal val="visible"/>
                                      </p:to>
                                    </p:set>
                                    <p:animEffect transition="in" filter="circle(out)">
                                      <p:cBhvr>
                                        <p:cTn id="74" dur="500"/>
                                        <p:tgtEl>
                                          <p:spTgt spid="373771"/>
                                        </p:tgtEl>
                                      </p:cBhvr>
                                    </p:animEffect>
                                  </p:childTnLst>
                                  <p:subTnLst>
                                    <p:audio>
                                      <p:cMediaNode>
                                        <p:cTn display="0" masterRel="sameClick">
                                          <p:stCondLst>
                                            <p:cond evt="begin" delay="0">
                                              <p:tn val="72"/>
                                            </p:cond>
                                          </p:stCondLst>
                                          <p:endCondLst>
                                            <p:cond evt="onStopAudio" delay="0">
                                              <p:tgtEl>
                                                <p:sldTgt/>
                                              </p:tgtEl>
                                            </p:cond>
                                          </p:endCondLst>
                                        </p:cTn>
                                        <p:tgtEl>
                                          <p:sndTgt r:embed="rId5" name="Explosion" builtIn="1"/>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73772"/>
                                        </p:tgtEl>
                                        <p:attrNameLst>
                                          <p:attrName>style.visibility</p:attrName>
                                        </p:attrNameLst>
                                      </p:cBhvr>
                                      <p:to>
                                        <p:strVal val="visible"/>
                                      </p:to>
                                    </p:set>
                                    <p:animEffect transition="in" filter="wipe(left)">
                                      <p:cBhvr>
                                        <p:cTn id="79" dur="500"/>
                                        <p:tgtEl>
                                          <p:spTgt spid="373772"/>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373773"/>
                                        </p:tgtEl>
                                        <p:attrNameLst>
                                          <p:attrName>style.visibility</p:attrName>
                                        </p:attrNameLst>
                                      </p:cBhvr>
                                      <p:to>
                                        <p:strVal val="visible"/>
                                      </p:to>
                                    </p:set>
                                    <p:animEffect transition="in" filter="wipe(left)">
                                      <p:cBhvr>
                                        <p:cTn id="83" dur="500"/>
                                        <p:tgtEl>
                                          <p:spTgt spid="373773"/>
                                        </p:tgtEl>
                                      </p:cBhvr>
                                    </p:animEffect>
                                  </p:childTnLst>
                                  <p:subTnLst>
                                    <p:audio>
                                      <p:cMediaNode>
                                        <p:cTn display="0" masterRel="sameClick">
                                          <p:stCondLst>
                                            <p:cond evt="begin" delay="0">
                                              <p:tn val="81"/>
                                            </p:cond>
                                          </p:stCondLst>
                                          <p:endCondLst>
                                            <p:cond evt="onStopAudio" delay="0">
                                              <p:tgtEl>
                                                <p:sldTgt/>
                                              </p:tgtEl>
                                            </p:cond>
                                          </p:endCondLst>
                                        </p:cTn>
                                        <p:tgtEl>
                                          <p:sndTgt r:embed="rId6" name="Quack"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71" grpId="0" animBg="1"/>
      <p:bldP spid="373763" grpId="0" build="p" autoUpdateAnimBg="0"/>
      <p:bldP spid="37377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Rectangle 3"/>
          <p:cNvSpPr>
            <a:spLocks noGrp="1" noChangeArrowheads="1"/>
          </p:cNvSpPr>
          <p:nvPr>
            <p:ph type="title"/>
          </p:nvPr>
        </p:nvSpPr>
        <p:spPr>
          <a:xfrm>
            <a:off x="685800" y="304800"/>
            <a:ext cx="7772400" cy="914400"/>
          </a:xfrm>
        </p:spPr>
        <p:txBody>
          <a:bodyPr/>
          <a:lstStyle/>
          <a:p>
            <a:pPr>
              <a:defRPr/>
            </a:pPr>
            <a:r>
              <a:rPr lang="en-US" dirty="0" smtClean="0"/>
              <a:t>ATP</a:t>
            </a:r>
          </a:p>
        </p:txBody>
      </p:sp>
      <p:sp>
        <p:nvSpPr>
          <p:cNvPr id="14339" name="Rectangle 5"/>
          <p:cNvSpPr>
            <a:spLocks noChangeArrowheads="1"/>
          </p:cNvSpPr>
          <p:nvPr/>
        </p:nvSpPr>
        <p:spPr bwMode="auto">
          <a:xfrm>
            <a:off x="0" y="6248400"/>
            <a:ext cx="609600" cy="609600"/>
          </a:xfrm>
          <a:prstGeom prst="rect">
            <a:avLst/>
          </a:prstGeom>
          <a:solidFill>
            <a:schemeClr val="bg1"/>
          </a:solidFill>
          <a:ln w="9525">
            <a:noFill/>
            <a:miter lim="800000"/>
            <a:headEnd/>
            <a:tailEnd/>
          </a:ln>
        </p:spPr>
        <p:txBody>
          <a:bodyPr wrap="none" anchor="ctr"/>
          <a:lstStyle/>
          <a:p>
            <a:endParaRPr lang="en-US"/>
          </a:p>
        </p:txBody>
      </p:sp>
      <p:grpSp>
        <p:nvGrpSpPr>
          <p:cNvPr id="14340" name="Group 18"/>
          <p:cNvGrpSpPr>
            <a:grpSpLocks/>
          </p:cNvGrpSpPr>
          <p:nvPr/>
        </p:nvGrpSpPr>
        <p:grpSpPr bwMode="auto">
          <a:xfrm>
            <a:off x="6399213" y="357188"/>
            <a:ext cx="2554287" cy="2241550"/>
            <a:chOff x="240" y="1008"/>
            <a:chExt cx="1488" cy="1307"/>
          </a:xfrm>
        </p:grpSpPr>
        <p:pic>
          <p:nvPicPr>
            <p:cNvPr id="14353" name="Picture 19" descr="f8-14a_the_atp_molecule_c"/>
            <p:cNvPicPr>
              <a:picLocks noChangeAspect="1" noChangeArrowheads="1"/>
            </p:cNvPicPr>
            <p:nvPr/>
          </p:nvPicPr>
          <p:blipFill>
            <a:blip r:embed="rId7"/>
            <a:srcRect l="12375" t="3000" r="12375" b="6000"/>
            <a:stretch>
              <a:fillRect/>
            </a:stretch>
          </p:blipFill>
          <p:spPr bwMode="auto">
            <a:xfrm>
              <a:off x="288" y="1008"/>
              <a:ext cx="1440" cy="1307"/>
            </a:xfrm>
            <a:prstGeom prst="rect">
              <a:avLst/>
            </a:prstGeom>
            <a:noFill/>
            <a:ln w="9525">
              <a:noFill/>
              <a:miter lim="800000"/>
              <a:headEnd/>
              <a:tailEnd/>
            </a:ln>
          </p:spPr>
        </p:pic>
        <p:sp>
          <p:nvSpPr>
            <p:cNvPr id="14354" name="Rectangle 20"/>
            <p:cNvSpPr>
              <a:spLocks noChangeArrowheads="1"/>
            </p:cNvSpPr>
            <p:nvPr/>
          </p:nvSpPr>
          <p:spPr bwMode="auto">
            <a:xfrm>
              <a:off x="240" y="2064"/>
              <a:ext cx="192" cy="240"/>
            </a:xfrm>
            <a:prstGeom prst="rect">
              <a:avLst/>
            </a:prstGeom>
            <a:solidFill>
              <a:schemeClr val="bg1"/>
            </a:solidFill>
            <a:ln w="9525">
              <a:noFill/>
              <a:miter lim="800000"/>
              <a:headEnd/>
              <a:tailEnd/>
            </a:ln>
          </p:spPr>
          <p:txBody>
            <a:bodyPr wrap="none" anchor="ctr"/>
            <a:lstStyle/>
            <a:p>
              <a:endParaRPr lang="en-US"/>
            </a:p>
          </p:txBody>
        </p:sp>
      </p:grpSp>
      <p:pic>
        <p:nvPicPr>
          <p:cNvPr id="375829" name="Picture 21"/>
          <p:cNvPicPr preferRelativeResize="0">
            <a:picLocks noChangeAspect="1" noChangeArrowheads="1"/>
          </p:cNvPicPr>
          <p:nvPr/>
        </p:nvPicPr>
        <p:blipFill>
          <a:blip r:embed="rId8"/>
          <a:srcRect r="35956" b="54565"/>
          <a:stretch>
            <a:fillRect/>
          </a:stretch>
        </p:blipFill>
        <p:spPr bwMode="auto">
          <a:xfrm>
            <a:off x="3492500" y="4800600"/>
            <a:ext cx="5181600" cy="2052638"/>
          </a:xfrm>
          <a:prstGeom prst="rect">
            <a:avLst/>
          </a:prstGeom>
          <a:noFill/>
          <a:ln w="9525">
            <a:noFill/>
            <a:miter lim="800000"/>
            <a:headEnd/>
            <a:tailEnd/>
          </a:ln>
        </p:spPr>
      </p:pic>
      <p:sp>
        <p:nvSpPr>
          <p:cNvPr id="375833" name="Line 25"/>
          <p:cNvSpPr>
            <a:spLocks noChangeShapeType="1"/>
          </p:cNvSpPr>
          <p:nvPr/>
        </p:nvSpPr>
        <p:spPr bwMode="auto">
          <a:xfrm>
            <a:off x="4111625" y="5643563"/>
            <a:ext cx="182563" cy="0"/>
          </a:xfrm>
          <a:prstGeom prst="line">
            <a:avLst/>
          </a:prstGeom>
          <a:noFill/>
          <a:ln w="28575">
            <a:solidFill>
              <a:srgbClr val="CC0000"/>
            </a:solidFill>
            <a:round/>
            <a:headEnd/>
            <a:tailEnd/>
          </a:ln>
        </p:spPr>
        <p:txBody>
          <a:bodyPr wrap="none" anchor="ctr"/>
          <a:lstStyle/>
          <a:p>
            <a:endParaRPr lang="en-US"/>
          </a:p>
        </p:txBody>
      </p:sp>
      <p:sp>
        <p:nvSpPr>
          <p:cNvPr id="375834" name="Line 26"/>
          <p:cNvSpPr>
            <a:spLocks noChangeShapeType="1"/>
          </p:cNvSpPr>
          <p:nvPr/>
        </p:nvSpPr>
        <p:spPr bwMode="auto">
          <a:xfrm>
            <a:off x="4794250" y="5643563"/>
            <a:ext cx="182563" cy="0"/>
          </a:xfrm>
          <a:prstGeom prst="line">
            <a:avLst/>
          </a:prstGeom>
          <a:noFill/>
          <a:ln w="28575">
            <a:solidFill>
              <a:srgbClr val="CC0000"/>
            </a:solidFill>
            <a:round/>
            <a:headEnd/>
            <a:tailEnd/>
          </a:ln>
        </p:spPr>
        <p:txBody>
          <a:bodyPr wrap="none" anchor="ctr"/>
          <a:lstStyle/>
          <a:p>
            <a:endParaRPr lang="en-US"/>
          </a:p>
        </p:txBody>
      </p:sp>
      <p:grpSp>
        <p:nvGrpSpPr>
          <p:cNvPr id="3" name="Group 29"/>
          <p:cNvGrpSpPr>
            <a:grpSpLocks/>
          </p:cNvGrpSpPr>
          <p:nvPr/>
        </p:nvGrpSpPr>
        <p:grpSpPr bwMode="auto">
          <a:xfrm>
            <a:off x="3440113" y="4537075"/>
            <a:ext cx="2570162" cy="1011238"/>
            <a:chOff x="1852" y="2658"/>
            <a:chExt cx="1619" cy="637"/>
          </a:xfrm>
        </p:grpSpPr>
        <p:sp>
          <p:nvSpPr>
            <p:cNvPr id="14350" name="Rectangle 22"/>
            <p:cNvSpPr>
              <a:spLocks noChangeArrowheads="1"/>
            </p:cNvSpPr>
            <p:nvPr/>
          </p:nvSpPr>
          <p:spPr bwMode="auto">
            <a:xfrm>
              <a:off x="1852" y="2658"/>
              <a:ext cx="1619" cy="262"/>
            </a:xfrm>
            <a:prstGeom prst="rect">
              <a:avLst/>
            </a:prstGeom>
            <a:noFill/>
            <a:ln w="9525">
              <a:noFill/>
              <a:miter lim="800000"/>
              <a:headEnd/>
              <a:tailEnd/>
            </a:ln>
          </p:spPr>
          <p:txBody>
            <a:bodyPr anchor="ctr">
              <a:spAutoFit/>
            </a:bodyPr>
            <a:lstStyle/>
            <a:p>
              <a:r>
                <a:rPr lang="en-US" sz="2100" b="1">
                  <a:solidFill>
                    <a:srgbClr val="CC0000"/>
                  </a:solidFill>
                </a:rPr>
                <a:t>high energy bonds</a:t>
              </a:r>
            </a:p>
          </p:txBody>
        </p:sp>
        <p:sp>
          <p:nvSpPr>
            <p:cNvPr id="14351" name="Line 27"/>
            <p:cNvSpPr>
              <a:spLocks noChangeShapeType="1"/>
            </p:cNvSpPr>
            <p:nvPr/>
          </p:nvSpPr>
          <p:spPr bwMode="auto">
            <a:xfrm>
              <a:off x="2330" y="2815"/>
              <a:ext cx="0" cy="480"/>
            </a:xfrm>
            <a:prstGeom prst="line">
              <a:avLst/>
            </a:prstGeom>
            <a:noFill/>
            <a:ln w="38100">
              <a:solidFill>
                <a:srgbClr val="CC0000"/>
              </a:solidFill>
              <a:round/>
              <a:headEnd/>
              <a:tailEnd type="triangle" w="med" len="med"/>
            </a:ln>
          </p:spPr>
          <p:txBody>
            <a:bodyPr wrap="none" anchor="ctr"/>
            <a:lstStyle/>
            <a:p>
              <a:endParaRPr lang="en-US"/>
            </a:p>
          </p:txBody>
        </p:sp>
        <p:sp>
          <p:nvSpPr>
            <p:cNvPr id="14352" name="Line 28"/>
            <p:cNvSpPr>
              <a:spLocks noChangeShapeType="1"/>
            </p:cNvSpPr>
            <p:nvPr/>
          </p:nvSpPr>
          <p:spPr bwMode="auto">
            <a:xfrm>
              <a:off x="2765" y="2815"/>
              <a:ext cx="0" cy="480"/>
            </a:xfrm>
            <a:prstGeom prst="line">
              <a:avLst/>
            </a:prstGeom>
            <a:noFill/>
            <a:ln w="38100">
              <a:solidFill>
                <a:srgbClr val="CC0000"/>
              </a:solidFill>
              <a:round/>
              <a:headEnd/>
              <a:tailEnd type="triangle" w="med" len="med"/>
            </a:ln>
          </p:spPr>
          <p:txBody>
            <a:bodyPr wrap="none" anchor="ctr"/>
            <a:lstStyle/>
            <a:p>
              <a:endParaRPr lang="en-US"/>
            </a:p>
          </p:txBody>
        </p:sp>
      </p:grpSp>
      <p:pic>
        <p:nvPicPr>
          <p:cNvPr id="375838" name="Picture 30" descr="penguinL"/>
          <p:cNvPicPr>
            <a:picLocks noChangeAspect="1" noChangeArrowheads="1"/>
          </p:cNvPicPr>
          <p:nvPr/>
        </p:nvPicPr>
        <p:blipFill>
          <a:blip r:embed="rId9"/>
          <a:srcRect/>
          <a:stretch>
            <a:fillRect/>
          </a:stretch>
        </p:blipFill>
        <p:spPr bwMode="auto">
          <a:xfrm flipH="1">
            <a:off x="31750" y="5562600"/>
            <a:ext cx="1274763" cy="1295400"/>
          </a:xfrm>
          <a:prstGeom prst="rect">
            <a:avLst/>
          </a:prstGeom>
          <a:noFill/>
          <a:ln w="9525">
            <a:noFill/>
            <a:miter lim="800000"/>
            <a:headEnd/>
            <a:tailEnd/>
          </a:ln>
        </p:spPr>
      </p:pic>
      <p:sp>
        <p:nvSpPr>
          <p:cNvPr id="375839" name="AutoShape 31"/>
          <p:cNvSpPr>
            <a:spLocks noChangeArrowheads="1"/>
          </p:cNvSpPr>
          <p:nvPr/>
        </p:nvSpPr>
        <p:spPr bwMode="auto">
          <a:xfrm flipH="1">
            <a:off x="1041400" y="4724400"/>
            <a:ext cx="2081213" cy="915988"/>
          </a:xfrm>
          <a:prstGeom prst="wedgeEllipseCallout">
            <a:avLst>
              <a:gd name="adj1" fmla="val 50759"/>
              <a:gd name="adj2" fmla="val 59722"/>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b="1">
                <a:solidFill>
                  <a:srgbClr val="0F116A"/>
                </a:solidFill>
                <a:latin typeface="Comic Sans MS" pitchFamily="84" charset="0"/>
              </a:rPr>
              <a:t>How efficient!</a:t>
            </a:r>
          </a:p>
          <a:p>
            <a:pPr>
              <a:lnSpc>
                <a:spcPct val="90000"/>
              </a:lnSpc>
            </a:pPr>
            <a:r>
              <a:rPr lang="en-US" sz="1800" b="1">
                <a:solidFill>
                  <a:srgbClr val="0F116A"/>
                </a:solidFill>
                <a:latin typeface="Comic Sans MS" pitchFamily="84" charset="0"/>
              </a:rPr>
              <a:t>Build once,</a:t>
            </a:r>
            <a:br>
              <a:rPr lang="en-US" sz="1800" b="1">
                <a:solidFill>
                  <a:srgbClr val="0F116A"/>
                </a:solidFill>
                <a:latin typeface="Comic Sans MS" pitchFamily="84" charset="0"/>
              </a:rPr>
            </a:br>
            <a:r>
              <a:rPr lang="en-US" sz="1800" b="1">
                <a:solidFill>
                  <a:srgbClr val="0F116A"/>
                </a:solidFill>
                <a:latin typeface="Comic Sans MS" pitchFamily="84" charset="0"/>
              </a:rPr>
              <a:t>use many ways</a:t>
            </a:r>
            <a:endParaRPr lang="en-US" sz="1600" b="1">
              <a:solidFill>
                <a:srgbClr val="0F116A"/>
              </a:solidFill>
              <a:latin typeface="Comic Sans MS" pitchFamily="84" charset="0"/>
            </a:endParaRPr>
          </a:p>
        </p:txBody>
      </p:sp>
      <p:sp>
        <p:nvSpPr>
          <p:cNvPr id="375843" name="Rectangle 35"/>
          <p:cNvSpPr>
            <a:spLocks noChangeArrowheads="1"/>
          </p:cNvSpPr>
          <p:nvPr/>
        </p:nvSpPr>
        <p:spPr bwMode="auto">
          <a:xfrm>
            <a:off x="3371850" y="5076825"/>
            <a:ext cx="923925" cy="1069975"/>
          </a:xfrm>
          <a:prstGeom prst="rect">
            <a:avLst/>
          </a:prstGeom>
          <a:solidFill>
            <a:schemeClr val="bg1"/>
          </a:solidFill>
          <a:ln w="9525">
            <a:noFill/>
            <a:miter lim="800000"/>
            <a:headEnd/>
            <a:tailEnd/>
          </a:ln>
        </p:spPr>
        <p:txBody>
          <a:bodyPr wrap="none" anchor="ctr"/>
          <a:lstStyle/>
          <a:p>
            <a:endParaRPr lang="en-US"/>
          </a:p>
        </p:txBody>
      </p:sp>
      <p:sp>
        <p:nvSpPr>
          <p:cNvPr id="375844" name="Rectangle 36"/>
          <p:cNvSpPr>
            <a:spLocks noChangeArrowheads="1"/>
          </p:cNvSpPr>
          <p:nvPr/>
        </p:nvSpPr>
        <p:spPr bwMode="auto">
          <a:xfrm>
            <a:off x="3333750" y="4922838"/>
            <a:ext cx="1646238" cy="1300162"/>
          </a:xfrm>
          <a:prstGeom prst="rect">
            <a:avLst/>
          </a:prstGeom>
          <a:solidFill>
            <a:schemeClr val="bg1"/>
          </a:solidFill>
          <a:ln w="9525">
            <a:noFill/>
            <a:miter lim="800000"/>
            <a:headEnd/>
            <a:tailEnd/>
          </a:ln>
        </p:spPr>
        <p:txBody>
          <a:bodyPr wrap="none" anchor="ctr"/>
          <a:lstStyle/>
          <a:p>
            <a:endParaRPr lang="en-US"/>
          </a:p>
        </p:txBody>
      </p:sp>
      <p:sp>
        <p:nvSpPr>
          <p:cNvPr id="375812" name="Rectangle 4" descr="Rectangle: Click to edit Master text styles&#10;Second level&#10;Third level&#10;Fourth level&#10;Fifth level"/>
          <p:cNvSpPr>
            <a:spLocks noGrp="1" noChangeArrowheads="1"/>
          </p:cNvSpPr>
          <p:nvPr>
            <p:ph type="body" idx="1"/>
          </p:nvPr>
        </p:nvSpPr>
        <p:spPr>
          <a:xfrm>
            <a:off x="533400" y="1600200"/>
            <a:ext cx="6975475" cy="2838450"/>
          </a:xfrm>
        </p:spPr>
        <p:txBody>
          <a:bodyPr/>
          <a:lstStyle/>
          <a:p>
            <a:pPr>
              <a:lnSpc>
                <a:spcPct val="90000"/>
              </a:lnSpc>
            </a:pPr>
            <a:r>
              <a:rPr lang="en-US" u="sng" smtClean="0">
                <a:solidFill>
                  <a:srgbClr val="CC0000"/>
                </a:solidFill>
              </a:rPr>
              <a:t>Adenosine TriPhosphate</a:t>
            </a:r>
            <a:endParaRPr lang="en-US" u="sng" smtClean="0"/>
          </a:p>
          <a:p>
            <a:pPr lvl="1">
              <a:lnSpc>
                <a:spcPct val="90000"/>
              </a:lnSpc>
            </a:pPr>
            <a:r>
              <a:rPr lang="en-US" smtClean="0"/>
              <a:t>modified nucleotide</a:t>
            </a:r>
          </a:p>
          <a:p>
            <a:pPr lvl="2">
              <a:lnSpc>
                <a:spcPct val="90000"/>
              </a:lnSpc>
            </a:pPr>
            <a:r>
              <a:rPr lang="en-US" sz="2600" smtClean="0"/>
              <a:t>nucleotide =</a:t>
            </a:r>
            <a:r>
              <a:rPr lang="en-US" sz="2600" smtClean="0">
                <a:solidFill>
                  <a:srgbClr val="CC0000"/>
                </a:solidFill>
              </a:rPr>
              <a:t> </a:t>
            </a:r>
            <a:br>
              <a:rPr lang="en-US" sz="2600" smtClean="0">
                <a:solidFill>
                  <a:srgbClr val="CC0000"/>
                </a:solidFill>
              </a:rPr>
            </a:br>
            <a:r>
              <a:rPr lang="en-US" sz="2600" smtClean="0">
                <a:solidFill>
                  <a:srgbClr val="CC0000"/>
                </a:solidFill>
              </a:rPr>
              <a:t>adenine + ribose + P</a:t>
            </a:r>
            <a:r>
              <a:rPr lang="en-US" sz="2600" baseline="-25000" smtClean="0">
                <a:solidFill>
                  <a:srgbClr val="CC0000"/>
                </a:solidFill>
              </a:rPr>
              <a:t>i</a:t>
            </a:r>
            <a:r>
              <a:rPr lang="en-US" sz="2600" smtClean="0">
                <a:solidFill>
                  <a:srgbClr val="CC0000"/>
                </a:solidFill>
              </a:rPr>
              <a:t> </a:t>
            </a:r>
            <a:r>
              <a:rPr lang="en-US" sz="2600" smtClean="0">
                <a:solidFill>
                  <a:srgbClr val="CC0000"/>
                </a:solidFill>
                <a:sym typeface="Symbol" pitchFamily="84" charset="2"/>
              </a:rPr>
              <a:t> </a:t>
            </a:r>
            <a:r>
              <a:rPr lang="en-US" sz="2600" u="sng" smtClean="0">
                <a:solidFill>
                  <a:srgbClr val="CC0000"/>
                </a:solidFill>
                <a:sym typeface="Symbol" pitchFamily="84" charset="2"/>
              </a:rPr>
              <a:t>AMP</a:t>
            </a:r>
            <a:endParaRPr lang="en-US" sz="2600" smtClean="0">
              <a:solidFill>
                <a:srgbClr val="CC0000"/>
              </a:solidFill>
              <a:sym typeface="Symbol" pitchFamily="84" charset="2"/>
            </a:endParaRPr>
          </a:p>
          <a:p>
            <a:pPr lvl="2">
              <a:lnSpc>
                <a:spcPct val="90000"/>
              </a:lnSpc>
            </a:pPr>
            <a:r>
              <a:rPr lang="en-US" sz="2600" smtClean="0">
                <a:solidFill>
                  <a:srgbClr val="CC0000"/>
                </a:solidFill>
              </a:rPr>
              <a:t>AMP + P</a:t>
            </a:r>
            <a:r>
              <a:rPr lang="en-US" sz="2600" baseline="-25000" smtClean="0">
                <a:solidFill>
                  <a:srgbClr val="CC0000"/>
                </a:solidFill>
              </a:rPr>
              <a:t>i</a:t>
            </a:r>
            <a:r>
              <a:rPr lang="en-US" sz="2600" smtClean="0">
                <a:solidFill>
                  <a:srgbClr val="CC0000"/>
                </a:solidFill>
              </a:rPr>
              <a:t> </a:t>
            </a:r>
            <a:r>
              <a:rPr lang="en-US" sz="2600" smtClean="0">
                <a:solidFill>
                  <a:srgbClr val="CC0000"/>
                </a:solidFill>
                <a:sym typeface="Symbol" pitchFamily="84" charset="2"/>
              </a:rPr>
              <a:t> </a:t>
            </a:r>
            <a:r>
              <a:rPr lang="en-US" sz="2600" u="sng" smtClean="0">
                <a:solidFill>
                  <a:srgbClr val="CC0000"/>
                </a:solidFill>
                <a:sym typeface="Symbol" pitchFamily="84" charset="2"/>
              </a:rPr>
              <a:t>ADP</a:t>
            </a:r>
            <a:endParaRPr lang="en-US" sz="2600" smtClean="0">
              <a:solidFill>
                <a:srgbClr val="CC0000"/>
              </a:solidFill>
              <a:sym typeface="Symbol" pitchFamily="84" charset="2"/>
            </a:endParaRPr>
          </a:p>
          <a:p>
            <a:pPr lvl="2">
              <a:lnSpc>
                <a:spcPct val="90000"/>
              </a:lnSpc>
            </a:pPr>
            <a:r>
              <a:rPr lang="en-US" sz="2600" smtClean="0">
                <a:solidFill>
                  <a:srgbClr val="CC0000"/>
                </a:solidFill>
              </a:rPr>
              <a:t>ADP + P</a:t>
            </a:r>
            <a:r>
              <a:rPr lang="en-US" sz="2600" baseline="-25000" smtClean="0">
                <a:solidFill>
                  <a:srgbClr val="CC0000"/>
                </a:solidFill>
              </a:rPr>
              <a:t>i</a:t>
            </a:r>
            <a:r>
              <a:rPr lang="en-US" sz="2600" smtClean="0">
                <a:solidFill>
                  <a:srgbClr val="CC0000"/>
                </a:solidFill>
              </a:rPr>
              <a:t> </a:t>
            </a:r>
            <a:r>
              <a:rPr lang="en-US" sz="2600" smtClean="0">
                <a:solidFill>
                  <a:srgbClr val="CC0000"/>
                </a:solidFill>
                <a:sym typeface="Symbol" pitchFamily="84" charset="2"/>
              </a:rPr>
              <a:t> </a:t>
            </a:r>
            <a:r>
              <a:rPr lang="en-US" sz="2600" u="sng" smtClean="0">
                <a:solidFill>
                  <a:srgbClr val="CC0000"/>
                </a:solidFill>
                <a:sym typeface="Symbol" pitchFamily="84" charset="2"/>
              </a:rPr>
              <a:t>ATP</a:t>
            </a:r>
          </a:p>
          <a:p>
            <a:pPr lvl="1">
              <a:lnSpc>
                <a:spcPct val="90000"/>
              </a:lnSpc>
            </a:pPr>
            <a:r>
              <a:rPr lang="en-US" sz="2600" smtClean="0">
                <a:sym typeface="Symbol" pitchFamily="84" charset="2"/>
              </a:rPr>
              <a:t>adding phosphates is </a:t>
            </a:r>
            <a:r>
              <a:rPr lang="en-US" sz="2600" u="sng" smtClean="0">
                <a:sym typeface="Symbol" pitchFamily="84" charset="2"/>
              </a:rPr>
              <a:t>endergonic</a:t>
            </a:r>
            <a:endParaRPr lang="en-US" sz="2600" smtClean="0">
              <a:solidFill>
                <a:schemeClr val="tx2"/>
              </a:solidFill>
              <a:sym typeface="Symbol" pitchFamily="84" charset="2"/>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8" fill="hold" grpId="0" nodeType="afterEffect">
                                  <p:stCondLst>
                                    <p:cond delay="0"/>
                                  </p:stCondLst>
                                  <p:childTnLst>
                                    <p:set>
                                      <p:cBhvr>
                                        <p:cTn id="6" dur="1" fill="hold">
                                          <p:stCondLst>
                                            <p:cond delay="0"/>
                                          </p:stCondLst>
                                        </p:cTn>
                                        <p:tgtEl>
                                          <p:spTgt spid="375812">
                                            <p:txEl>
                                              <p:pRg st="0" end="0"/>
                                            </p:txEl>
                                          </p:spTgt>
                                        </p:tgtEl>
                                        <p:attrNameLst>
                                          <p:attrName>style.visibility</p:attrName>
                                        </p:attrNameLst>
                                      </p:cBhvr>
                                      <p:to>
                                        <p:strVal val="visible"/>
                                      </p:to>
                                    </p:set>
                                    <p:anim calcmode="lin" valueType="num">
                                      <p:cBhvr additive="base">
                                        <p:cTn id="7" dur="500" fill="hold"/>
                                        <p:tgtEl>
                                          <p:spTgt spid="3758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58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375829"/>
                                        </p:tgtEl>
                                        <p:attrNameLst>
                                          <p:attrName>style.visibility</p:attrName>
                                        </p:attrNameLst>
                                      </p:cBhvr>
                                      <p:to>
                                        <p:strVal val="visible"/>
                                      </p:to>
                                    </p:set>
                                    <p:animEffect transition="in" filter="wipe(right)">
                                      <p:cBhvr>
                                        <p:cTn id="13" dur="500"/>
                                        <p:tgtEl>
                                          <p:spTgt spid="375829"/>
                                        </p:tgtEl>
                                      </p:cBhvr>
                                    </p:animEffect>
                                  </p:childTnLst>
                                  <p:subTnLst>
                                    <p:audio>
                                      <p:cMediaNode>
                                        <p:cTn display="0" masterRel="sameClick">
                                          <p:stCondLst>
                                            <p:cond evt="begin" delay="0">
                                              <p:tn val="11"/>
                                            </p:cond>
                                          </p:stCondLst>
                                          <p:endCondLst>
                                            <p:cond evt="onStopAudio" delay="0">
                                              <p:tgtEl>
                                                <p:sldTgt/>
                                              </p:tgtEl>
                                            </p:cond>
                                          </p:endCondLst>
                                        </p:cTn>
                                        <p:tgtEl>
                                          <p:sndTgt r:embed="rId4" name="Explosion" builtIn="1"/>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75812">
                                            <p:txEl>
                                              <p:pRg st="1" end="1"/>
                                            </p:txEl>
                                          </p:spTgt>
                                        </p:tgtEl>
                                        <p:attrNameLst>
                                          <p:attrName>style.visibility</p:attrName>
                                        </p:attrNameLst>
                                      </p:cBhvr>
                                      <p:to>
                                        <p:strVal val="visible"/>
                                      </p:to>
                                    </p:set>
                                    <p:anim calcmode="lin" valueType="num">
                                      <p:cBhvr additive="base">
                                        <p:cTn id="18" dur="500" fill="hold"/>
                                        <p:tgtEl>
                                          <p:spTgt spid="37581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7581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builtIn="1"/>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75844"/>
                                        </p:tgtEl>
                                        <p:attrNameLst>
                                          <p:attrName>style.visibility</p:attrName>
                                        </p:attrNameLst>
                                      </p:cBhvr>
                                      <p:to>
                                        <p:strVal val="visible"/>
                                      </p:to>
                                    </p:set>
                                    <p:animEffect transition="in" filter="wipe(left)">
                                      <p:cBhvr>
                                        <p:cTn id="24" dur="500"/>
                                        <p:tgtEl>
                                          <p:spTgt spid="375844"/>
                                        </p:tgtEl>
                                      </p:cBhvr>
                                    </p:animEffect>
                                  </p:childTnLst>
                                  <p:subTnLst>
                                    <p:audio>
                                      <p:cMediaNode>
                                        <p:cTn display="0" masterRel="sameClick">
                                          <p:stCondLst>
                                            <p:cond evt="begin" delay="0">
                                              <p:tn val="22"/>
                                            </p:cond>
                                          </p:stCondLst>
                                          <p:endCondLst>
                                            <p:cond evt="onStopAudio" delay="0">
                                              <p:tgtEl>
                                                <p:sldTgt/>
                                              </p:tgtEl>
                                            </p:cond>
                                          </p:endCondLst>
                                        </p:cTn>
                                        <p:tgtEl>
                                          <p:sndTgt r:embed="rId5" name="Vibro Up" builtIn="1"/>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75812">
                                            <p:txEl>
                                              <p:pRg st="2" end="2"/>
                                            </p:txEl>
                                          </p:spTgt>
                                        </p:tgtEl>
                                        <p:attrNameLst>
                                          <p:attrName>style.visibility</p:attrName>
                                        </p:attrNameLst>
                                      </p:cBhvr>
                                      <p:to>
                                        <p:strVal val="visible"/>
                                      </p:to>
                                    </p:set>
                                    <p:anim calcmode="lin" valueType="num">
                                      <p:cBhvr additive="base">
                                        <p:cTn id="29" dur="500" fill="hold"/>
                                        <p:tgtEl>
                                          <p:spTgt spid="375812">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7581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builtIn="1"/>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75838"/>
                                        </p:tgtEl>
                                        <p:attrNameLst>
                                          <p:attrName>style.visibility</p:attrName>
                                        </p:attrNameLst>
                                      </p:cBhvr>
                                      <p:to>
                                        <p:strVal val="visible"/>
                                      </p:to>
                                    </p:set>
                                    <p:animEffect transition="in" filter="wipe(down)">
                                      <p:cBhvr>
                                        <p:cTn id="35" dur="500"/>
                                        <p:tgtEl>
                                          <p:spTgt spid="37583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75839"/>
                                        </p:tgtEl>
                                        <p:attrNameLst>
                                          <p:attrName>style.visibility</p:attrName>
                                        </p:attrNameLst>
                                      </p:cBhvr>
                                      <p:to>
                                        <p:strVal val="visible"/>
                                      </p:to>
                                    </p:set>
                                    <p:animEffect transition="in" filter="wipe(left)">
                                      <p:cBhvr>
                                        <p:cTn id="39" dur="500"/>
                                        <p:tgtEl>
                                          <p:spTgt spid="375839"/>
                                        </p:tgtEl>
                                      </p:cBhvr>
                                    </p:animEffect>
                                  </p:childTnLst>
                                  <p:subTnLst>
                                    <p:audio>
                                      <p:cMediaNode>
                                        <p:cTn display="0" masterRel="sameClick">
                                          <p:stCondLst>
                                            <p:cond evt="begin" delay="0">
                                              <p:tn val="37"/>
                                            </p:cond>
                                          </p:stCondLst>
                                          <p:endCondLst>
                                            <p:cond evt="onStopAudio" delay="0">
                                              <p:tgtEl>
                                                <p:sldTgt/>
                                              </p:tgtEl>
                                            </p:cond>
                                          </p:endCondLst>
                                        </p:cTn>
                                        <p:tgtEl>
                                          <p:sndTgt r:embed="rId6" name="Quack" builtIn="1"/>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75812">
                                            <p:txEl>
                                              <p:pRg st="3" end="3"/>
                                            </p:txEl>
                                          </p:spTgt>
                                        </p:tgtEl>
                                        <p:attrNameLst>
                                          <p:attrName>style.visibility</p:attrName>
                                        </p:attrNameLst>
                                      </p:cBhvr>
                                      <p:to>
                                        <p:strVal val="visible"/>
                                      </p:to>
                                    </p:set>
                                    <p:anim calcmode="lin" valueType="num">
                                      <p:cBhvr additive="base">
                                        <p:cTn id="44" dur="500" fill="hold"/>
                                        <p:tgtEl>
                                          <p:spTgt spid="375812">
                                            <p:txEl>
                                              <p:pRg st="3" end="3"/>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7581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Whoosh" builtIn="1"/>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xit" presetSubtype="8" fill="hold" grpId="1" nodeType="clickEffect">
                                  <p:stCondLst>
                                    <p:cond delay="0"/>
                                  </p:stCondLst>
                                  <p:childTnLst>
                                    <p:animEffect transition="out" filter="wipe(left)">
                                      <p:cBhvr>
                                        <p:cTn id="49" dur="500"/>
                                        <p:tgtEl>
                                          <p:spTgt spid="375844"/>
                                        </p:tgtEl>
                                      </p:cBhvr>
                                    </p:animEffect>
                                    <p:set>
                                      <p:cBhvr>
                                        <p:cTn id="50" dur="1" fill="hold">
                                          <p:stCondLst>
                                            <p:cond delay="499"/>
                                          </p:stCondLst>
                                        </p:cTn>
                                        <p:tgtEl>
                                          <p:spTgt spid="375844"/>
                                        </p:tgtEl>
                                        <p:attrNameLst>
                                          <p:attrName>style.visibility</p:attrName>
                                        </p:attrNameLst>
                                      </p:cBhvr>
                                      <p:to>
                                        <p:strVal val="hidden"/>
                                      </p:to>
                                    </p:set>
                                  </p:childTnLst>
                                </p:cTn>
                              </p:par>
                              <p:par>
                                <p:cTn id="51" presetID="22" presetClass="entr" presetSubtype="2" fill="hold" grpId="0" nodeType="withEffect">
                                  <p:stCondLst>
                                    <p:cond delay="0"/>
                                  </p:stCondLst>
                                  <p:childTnLst>
                                    <p:set>
                                      <p:cBhvr>
                                        <p:cTn id="52" dur="1" fill="hold">
                                          <p:stCondLst>
                                            <p:cond delay="0"/>
                                          </p:stCondLst>
                                        </p:cTn>
                                        <p:tgtEl>
                                          <p:spTgt spid="375843"/>
                                        </p:tgtEl>
                                        <p:attrNameLst>
                                          <p:attrName>style.visibility</p:attrName>
                                        </p:attrNameLst>
                                      </p:cBhvr>
                                      <p:to>
                                        <p:strVal val="visible"/>
                                      </p:to>
                                    </p:set>
                                    <p:animEffect transition="in" filter="wipe(right)">
                                      <p:cBhvr>
                                        <p:cTn id="53" dur="500"/>
                                        <p:tgtEl>
                                          <p:spTgt spid="375843"/>
                                        </p:tgtEl>
                                      </p:cBhvr>
                                    </p:animEffect>
                                  </p:childTnLst>
                                  <p:subTnLst>
                                    <p:audio>
                                      <p:cMediaNode>
                                        <p:cTn display="0" masterRel="sameClick">
                                          <p:stCondLst>
                                            <p:cond evt="begin" delay="0">
                                              <p:tn val="51"/>
                                            </p:cond>
                                          </p:stCondLst>
                                          <p:endCondLst>
                                            <p:cond evt="onStopAudio" delay="0">
                                              <p:tgtEl>
                                                <p:sldTgt/>
                                              </p:tgtEl>
                                            </p:cond>
                                          </p:endCondLst>
                                        </p:cTn>
                                        <p:tgtEl>
                                          <p:sndTgt r:embed="rId5" name="Vibro Up" builtIn="1"/>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375812">
                                            <p:txEl>
                                              <p:pRg st="4" end="4"/>
                                            </p:txEl>
                                          </p:spTgt>
                                        </p:tgtEl>
                                        <p:attrNameLst>
                                          <p:attrName>style.visibility</p:attrName>
                                        </p:attrNameLst>
                                      </p:cBhvr>
                                      <p:to>
                                        <p:strVal val="visible"/>
                                      </p:to>
                                    </p:set>
                                    <p:anim calcmode="lin" valueType="num">
                                      <p:cBhvr additive="base">
                                        <p:cTn id="58" dur="500" fill="hold"/>
                                        <p:tgtEl>
                                          <p:spTgt spid="375812">
                                            <p:txEl>
                                              <p:pRg st="4" end="4"/>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37581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 builtIn="1"/>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xit" presetSubtype="8" fill="hold" grpId="1" nodeType="clickEffect">
                                  <p:stCondLst>
                                    <p:cond delay="0"/>
                                  </p:stCondLst>
                                  <p:childTnLst>
                                    <p:animEffect transition="out" filter="wipe(left)">
                                      <p:cBhvr>
                                        <p:cTn id="63" dur="500"/>
                                        <p:tgtEl>
                                          <p:spTgt spid="375843"/>
                                        </p:tgtEl>
                                      </p:cBhvr>
                                    </p:animEffect>
                                    <p:set>
                                      <p:cBhvr>
                                        <p:cTn id="64" dur="1" fill="hold">
                                          <p:stCondLst>
                                            <p:cond delay="499"/>
                                          </p:stCondLst>
                                        </p:cTn>
                                        <p:tgtEl>
                                          <p:spTgt spid="375843"/>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5" name="Vibro Up" builtIn="1"/>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375812">
                                            <p:txEl>
                                              <p:pRg st="5" end="5"/>
                                            </p:txEl>
                                          </p:spTgt>
                                        </p:tgtEl>
                                        <p:attrNameLst>
                                          <p:attrName>style.visibility</p:attrName>
                                        </p:attrNameLst>
                                      </p:cBhvr>
                                      <p:to>
                                        <p:strVal val="visible"/>
                                      </p:to>
                                    </p:set>
                                    <p:anim calcmode="lin" valueType="num">
                                      <p:cBhvr additive="base">
                                        <p:cTn id="69" dur="500" fill="hold"/>
                                        <p:tgtEl>
                                          <p:spTgt spid="375812">
                                            <p:txEl>
                                              <p:pRg st="5" end="5"/>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7581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3" name="Whoosh" builtIn="1"/>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up)">
                                      <p:cBhvr>
                                        <p:cTn id="75" dur="500"/>
                                        <p:tgtEl>
                                          <p:spTgt spid="3"/>
                                        </p:tgtEl>
                                      </p:cBhvr>
                                    </p:animEffect>
                                  </p:childTnLst>
                                  <p:subTnLst>
                                    <p:audio>
                                      <p:cMediaNode>
                                        <p:cTn display="0" masterRel="sameClick">
                                          <p:stCondLst>
                                            <p:cond evt="begin" delay="0">
                                              <p:tn val="73"/>
                                            </p:cond>
                                          </p:stCondLst>
                                          <p:endCondLst>
                                            <p:cond evt="onStopAudio" delay="0">
                                              <p:tgtEl>
                                                <p:sldTgt/>
                                              </p:tgtEl>
                                            </p:cond>
                                          </p:endCondLst>
                                        </p:cTn>
                                        <p:tgtEl>
                                          <p:sndTgt r:embed="rId4" name="Explosion" builtIn="1"/>
                                        </p:tgtEl>
                                      </p:cMediaNode>
                                    </p:audio>
                                  </p:subTnLst>
                                </p:cTn>
                              </p:par>
                              <p:par>
                                <p:cTn id="76" presetID="22" presetClass="entr" presetSubtype="4" fill="hold" grpId="0" nodeType="withEffect">
                                  <p:stCondLst>
                                    <p:cond delay="0"/>
                                  </p:stCondLst>
                                  <p:childTnLst>
                                    <p:set>
                                      <p:cBhvr>
                                        <p:cTn id="77" dur="1" fill="hold">
                                          <p:stCondLst>
                                            <p:cond delay="0"/>
                                          </p:stCondLst>
                                        </p:cTn>
                                        <p:tgtEl>
                                          <p:spTgt spid="375833"/>
                                        </p:tgtEl>
                                        <p:attrNameLst>
                                          <p:attrName>style.visibility</p:attrName>
                                        </p:attrNameLst>
                                      </p:cBhvr>
                                      <p:to>
                                        <p:strVal val="visible"/>
                                      </p:to>
                                    </p:set>
                                    <p:animEffect transition="in" filter="wipe(down)">
                                      <p:cBhvr>
                                        <p:cTn id="78" dur="500"/>
                                        <p:tgtEl>
                                          <p:spTgt spid="375833"/>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375834"/>
                                        </p:tgtEl>
                                        <p:attrNameLst>
                                          <p:attrName>style.visibility</p:attrName>
                                        </p:attrNameLst>
                                      </p:cBhvr>
                                      <p:to>
                                        <p:strVal val="visible"/>
                                      </p:to>
                                    </p:set>
                                    <p:animEffect transition="in" filter="wipe(down)">
                                      <p:cBhvr>
                                        <p:cTn id="81" dur="500"/>
                                        <p:tgtEl>
                                          <p:spTgt spid="375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33" grpId="0" animBg="1"/>
      <p:bldP spid="375834" grpId="0" animBg="1"/>
      <p:bldP spid="375839" grpId="0" animBg="1" autoUpdateAnimBg="0"/>
      <p:bldP spid="375843" grpId="0" animBg="1"/>
      <p:bldP spid="375843" grpId="1" animBg="1"/>
      <p:bldP spid="375844" grpId="0" animBg="1"/>
      <p:bldP spid="375844" grpId="1" animBg="1"/>
      <p:bldP spid="37581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a:defRPr/>
            </a:pPr>
            <a:r>
              <a:rPr lang="en-US" smtClean="0"/>
              <a:t>How does ATP store energy?</a:t>
            </a:r>
          </a:p>
        </p:txBody>
      </p:sp>
      <p:grpSp>
        <p:nvGrpSpPr>
          <p:cNvPr id="15363" name="Group 3"/>
          <p:cNvGrpSpPr>
            <a:grpSpLocks/>
          </p:cNvGrpSpPr>
          <p:nvPr/>
        </p:nvGrpSpPr>
        <p:grpSpPr bwMode="auto">
          <a:xfrm>
            <a:off x="685800" y="1524000"/>
            <a:ext cx="2133600" cy="1524000"/>
            <a:chOff x="432" y="1152"/>
            <a:chExt cx="1344" cy="960"/>
          </a:xfrm>
        </p:grpSpPr>
        <p:sp>
          <p:nvSpPr>
            <p:cNvPr id="15442" name="Line 4"/>
            <p:cNvSpPr>
              <a:spLocks noChangeShapeType="1"/>
            </p:cNvSpPr>
            <p:nvPr/>
          </p:nvSpPr>
          <p:spPr bwMode="auto">
            <a:xfrm>
              <a:off x="1776" y="1776"/>
              <a:ext cx="0" cy="240"/>
            </a:xfrm>
            <a:prstGeom prst="line">
              <a:avLst/>
            </a:prstGeom>
            <a:noFill/>
            <a:ln w="28575">
              <a:solidFill>
                <a:schemeClr val="tx1"/>
              </a:solidFill>
              <a:round/>
              <a:headEnd/>
              <a:tailEnd/>
            </a:ln>
          </p:spPr>
          <p:txBody>
            <a:bodyPr wrap="none" anchor="ctr"/>
            <a:lstStyle/>
            <a:p>
              <a:endParaRPr lang="en-US"/>
            </a:p>
          </p:txBody>
        </p:sp>
        <p:grpSp>
          <p:nvGrpSpPr>
            <p:cNvPr id="15443" name="Group 5"/>
            <p:cNvGrpSpPr>
              <a:grpSpLocks/>
            </p:cNvGrpSpPr>
            <p:nvPr/>
          </p:nvGrpSpPr>
          <p:grpSpPr bwMode="auto">
            <a:xfrm>
              <a:off x="432" y="1152"/>
              <a:ext cx="1344" cy="960"/>
              <a:chOff x="432" y="1152"/>
              <a:chExt cx="1344" cy="960"/>
            </a:xfrm>
          </p:grpSpPr>
          <p:sp>
            <p:nvSpPr>
              <p:cNvPr id="15444" name="Line 6"/>
              <p:cNvSpPr>
                <a:spLocks noChangeShapeType="1"/>
              </p:cNvSpPr>
              <p:nvPr/>
            </p:nvSpPr>
            <p:spPr bwMode="auto">
              <a:xfrm>
                <a:off x="1324" y="1632"/>
                <a:ext cx="0" cy="240"/>
              </a:xfrm>
              <a:prstGeom prst="line">
                <a:avLst/>
              </a:prstGeom>
              <a:noFill/>
              <a:ln w="28575">
                <a:solidFill>
                  <a:schemeClr val="tx1"/>
                </a:solidFill>
                <a:round/>
                <a:headEnd/>
                <a:tailEnd/>
              </a:ln>
            </p:spPr>
            <p:txBody>
              <a:bodyPr wrap="none" anchor="ctr"/>
              <a:lstStyle/>
              <a:p>
                <a:endParaRPr lang="en-US"/>
              </a:p>
            </p:txBody>
          </p:sp>
          <p:grpSp>
            <p:nvGrpSpPr>
              <p:cNvPr id="15445" name="Group 7"/>
              <p:cNvGrpSpPr>
                <a:grpSpLocks/>
              </p:cNvGrpSpPr>
              <p:nvPr/>
            </p:nvGrpSpPr>
            <p:grpSpPr bwMode="auto">
              <a:xfrm>
                <a:off x="432" y="1152"/>
                <a:ext cx="1091" cy="540"/>
                <a:chOff x="432" y="1152"/>
                <a:chExt cx="1091" cy="540"/>
              </a:xfrm>
            </p:grpSpPr>
            <p:sp>
              <p:nvSpPr>
                <p:cNvPr id="15447" name="AutoShape 8"/>
                <p:cNvSpPr>
                  <a:spLocks noChangeArrowheads="1"/>
                </p:cNvSpPr>
                <p:nvPr/>
              </p:nvSpPr>
              <p:spPr bwMode="auto">
                <a:xfrm rot="-1800000">
                  <a:off x="432" y="1152"/>
                  <a:ext cx="624" cy="540"/>
                </a:xfrm>
                <a:prstGeom prst="hexagon">
                  <a:avLst>
                    <a:gd name="adj" fmla="val 28889"/>
                    <a:gd name="vf" fmla="val 115470"/>
                  </a:avLst>
                </a:prstGeom>
                <a:solidFill>
                  <a:srgbClr val="FFCC18"/>
                </a:solidFill>
                <a:ln w="9525">
                  <a:solidFill>
                    <a:schemeClr val="tx1"/>
                  </a:solidFill>
                  <a:miter lim="800000"/>
                  <a:headEnd/>
                  <a:tailEnd/>
                </a:ln>
              </p:spPr>
              <p:txBody>
                <a:bodyPr wrap="none" anchor="ctr"/>
                <a:lstStyle/>
                <a:p>
                  <a:endParaRPr lang="en-US"/>
                </a:p>
              </p:txBody>
            </p:sp>
            <p:sp>
              <p:nvSpPr>
                <p:cNvPr id="15448" name="AutoShape 9"/>
                <p:cNvSpPr>
                  <a:spLocks noChangeArrowheads="1"/>
                </p:cNvSpPr>
                <p:nvPr/>
              </p:nvSpPr>
              <p:spPr bwMode="auto">
                <a:xfrm rot="5400000">
                  <a:off x="1008" y="1165"/>
                  <a:ext cx="528" cy="502"/>
                </a:xfrm>
                <a:prstGeom prst="pentagon">
                  <a:avLst/>
                </a:prstGeom>
                <a:solidFill>
                  <a:srgbClr val="FFCC18"/>
                </a:solidFill>
                <a:ln w="9525">
                  <a:solidFill>
                    <a:schemeClr val="tx1"/>
                  </a:solidFill>
                  <a:miter lim="800000"/>
                  <a:headEnd/>
                  <a:tailEnd/>
                </a:ln>
              </p:spPr>
              <p:txBody>
                <a:bodyPr wrap="none" anchor="ctr"/>
                <a:lstStyle/>
                <a:p>
                  <a:endParaRPr lang="en-US"/>
                </a:p>
              </p:txBody>
            </p:sp>
          </p:grpSp>
          <p:sp>
            <p:nvSpPr>
              <p:cNvPr id="15446" name="AutoShape 10"/>
              <p:cNvSpPr>
                <a:spLocks noChangeArrowheads="1"/>
              </p:cNvSpPr>
              <p:nvPr/>
            </p:nvSpPr>
            <p:spPr bwMode="auto">
              <a:xfrm>
                <a:off x="1296" y="1728"/>
                <a:ext cx="480" cy="384"/>
              </a:xfrm>
              <a:prstGeom prst="pentagon">
                <a:avLst/>
              </a:prstGeom>
              <a:solidFill>
                <a:srgbClr val="0C8F0F"/>
              </a:solidFill>
              <a:ln w="9525">
                <a:solidFill>
                  <a:schemeClr val="tx1"/>
                </a:solidFill>
                <a:miter lim="800000"/>
                <a:headEnd/>
                <a:tailEnd/>
              </a:ln>
            </p:spPr>
            <p:txBody>
              <a:bodyPr wrap="none" anchor="ctr"/>
              <a:lstStyle/>
              <a:p>
                <a:endParaRPr lang="en-US"/>
              </a:p>
            </p:txBody>
          </p:sp>
        </p:grpSp>
      </p:grpSp>
      <p:grpSp>
        <p:nvGrpSpPr>
          <p:cNvPr id="15364" name="Group 11"/>
          <p:cNvGrpSpPr>
            <a:grpSpLocks/>
          </p:cNvGrpSpPr>
          <p:nvPr/>
        </p:nvGrpSpPr>
        <p:grpSpPr bwMode="auto">
          <a:xfrm>
            <a:off x="2667000" y="1828800"/>
            <a:ext cx="1296988" cy="1143000"/>
            <a:chOff x="1680" y="1344"/>
            <a:chExt cx="817" cy="720"/>
          </a:xfrm>
        </p:grpSpPr>
        <p:sp>
          <p:nvSpPr>
            <p:cNvPr id="15437" name="Oval 12"/>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p:spPr>
          <p:txBody>
            <a:bodyPr wrap="none" anchor="ctr"/>
            <a:lstStyle/>
            <a:p>
              <a:r>
                <a:rPr lang="en-US" b="1">
                  <a:solidFill>
                    <a:srgbClr val="CC0000"/>
                  </a:solidFill>
                </a:rPr>
                <a:t>P</a:t>
              </a:r>
              <a:endParaRPr lang="en-US">
                <a:solidFill>
                  <a:srgbClr val="CC0000"/>
                </a:solidFill>
              </a:endParaRPr>
            </a:p>
          </p:txBody>
        </p:sp>
        <p:sp>
          <p:nvSpPr>
            <p:cNvPr id="15438" name="Text Box 13"/>
            <p:cNvSpPr txBox="1">
              <a:spLocks noChangeArrowheads="1"/>
            </p:cNvSpPr>
            <p:nvPr/>
          </p:nvSpPr>
          <p:spPr bwMode="auto">
            <a:xfrm>
              <a:off x="1968" y="1344"/>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endParaRPr lang="en-US" b="1">
                <a:solidFill>
                  <a:srgbClr val="CC0000"/>
                </a:solidFill>
              </a:endParaRPr>
            </a:p>
          </p:txBody>
        </p:sp>
        <p:sp>
          <p:nvSpPr>
            <p:cNvPr id="15439" name="Rectangle 14"/>
            <p:cNvSpPr>
              <a:spLocks noChangeArrowheads="1"/>
            </p:cNvSpPr>
            <p:nvPr/>
          </p:nvSpPr>
          <p:spPr bwMode="auto">
            <a:xfrm>
              <a:off x="2160" y="1560"/>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p>
          </p:txBody>
        </p:sp>
        <p:sp>
          <p:nvSpPr>
            <p:cNvPr id="15440" name="Rectangle 15"/>
            <p:cNvSpPr>
              <a:spLocks noChangeArrowheads="1"/>
            </p:cNvSpPr>
            <p:nvPr/>
          </p:nvSpPr>
          <p:spPr bwMode="auto">
            <a:xfrm>
              <a:off x="1956" y="1776"/>
              <a:ext cx="265" cy="288"/>
            </a:xfrm>
            <a:prstGeom prst="rect">
              <a:avLst/>
            </a:prstGeom>
            <a:noFill/>
            <a:ln w="9525">
              <a:noFill/>
              <a:miter lim="800000"/>
              <a:headEnd/>
              <a:tailEnd/>
            </a:ln>
          </p:spPr>
          <p:txBody>
            <a:bodyPr wrap="none" anchor="ctr">
              <a:spAutoFit/>
            </a:bodyPr>
            <a:lstStyle/>
            <a:p>
              <a:r>
                <a:rPr lang="en-US" b="1">
                  <a:solidFill>
                    <a:srgbClr val="CC0000"/>
                  </a:solidFill>
                </a:rPr>
                <a:t>O</a:t>
              </a:r>
              <a:endParaRPr lang="en-US" b="1" baseline="30000">
                <a:solidFill>
                  <a:srgbClr val="CC0000"/>
                </a:solidFill>
              </a:endParaRPr>
            </a:p>
          </p:txBody>
        </p:sp>
        <p:sp>
          <p:nvSpPr>
            <p:cNvPr id="15441" name="Rectangle 16"/>
            <p:cNvSpPr>
              <a:spLocks noChangeArrowheads="1"/>
            </p:cNvSpPr>
            <p:nvPr/>
          </p:nvSpPr>
          <p:spPr bwMode="auto">
            <a:xfrm>
              <a:off x="1680" y="1560"/>
              <a:ext cx="337" cy="288"/>
            </a:xfrm>
            <a:prstGeom prst="rect">
              <a:avLst/>
            </a:prstGeom>
            <a:noFill/>
            <a:ln w="9525">
              <a:noFill/>
              <a:miter lim="800000"/>
              <a:headEnd/>
              <a:tailEnd/>
            </a:ln>
          </p:spPr>
          <p:txBody>
            <a:bodyPr wrap="none" anchor="ctr">
              <a:spAutoFit/>
            </a:bodyPr>
            <a:lstStyle/>
            <a:p>
              <a:r>
                <a:rPr lang="en-US" b="1" baseline="30000">
                  <a:solidFill>
                    <a:srgbClr val="CC0000"/>
                  </a:solidFill>
                </a:rPr>
                <a:t>–</a:t>
              </a:r>
              <a:r>
                <a:rPr lang="en-US" b="1">
                  <a:solidFill>
                    <a:srgbClr val="CC0000"/>
                  </a:solidFill>
                </a:rPr>
                <a:t>O</a:t>
              </a:r>
            </a:p>
          </p:txBody>
        </p:sp>
      </p:grpSp>
      <p:grpSp>
        <p:nvGrpSpPr>
          <p:cNvPr id="6" name="Group 17"/>
          <p:cNvGrpSpPr>
            <a:grpSpLocks/>
          </p:cNvGrpSpPr>
          <p:nvPr/>
        </p:nvGrpSpPr>
        <p:grpSpPr bwMode="auto">
          <a:xfrm>
            <a:off x="4419600" y="1828800"/>
            <a:ext cx="1296988" cy="1143000"/>
            <a:chOff x="2748" y="1344"/>
            <a:chExt cx="817" cy="720"/>
          </a:xfrm>
        </p:grpSpPr>
        <p:sp>
          <p:nvSpPr>
            <p:cNvPr id="15432" name="Oval 18"/>
            <p:cNvSpPr>
              <a:spLocks noChangeArrowheads="1"/>
            </p:cNvSpPr>
            <p:nvPr/>
          </p:nvSpPr>
          <p:spPr bwMode="auto">
            <a:xfrm>
              <a:off x="2844" y="1392"/>
              <a:ext cx="624" cy="624"/>
            </a:xfrm>
            <a:prstGeom prst="ellipse">
              <a:avLst/>
            </a:prstGeom>
            <a:solidFill>
              <a:srgbClr val="FFCC66"/>
            </a:solidFill>
            <a:ln w="28575">
              <a:solidFill>
                <a:srgbClr val="FFEA18"/>
              </a:solidFill>
              <a:round/>
              <a:headEnd/>
              <a:tailEnd/>
            </a:ln>
          </p:spPr>
          <p:txBody>
            <a:bodyPr wrap="none" anchor="ctr"/>
            <a:lstStyle/>
            <a:p>
              <a:r>
                <a:rPr lang="en-US" b="1">
                  <a:solidFill>
                    <a:srgbClr val="CC0000"/>
                  </a:solidFill>
                </a:rPr>
                <a:t>P</a:t>
              </a:r>
              <a:endParaRPr lang="en-US">
                <a:solidFill>
                  <a:srgbClr val="CC0000"/>
                </a:solidFill>
              </a:endParaRPr>
            </a:p>
          </p:txBody>
        </p:sp>
        <p:sp>
          <p:nvSpPr>
            <p:cNvPr id="15433" name="Text Box 19"/>
            <p:cNvSpPr txBox="1">
              <a:spLocks noChangeArrowheads="1"/>
            </p:cNvSpPr>
            <p:nvPr/>
          </p:nvSpPr>
          <p:spPr bwMode="auto">
            <a:xfrm>
              <a:off x="3036" y="1344"/>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endParaRPr lang="en-US" b="1">
                <a:solidFill>
                  <a:srgbClr val="CC0000"/>
                </a:solidFill>
              </a:endParaRPr>
            </a:p>
          </p:txBody>
        </p:sp>
        <p:sp>
          <p:nvSpPr>
            <p:cNvPr id="15434" name="Rectangle 20"/>
            <p:cNvSpPr>
              <a:spLocks noChangeArrowheads="1"/>
            </p:cNvSpPr>
            <p:nvPr/>
          </p:nvSpPr>
          <p:spPr bwMode="auto">
            <a:xfrm>
              <a:off x="3228" y="1560"/>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p>
          </p:txBody>
        </p:sp>
        <p:sp>
          <p:nvSpPr>
            <p:cNvPr id="15435" name="Rectangle 21"/>
            <p:cNvSpPr>
              <a:spLocks noChangeArrowheads="1"/>
            </p:cNvSpPr>
            <p:nvPr/>
          </p:nvSpPr>
          <p:spPr bwMode="auto">
            <a:xfrm>
              <a:off x="3024" y="1776"/>
              <a:ext cx="265" cy="288"/>
            </a:xfrm>
            <a:prstGeom prst="rect">
              <a:avLst/>
            </a:prstGeom>
            <a:noFill/>
            <a:ln w="9525">
              <a:noFill/>
              <a:miter lim="800000"/>
              <a:headEnd/>
              <a:tailEnd/>
            </a:ln>
          </p:spPr>
          <p:txBody>
            <a:bodyPr wrap="none" anchor="ctr">
              <a:spAutoFit/>
            </a:bodyPr>
            <a:lstStyle/>
            <a:p>
              <a:r>
                <a:rPr lang="en-US" b="1">
                  <a:solidFill>
                    <a:srgbClr val="CC0000"/>
                  </a:solidFill>
                </a:rPr>
                <a:t>O</a:t>
              </a:r>
              <a:endParaRPr lang="en-US" b="1" baseline="30000">
                <a:solidFill>
                  <a:srgbClr val="CC0000"/>
                </a:solidFill>
              </a:endParaRPr>
            </a:p>
          </p:txBody>
        </p:sp>
        <p:sp>
          <p:nvSpPr>
            <p:cNvPr id="15436" name="Rectangle 22"/>
            <p:cNvSpPr>
              <a:spLocks noChangeArrowheads="1"/>
            </p:cNvSpPr>
            <p:nvPr/>
          </p:nvSpPr>
          <p:spPr bwMode="auto">
            <a:xfrm>
              <a:off x="2748" y="1560"/>
              <a:ext cx="337" cy="288"/>
            </a:xfrm>
            <a:prstGeom prst="rect">
              <a:avLst/>
            </a:prstGeom>
            <a:noFill/>
            <a:ln w="9525">
              <a:noFill/>
              <a:miter lim="800000"/>
              <a:headEnd/>
              <a:tailEnd/>
            </a:ln>
          </p:spPr>
          <p:txBody>
            <a:bodyPr wrap="none" anchor="ctr">
              <a:spAutoFit/>
            </a:bodyPr>
            <a:lstStyle/>
            <a:p>
              <a:r>
                <a:rPr lang="en-US" b="1" baseline="30000">
                  <a:solidFill>
                    <a:srgbClr val="CC0000"/>
                  </a:solidFill>
                </a:rPr>
                <a:t>–</a:t>
              </a:r>
              <a:r>
                <a:rPr lang="en-US" b="1">
                  <a:solidFill>
                    <a:srgbClr val="CC0000"/>
                  </a:solidFill>
                </a:rPr>
                <a:t>O</a:t>
              </a:r>
            </a:p>
          </p:txBody>
        </p:sp>
      </p:grpSp>
      <p:grpSp>
        <p:nvGrpSpPr>
          <p:cNvPr id="7" name="Group 23"/>
          <p:cNvGrpSpPr>
            <a:grpSpLocks/>
          </p:cNvGrpSpPr>
          <p:nvPr/>
        </p:nvGrpSpPr>
        <p:grpSpPr bwMode="auto">
          <a:xfrm>
            <a:off x="5105400" y="1828800"/>
            <a:ext cx="1296988" cy="1143000"/>
            <a:chOff x="3792" y="1344"/>
            <a:chExt cx="817" cy="720"/>
          </a:xfrm>
        </p:grpSpPr>
        <p:sp>
          <p:nvSpPr>
            <p:cNvPr id="15427" name="Oval 24"/>
            <p:cNvSpPr>
              <a:spLocks noChangeArrowheads="1"/>
            </p:cNvSpPr>
            <p:nvPr/>
          </p:nvSpPr>
          <p:spPr bwMode="auto">
            <a:xfrm>
              <a:off x="3888" y="1392"/>
              <a:ext cx="624" cy="624"/>
            </a:xfrm>
            <a:prstGeom prst="ellipse">
              <a:avLst/>
            </a:prstGeom>
            <a:solidFill>
              <a:srgbClr val="FF8000"/>
            </a:solidFill>
            <a:ln w="28575">
              <a:solidFill>
                <a:srgbClr val="FFEA18"/>
              </a:solidFill>
              <a:round/>
              <a:headEnd/>
              <a:tailEnd/>
            </a:ln>
          </p:spPr>
          <p:txBody>
            <a:bodyPr wrap="none" anchor="ctr"/>
            <a:lstStyle/>
            <a:p>
              <a:r>
                <a:rPr lang="en-US" b="1">
                  <a:solidFill>
                    <a:srgbClr val="CC0000"/>
                  </a:solidFill>
                </a:rPr>
                <a:t>P</a:t>
              </a:r>
              <a:endParaRPr lang="en-US">
                <a:solidFill>
                  <a:srgbClr val="CC0000"/>
                </a:solidFill>
              </a:endParaRPr>
            </a:p>
          </p:txBody>
        </p:sp>
        <p:sp>
          <p:nvSpPr>
            <p:cNvPr id="15428" name="Text Box 25"/>
            <p:cNvSpPr txBox="1">
              <a:spLocks noChangeArrowheads="1"/>
            </p:cNvSpPr>
            <p:nvPr/>
          </p:nvSpPr>
          <p:spPr bwMode="auto">
            <a:xfrm>
              <a:off x="4080" y="1344"/>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endParaRPr lang="en-US" b="1">
                <a:solidFill>
                  <a:srgbClr val="CC0000"/>
                </a:solidFill>
              </a:endParaRPr>
            </a:p>
          </p:txBody>
        </p:sp>
        <p:sp>
          <p:nvSpPr>
            <p:cNvPr id="15429" name="Rectangle 26"/>
            <p:cNvSpPr>
              <a:spLocks noChangeArrowheads="1"/>
            </p:cNvSpPr>
            <p:nvPr/>
          </p:nvSpPr>
          <p:spPr bwMode="auto">
            <a:xfrm>
              <a:off x="4272" y="1560"/>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p>
          </p:txBody>
        </p:sp>
        <p:sp>
          <p:nvSpPr>
            <p:cNvPr id="15430" name="Rectangle 27"/>
            <p:cNvSpPr>
              <a:spLocks noChangeArrowheads="1"/>
            </p:cNvSpPr>
            <p:nvPr/>
          </p:nvSpPr>
          <p:spPr bwMode="auto">
            <a:xfrm>
              <a:off x="4068" y="1776"/>
              <a:ext cx="265" cy="288"/>
            </a:xfrm>
            <a:prstGeom prst="rect">
              <a:avLst/>
            </a:prstGeom>
            <a:noFill/>
            <a:ln w="9525">
              <a:noFill/>
              <a:miter lim="800000"/>
              <a:headEnd/>
              <a:tailEnd/>
            </a:ln>
          </p:spPr>
          <p:txBody>
            <a:bodyPr wrap="none" anchor="ctr">
              <a:spAutoFit/>
            </a:bodyPr>
            <a:lstStyle/>
            <a:p>
              <a:r>
                <a:rPr lang="en-US" b="1">
                  <a:solidFill>
                    <a:srgbClr val="CC0000"/>
                  </a:solidFill>
                </a:rPr>
                <a:t>O</a:t>
              </a:r>
              <a:endParaRPr lang="en-US" b="1" baseline="30000">
                <a:solidFill>
                  <a:srgbClr val="CC0000"/>
                </a:solidFill>
              </a:endParaRPr>
            </a:p>
          </p:txBody>
        </p:sp>
        <p:sp>
          <p:nvSpPr>
            <p:cNvPr id="15431" name="Rectangle 28"/>
            <p:cNvSpPr>
              <a:spLocks noChangeArrowheads="1"/>
            </p:cNvSpPr>
            <p:nvPr/>
          </p:nvSpPr>
          <p:spPr bwMode="auto">
            <a:xfrm>
              <a:off x="3792" y="1560"/>
              <a:ext cx="337" cy="288"/>
            </a:xfrm>
            <a:prstGeom prst="rect">
              <a:avLst/>
            </a:prstGeom>
            <a:noFill/>
            <a:ln w="9525">
              <a:noFill/>
              <a:miter lim="800000"/>
              <a:headEnd/>
              <a:tailEnd/>
            </a:ln>
          </p:spPr>
          <p:txBody>
            <a:bodyPr wrap="none" anchor="ctr">
              <a:spAutoFit/>
            </a:bodyPr>
            <a:lstStyle/>
            <a:p>
              <a:r>
                <a:rPr lang="en-US" b="1" baseline="30000">
                  <a:solidFill>
                    <a:srgbClr val="CC0000"/>
                  </a:solidFill>
                </a:rPr>
                <a:t>–</a:t>
              </a:r>
              <a:r>
                <a:rPr lang="en-US" b="1">
                  <a:solidFill>
                    <a:srgbClr val="CC0000"/>
                  </a:solidFill>
                </a:rPr>
                <a:t>O</a:t>
              </a:r>
            </a:p>
          </p:txBody>
        </p:sp>
      </p:grpSp>
      <p:grpSp>
        <p:nvGrpSpPr>
          <p:cNvPr id="8" name="Group 29"/>
          <p:cNvGrpSpPr>
            <a:grpSpLocks/>
          </p:cNvGrpSpPr>
          <p:nvPr/>
        </p:nvGrpSpPr>
        <p:grpSpPr bwMode="auto">
          <a:xfrm>
            <a:off x="685800" y="1524000"/>
            <a:ext cx="4192588" cy="1752600"/>
            <a:chOff x="432" y="1152"/>
            <a:chExt cx="2641" cy="1104"/>
          </a:xfrm>
        </p:grpSpPr>
        <p:sp>
          <p:nvSpPr>
            <p:cNvPr id="15405" name="AutoShape 30"/>
            <p:cNvSpPr>
              <a:spLocks noChangeArrowheads="1"/>
            </p:cNvSpPr>
            <p:nvPr/>
          </p:nvSpPr>
          <p:spPr bwMode="auto">
            <a:xfrm>
              <a:off x="1969" y="1152"/>
              <a:ext cx="1104" cy="1104"/>
            </a:xfrm>
            <a:prstGeom prst="sun">
              <a:avLst>
                <a:gd name="adj" fmla="val 25000"/>
              </a:avLst>
            </a:prstGeom>
            <a:solidFill>
              <a:srgbClr val="FFF798"/>
            </a:solidFill>
            <a:ln w="9525">
              <a:solidFill>
                <a:srgbClr val="FFF798"/>
              </a:solidFill>
              <a:miter lim="800000"/>
              <a:headEnd/>
              <a:tailEnd/>
            </a:ln>
          </p:spPr>
          <p:txBody>
            <a:bodyPr wrap="none" anchor="ctr"/>
            <a:lstStyle/>
            <a:p>
              <a:endParaRPr lang="en-US"/>
            </a:p>
          </p:txBody>
        </p:sp>
        <p:grpSp>
          <p:nvGrpSpPr>
            <p:cNvPr id="15406" name="Group 31"/>
            <p:cNvGrpSpPr>
              <a:grpSpLocks/>
            </p:cNvGrpSpPr>
            <p:nvPr/>
          </p:nvGrpSpPr>
          <p:grpSpPr bwMode="auto">
            <a:xfrm>
              <a:off x="432" y="1152"/>
              <a:ext cx="2497" cy="960"/>
              <a:chOff x="432" y="1152"/>
              <a:chExt cx="2497" cy="960"/>
            </a:xfrm>
          </p:grpSpPr>
          <p:grpSp>
            <p:nvGrpSpPr>
              <p:cNvPr id="15407" name="Group 32"/>
              <p:cNvGrpSpPr>
                <a:grpSpLocks/>
              </p:cNvGrpSpPr>
              <p:nvPr/>
            </p:nvGrpSpPr>
            <p:grpSpPr bwMode="auto">
              <a:xfrm>
                <a:off x="432" y="1152"/>
                <a:ext cx="1344" cy="960"/>
                <a:chOff x="432" y="1152"/>
                <a:chExt cx="1344" cy="960"/>
              </a:xfrm>
            </p:grpSpPr>
            <p:sp>
              <p:nvSpPr>
                <p:cNvPr id="15420" name="Line 33"/>
                <p:cNvSpPr>
                  <a:spLocks noChangeShapeType="1"/>
                </p:cNvSpPr>
                <p:nvPr/>
              </p:nvSpPr>
              <p:spPr bwMode="auto">
                <a:xfrm>
                  <a:off x="1776" y="1776"/>
                  <a:ext cx="0" cy="240"/>
                </a:xfrm>
                <a:prstGeom prst="line">
                  <a:avLst/>
                </a:prstGeom>
                <a:noFill/>
                <a:ln w="28575">
                  <a:solidFill>
                    <a:schemeClr val="tx1"/>
                  </a:solidFill>
                  <a:round/>
                  <a:headEnd/>
                  <a:tailEnd/>
                </a:ln>
              </p:spPr>
              <p:txBody>
                <a:bodyPr wrap="none" anchor="ctr"/>
                <a:lstStyle/>
                <a:p>
                  <a:endParaRPr lang="en-US"/>
                </a:p>
              </p:txBody>
            </p:sp>
            <p:grpSp>
              <p:nvGrpSpPr>
                <p:cNvPr id="15421" name="Group 34"/>
                <p:cNvGrpSpPr>
                  <a:grpSpLocks/>
                </p:cNvGrpSpPr>
                <p:nvPr/>
              </p:nvGrpSpPr>
              <p:grpSpPr bwMode="auto">
                <a:xfrm>
                  <a:off x="432" y="1152"/>
                  <a:ext cx="1344" cy="960"/>
                  <a:chOff x="432" y="1152"/>
                  <a:chExt cx="1344" cy="960"/>
                </a:xfrm>
              </p:grpSpPr>
              <p:sp>
                <p:nvSpPr>
                  <p:cNvPr id="15422" name="Line 35"/>
                  <p:cNvSpPr>
                    <a:spLocks noChangeShapeType="1"/>
                  </p:cNvSpPr>
                  <p:nvPr/>
                </p:nvSpPr>
                <p:spPr bwMode="auto">
                  <a:xfrm>
                    <a:off x="1324" y="1632"/>
                    <a:ext cx="0" cy="240"/>
                  </a:xfrm>
                  <a:prstGeom prst="line">
                    <a:avLst/>
                  </a:prstGeom>
                  <a:noFill/>
                  <a:ln w="28575">
                    <a:solidFill>
                      <a:schemeClr val="tx1"/>
                    </a:solidFill>
                    <a:round/>
                    <a:headEnd/>
                    <a:tailEnd/>
                  </a:ln>
                </p:spPr>
                <p:txBody>
                  <a:bodyPr wrap="none" anchor="ctr"/>
                  <a:lstStyle/>
                  <a:p>
                    <a:endParaRPr lang="en-US"/>
                  </a:p>
                </p:txBody>
              </p:sp>
              <p:grpSp>
                <p:nvGrpSpPr>
                  <p:cNvPr id="15423" name="Group 36"/>
                  <p:cNvGrpSpPr>
                    <a:grpSpLocks/>
                  </p:cNvGrpSpPr>
                  <p:nvPr/>
                </p:nvGrpSpPr>
                <p:grpSpPr bwMode="auto">
                  <a:xfrm>
                    <a:off x="432" y="1152"/>
                    <a:ext cx="1091" cy="540"/>
                    <a:chOff x="432" y="1152"/>
                    <a:chExt cx="1091" cy="540"/>
                  </a:xfrm>
                </p:grpSpPr>
                <p:sp>
                  <p:nvSpPr>
                    <p:cNvPr id="15425" name="AutoShape 37"/>
                    <p:cNvSpPr>
                      <a:spLocks noChangeArrowheads="1"/>
                    </p:cNvSpPr>
                    <p:nvPr/>
                  </p:nvSpPr>
                  <p:spPr bwMode="auto">
                    <a:xfrm rot="-1800000">
                      <a:off x="432" y="1152"/>
                      <a:ext cx="624" cy="540"/>
                    </a:xfrm>
                    <a:prstGeom prst="hexagon">
                      <a:avLst>
                        <a:gd name="adj" fmla="val 28889"/>
                        <a:gd name="vf" fmla="val 115470"/>
                      </a:avLst>
                    </a:prstGeom>
                    <a:solidFill>
                      <a:srgbClr val="FFCC18"/>
                    </a:solidFill>
                    <a:ln w="9525">
                      <a:solidFill>
                        <a:schemeClr val="tx1"/>
                      </a:solidFill>
                      <a:miter lim="800000"/>
                      <a:headEnd/>
                      <a:tailEnd/>
                    </a:ln>
                  </p:spPr>
                  <p:txBody>
                    <a:bodyPr wrap="none" anchor="ctr"/>
                    <a:lstStyle/>
                    <a:p>
                      <a:endParaRPr lang="en-US"/>
                    </a:p>
                  </p:txBody>
                </p:sp>
                <p:sp>
                  <p:nvSpPr>
                    <p:cNvPr id="15426" name="AutoShape 38"/>
                    <p:cNvSpPr>
                      <a:spLocks noChangeArrowheads="1"/>
                    </p:cNvSpPr>
                    <p:nvPr/>
                  </p:nvSpPr>
                  <p:spPr bwMode="auto">
                    <a:xfrm rot="5400000">
                      <a:off x="1008" y="1165"/>
                      <a:ext cx="528" cy="502"/>
                    </a:xfrm>
                    <a:prstGeom prst="pentagon">
                      <a:avLst/>
                    </a:prstGeom>
                    <a:solidFill>
                      <a:srgbClr val="FFCC18"/>
                    </a:solidFill>
                    <a:ln w="9525">
                      <a:solidFill>
                        <a:schemeClr val="tx1"/>
                      </a:solidFill>
                      <a:miter lim="800000"/>
                      <a:headEnd/>
                      <a:tailEnd/>
                    </a:ln>
                  </p:spPr>
                  <p:txBody>
                    <a:bodyPr wrap="none" anchor="ctr"/>
                    <a:lstStyle/>
                    <a:p>
                      <a:endParaRPr lang="en-US"/>
                    </a:p>
                  </p:txBody>
                </p:sp>
              </p:grpSp>
              <p:sp>
                <p:nvSpPr>
                  <p:cNvPr id="15424" name="AutoShape 39"/>
                  <p:cNvSpPr>
                    <a:spLocks noChangeArrowheads="1"/>
                  </p:cNvSpPr>
                  <p:nvPr/>
                </p:nvSpPr>
                <p:spPr bwMode="auto">
                  <a:xfrm>
                    <a:off x="1296" y="1728"/>
                    <a:ext cx="480" cy="384"/>
                  </a:xfrm>
                  <a:prstGeom prst="pentagon">
                    <a:avLst/>
                  </a:prstGeom>
                  <a:solidFill>
                    <a:srgbClr val="0C8F0F"/>
                  </a:solidFill>
                  <a:ln w="9525">
                    <a:solidFill>
                      <a:schemeClr val="tx1"/>
                    </a:solidFill>
                    <a:miter lim="800000"/>
                    <a:headEnd/>
                    <a:tailEnd/>
                  </a:ln>
                </p:spPr>
                <p:txBody>
                  <a:bodyPr wrap="none" anchor="ctr"/>
                  <a:lstStyle/>
                  <a:p>
                    <a:endParaRPr lang="en-US"/>
                  </a:p>
                </p:txBody>
              </p:sp>
            </p:grpSp>
          </p:grpSp>
          <p:grpSp>
            <p:nvGrpSpPr>
              <p:cNvPr id="15408" name="Group 40"/>
              <p:cNvGrpSpPr>
                <a:grpSpLocks/>
              </p:cNvGrpSpPr>
              <p:nvPr/>
            </p:nvGrpSpPr>
            <p:grpSpPr bwMode="auto">
              <a:xfrm>
                <a:off x="1680" y="1344"/>
                <a:ext cx="817" cy="720"/>
                <a:chOff x="1680" y="1344"/>
                <a:chExt cx="817" cy="720"/>
              </a:xfrm>
            </p:grpSpPr>
            <p:sp>
              <p:nvSpPr>
                <p:cNvPr id="15415" name="Oval 41"/>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p:spPr>
              <p:txBody>
                <a:bodyPr wrap="none" anchor="ctr"/>
                <a:lstStyle/>
                <a:p>
                  <a:r>
                    <a:rPr lang="en-US" b="1">
                      <a:solidFill>
                        <a:srgbClr val="CC0000"/>
                      </a:solidFill>
                    </a:rPr>
                    <a:t>P</a:t>
                  </a:r>
                  <a:endParaRPr lang="en-US">
                    <a:solidFill>
                      <a:srgbClr val="CC0000"/>
                    </a:solidFill>
                  </a:endParaRPr>
                </a:p>
              </p:txBody>
            </p:sp>
            <p:sp>
              <p:nvSpPr>
                <p:cNvPr id="15416" name="Text Box 42"/>
                <p:cNvSpPr txBox="1">
                  <a:spLocks noChangeArrowheads="1"/>
                </p:cNvSpPr>
                <p:nvPr/>
              </p:nvSpPr>
              <p:spPr bwMode="auto">
                <a:xfrm>
                  <a:off x="1968" y="1344"/>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endParaRPr lang="en-US" b="1">
                    <a:solidFill>
                      <a:srgbClr val="CC0000"/>
                    </a:solidFill>
                  </a:endParaRPr>
                </a:p>
              </p:txBody>
            </p:sp>
            <p:sp>
              <p:nvSpPr>
                <p:cNvPr id="15417" name="Rectangle 43"/>
                <p:cNvSpPr>
                  <a:spLocks noChangeArrowheads="1"/>
                </p:cNvSpPr>
                <p:nvPr/>
              </p:nvSpPr>
              <p:spPr bwMode="auto">
                <a:xfrm>
                  <a:off x="2160" y="1560"/>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p>
              </p:txBody>
            </p:sp>
            <p:sp>
              <p:nvSpPr>
                <p:cNvPr id="15418" name="Rectangle 44"/>
                <p:cNvSpPr>
                  <a:spLocks noChangeArrowheads="1"/>
                </p:cNvSpPr>
                <p:nvPr/>
              </p:nvSpPr>
              <p:spPr bwMode="auto">
                <a:xfrm>
                  <a:off x="1956" y="1776"/>
                  <a:ext cx="265" cy="288"/>
                </a:xfrm>
                <a:prstGeom prst="rect">
                  <a:avLst/>
                </a:prstGeom>
                <a:noFill/>
                <a:ln w="9525">
                  <a:noFill/>
                  <a:miter lim="800000"/>
                  <a:headEnd/>
                  <a:tailEnd/>
                </a:ln>
              </p:spPr>
              <p:txBody>
                <a:bodyPr wrap="none" anchor="ctr">
                  <a:spAutoFit/>
                </a:bodyPr>
                <a:lstStyle/>
                <a:p>
                  <a:r>
                    <a:rPr lang="en-US" b="1">
                      <a:solidFill>
                        <a:srgbClr val="CC0000"/>
                      </a:solidFill>
                    </a:rPr>
                    <a:t>O</a:t>
                  </a:r>
                  <a:endParaRPr lang="en-US" b="1" baseline="30000">
                    <a:solidFill>
                      <a:srgbClr val="CC0000"/>
                    </a:solidFill>
                  </a:endParaRPr>
                </a:p>
              </p:txBody>
            </p:sp>
            <p:sp>
              <p:nvSpPr>
                <p:cNvPr id="15419" name="Rectangle 45"/>
                <p:cNvSpPr>
                  <a:spLocks noChangeArrowheads="1"/>
                </p:cNvSpPr>
                <p:nvPr/>
              </p:nvSpPr>
              <p:spPr bwMode="auto">
                <a:xfrm>
                  <a:off x="1680" y="1560"/>
                  <a:ext cx="337" cy="288"/>
                </a:xfrm>
                <a:prstGeom prst="rect">
                  <a:avLst/>
                </a:prstGeom>
                <a:noFill/>
                <a:ln w="9525">
                  <a:noFill/>
                  <a:miter lim="800000"/>
                  <a:headEnd/>
                  <a:tailEnd/>
                </a:ln>
              </p:spPr>
              <p:txBody>
                <a:bodyPr wrap="none" anchor="ctr">
                  <a:spAutoFit/>
                </a:bodyPr>
                <a:lstStyle/>
                <a:p>
                  <a:r>
                    <a:rPr lang="en-US" b="1" baseline="30000">
                      <a:solidFill>
                        <a:srgbClr val="CC0000"/>
                      </a:solidFill>
                    </a:rPr>
                    <a:t>–</a:t>
                  </a:r>
                  <a:r>
                    <a:rPr lang="en-US" b="1">
                      <a:solidFill>
                        <a:srgbClr val="CC0000"/>
                      </a:solidFill>
                    </a:rPr>
                    <a:t>O</a:t>
                  </a:r>
                </a:p>
              </p:txBody>
            </p:sp>
          </p:grpSp>
          <p:grpSp>
            <p:nvGrpSpPr>
              <p:cNvPr id="15409" name="Group 46"/>
              <p:cNvGrpSpPr>
                <a:grpSpLocks/>
              </p:cNvGrpSpPr>
              <p:nvPr/>
            </p:nvGrpSpPr>
            <p:grpSpPr bwMode="auto">
              <a:xfrm>
                <a:off x="2112" y="1344"/>
                <a:ext cx="817" cy="720"/>
                <a:chOff x="2748" y="1344"/>
                <a:chExt cx="817" cy="720"/>
              </a:xfrm>
            </p:grpSpPr>
            <p:sp>
              <p:nvSpPr>
                <p:cNvPr id="15410" name="Oval 47"/>
                <p:cNvSpPr>
                  <a:spLocks noChangeArrowheads="1"/>
                </p:cNvSpPr>
                <p:nvPr/>
              </p:nvSpPr>
              <p:spPr bwMode="auto">
                <a:xfrm>
                  <a:off x="2844" y="1392"/>
                  <a:ext cx="624" cy="624"/>
                </a:xfrm>
                <a:prstGeom prst="ellipse">
                  <a:avLst/>
                </a:prstGeom>
                <a:solidFill>
                  <a:srgbClr val="FFCC66"/>
                </a:solidFill>
                <a:ln w="28575">
                  <a:solidFill>
                    <a:srgbClr val="FFEA18"/>
                  </a:solidFill>
                  <a:round/>
                  <a:headEnd/>
                  <a:tailEnd/>
                </a:ln>
              </p:spPr>
              <p:txBody>
                <a:bodyPr wrap="none" anchor="ctr"/>
                <a:lstStyle/>
                <a:p>
                  <a:r>
                    <a:rPr lang="en-US" b="1">
                      <a:solidFill>
                        <a:srgbClr val="CC0000"/>
                      </a:solidFill>
                    </a:rPr>
                    <a:t>P</a:t>
                  </a:r>
                  <a:endParaRPr lang="en-US">
                    <a:solidFill>
                      <a:srgbClr val="CC0000"/>
                    </a:solidFill>
                  </a:endParaRPr>
                </a:p>
              </p:txBody>
            </p:sp>
            <p:sp>
              <p:nvSpPr>
                <p:cNvPr id="15411" name="Text Box 48"/>
                <p:cNvSpPr txBox="1">
                  <a:spLocks noChangeArrowheads="1"/>
                </p:cNvSpPr>
                <p:nvPr/>
              </p:nvSpPr>
              <p:spPr bwMode="auto">
                <a:xfrm>
                  <a:off x="3036" y="1344"/>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endParaRPr lang="en-US" b="1">
                    <a:solidFill>
                      <a:srgbClr val="CC0000"/>
                    </a:solidFill>
                  </a:endParaRPr>
                </a:p>
              </p:txBody>
            </p:sp>
            <p:sp>
              <p:nvSpPr>
                <p:cNvPr id="15412" name="Rectangle 49"/>
                <p:cNvSpPr>
                  <a:spLocks noChangeArrowheads="1"/>
                </p:cNvSpPr>
                <p:nvPr/>
              </p:nvSpPr>
              <p:spPr bwMode="auto">
                <a:xfrm>
                  <a:off x="3228" y="1560"/>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p>
              </p:txBody>
            </p:sp>
            <p:sp>
              <p:nvSpPr>
                <p:cNvPr id="15413" name="Rectangle 50"/>
                <p:cNvSpPr>
                  <a:spLocks noChangeArrowheads="1"/>
                </p:cNvSpPr>
                <p:nvPr/>
              </p:nvSpPr>
              <p:spPr bwMode="auto">
                <a:xfrm>
                  <a:off x="3024" y="1776"/>
                  <a:ext cx="265" cy="288"/>
                </a:xfrm>
                <a:prstGeom prst="rect">
                  <a:avLst/>
                </a:prstGeom>
                <a:noFill/>
                <a:ln w="9525">
                  <a:noFill/>
                  <a:miter lim="800000"/>
                  <a:headEnd/>
                  <a:tailEnd/>
                </a:ln>
              </p:spPr>
              <p:txBody>
                <a:bodyPr wrap="none" anchor="ctr">
                  <a:spAutoFit/>
                </a:bodyPr>
                <a:lstStyle/>
                <a:p>
                  <a:r>
                    <a:rPr lang="en-US" b="1">
                      <a:solidFill>
                        <a:srgbClr val="CC0000"/>
                      </a:solidFill>
                    </a:rPr>
                    <a:t>O</a:t>
                  </a:r>
                  <a:endParaRPr lang="en-US" b="1" baseline="30000">
                    <a:solidFill>
                      <a:srgbClr val="CC0000"/>
                    </a:solidFill>
                  </a:endParaRPr>
                </a:p>
              </p:txBody>
            </p:sp>
            <p:sp>
              <p:nvSpPr>
                <p:cNvPr id="15414" name="Rectangle 51"/>
                <p:cNvSpPr>
                  <a:spLocks noChangeArrowheads="1"/>
                </p:cNvSpPr>
                <p:nvPr/>
              </p:nvSpPr>
              <p:spPr bwMode="auto">
                <a:xfrm>
                  <a:off x="2748" y="1560"/>
                  <a:ext cx="337" cy="288"/>
                </a:xfrm>
                <a:prstGeom prst="rect">
                  <a:avLst/>
                </a:prstGeom>
                <a:noFill/>
                <a:ln w="9525">
                  <a:noFill/>
                  <a:miter lim="800000"/>
                  <a:headEnd/>
                  <a:tailEnd/>
                </a:ln>
              </p:spPr>
              <p:txBody>
                <a:bodyPr wrap="none" anchor="ctr">
                  <a:spAutoFit/>
                </a:bodyPr>
                <a:lstStyle/>
                <a:p>
                  <a:r>
                    <a:rPr lang="en-US" b="1" baseline="30000">
                      <a:solidFill>
                        <a:srgbClr val="CC0000"/>
                      </a:solidFill>
                    </a:rPr>
                    <a:t>–</a:t>
                  </a:r>
                  <a:r>
                    <a:rPr lang="en-US" b="1">
                      <a:solidFill>
                        <a:srgbClr val="CC0000"/>
                      </a:solidFill>
                    </a:rPr>
                    <a:t>O</a:t>
                  </a:r>
                </a:p>
              </p:txBody>
            </p:sp>
          </p:grpSp>
        </p:grpSp>
      </p:grpSp>
      <p:grpSp>
        <p:nvGrpSpPr>
          <p:cNvPr id="15" name="Group 52"/>
          <p:cNvGrpSpPr>
            <a:grpSpLocks/>
          </p:cNvGrpSpPr>
          <p:nvPr/>
        </p:nvGrpSpPr>
        <p:grpSpPr bwMode="auto">
          <a:xfrm>
            <a:off x="685800" y="1524000"/>
            <a:ext cx="4876800" cy="1752600"/>
            <a:chOff x="432" y="1152"/>
            <a:chExt cx="3072" cy="1104"/>
          </a:xfrm>
        </p:grpSpPr>
        <p:sp>
          <p:nvSpPr>
            <p:cNvPr id="15376" name="AutoShape 53"/>
            <p:cNvSpPr>
              <a:spLocks noChangeArrowheads="1"/>
            </p:cNvSpPr>
            <p:nvPr/>
          </p:nvSpPr>
          <p:spPr bwMode="auto">
            <a:xfrm>
              <a:off x="1969" y="1152"/>
              <a:ext cx="1104" cy="1104"/>
            </a:xfrm>
            <a:prstGeom prst="sun">
              <a:avLst>
                <a:gd name="adj" fmla="val 25000"/>
              </a:avLst>
            </a:prstGeom>
            <a:solidFill>
              <a:srgbClr val="FFF798"/>
            </a:solidFill>
            <a:ln w="9525">
              <a:solidFill>
                <a:srgbClr val="FFF798"/>
              </a:solidFill>
              <a:miter lim="800000"/>
              <a:headEnd/>
              <a:tailEnd/>
            </a:ln>
          </p:spPr>
          <p:txBody>
            <a:bodyPr wrap="none" anchor="ctr"/>
            <a:lstStyle/>
            <a:p>
              <a:endParaRPr lang="en-US"/>
            </a:p>
          </p:txBody>
        </p:sp>
        <p:sp>
          <p:nvSpPr>
            <p:cNvPr id="15377" name="AutoShape 54"/>
            <p:cNvSpPr>
              <a:spLocks noChangeArrowheads="1"/>
            </p:cNvSpPr>
            <p:nvPr/>
          </p:nvSpPr>
          <p:spPr bwMode="auto">
            <a:xfrm>
              <a:off x="2400" y="1152"/>
              <a:ext cx="1104" cy="1104"/>
            </a:xfrm>
            <a:prstGeom prst="sun">
              <a:avLst>
                <a:gd name="adj" fmla="val 25000"/>
              </a:avLst>
            </a:prstGeom>
            <a:solidFill>
              <a:srgbClr val="FFF798"/>
            </a:solidFill>
            <a:ln w="9525">
              <a:solidFill>
                <a:srgbClr val="FFF798"/>
              </a:solidFill>
              <a:miter lim="800000"/>
              <a:headEnd/>
              <a:tailEnd/>
            </a:ln>
          </p:spPr>
          <p:txBody>
            <a:bodyPr wrap="none" anchor="ctr"/>
            <a:lstStyle/>
            <a:p>
              <a:endParaRPr lang="en-US"/>
            </a:p>
          </p:txBody>
        </p:sp>
        <p:grpSp>
          <p:nvGrpSpPr>
            <p:cNvPr id="15378" name="Group 55"/>
            <p:cNvGrpSpPr>
              <a:grpSpLocks/>
            </p:cNvGrpSpPr>
            <p:nvPr/>
          </p:nvGrpSpPr>
          <p:grpSpPr bwMode="auto">
            <a:xfrm>
              <a:off x="432" y="1152"/>
              <a:ext cx="2929" cy="960"/>
              <a:chOff x="432" y="1152"/>
              <a:chExt cx="2929" cy="960"/>
            </a:xfrm>
          </p:grpSpPr>
          <p:grpSp>
            <p:nvGrpSpPr>
              <p:cNvPr id="15379" name="Group 56"/>
              <p:cNvGrpSpPr>
                <a:grpSpLocks/>
              </p:cNvGrpSpPr>
              <p:nvPr/>
            </p:nvGrpSpPr>
            <p:grpSpPr bwMode="auto">
              <a:xfrm>
                <a:off x="432" y="1152"/>
                <a:ext cx="1344" cy="960"/>
                <a:chOff x="432" y="1152"/>
                <a:chExt cx="1344" cy="960"/>
              </a:xfrm>
            </p:grpSpPr>
            <p:sp>
              <p:nvSpPr>
                <p:cNvPr id="15398" name="Line 57"/>
                <p:cNvSpPr>
                  <a:spLocks noChangeShapeType="1"/>
                </p:cNvSpPr>
                <p:nvPr/>
              </p:nvSpPr>
              <p:spPr bwMode="auto">
                <a:xfrm>
                  <a:off x="1776" y="1776"/>
                  <a:ext cx="0" cy="240"/>
                </a:xfrm>
                <a:prstGeom prst="line">
                  <a:avLst/>
                </a:prstGeom>
                <a:noFill/>
                <a:ln w="28575">
                  <a:solidFill>
                    <a:schemeClr val="tx1"/>
                  </a:solidFill>
                  <a:round/>
                  <a:headEnd/>
                  <a:tailEnd/>
                </a:ln>
              </p:spPr>
              <p:txBody>
                <a:bodyPr wrap="none" anchor="ctr"/>
                <a:lstStyle/>
                <a:p>
                  <a:endParaRPr lang="en-US"/>
                </a:p>
              </p:txBody>
            </p:sp>
            <p:grpSp>
              <p:nvGrpSpPr>
                <p:cNvPr id="15399" name="Group 58"/>
                <p:cNvGrpSpPr>
                  <a:grpSpLocks/>
                </p:cNvGrpSpPr>
                <p:nvPr/>
              </p:nvGrpSpPr>
              <p:grpSpPr bwMode="auto">
                <a:xfrm>
                  <a:off x="432" y="1152"/>
                  <a:ext cx="1344" cy="960"/>
                  <a:chOff x="432" y="1152"/>
                  <a:chExt cx="1344" cy="960"/>
                </a:xfrm>
              </p:grpSpPr>
              <p:sp>
                <p:nvSpPr>
                  <p:cNvPr id="15400" name="Line 59"/>
                  <p:cNvSpPr>
                    <a:spLocks noChangeShapeType="1"/>
                  </p:cNvSpPr>
                  <p:nvPr/>
                </p:nvSpPr>
                <p:spPr bwMode="auto">
                  <a:xfrm>
                    <a:off x="1324" y="1632"/>
                    <a:ext cx="0" cy="240"/>
                  </a:xfrm>
                  <a:prstGeom prst="line">
                    <a:avLst/>
                  </a:prstGeom>
                  <a:noFill/>
                  <a:ln w="28575">
                    <a:solidFill>
                      <a:schemeClr val="tx1"/>
                    </a:solidFill>
                    <a:round/>
                    <a:headEnd/>
                    <a:tailEnd/>
                  </a:ln>
                </p:spPr>
                <p:txBody>
                  <a:bodyPr wrap="none" anchor="ctr"/>
                  <a:lstStyle/>
                  <a:p>
                    <a:endParaRPr lang="en-US"/>
                  </a:p>
                </p:txBody>
              </p:sp>
              <p:grpSp>
                <p:nvGrpSpPr>
                  <p:cNvPr id="15401" name="Group 60"/>
                  <p:cNvGrpSpPr>
                    <a:grpSpLocks/>
                  </p:cNvGrpSpPr>
                  <p:nvPr/>
                </p:nvGrpSpPr>
                <p:grpSpPr bwMode="auto">
                  <a:xfrm>
                    <a:off x="432" y="1152"/>
                    <a:ext cx="1091" cy="540"/>
                    <a:chOff x="432" y="1152"/>
                    <a:chExt cx="1091" cy="540"/>
                  </a:xfrm>
                </p:grpSpPr>
                <p:sp>
                  <p:nvSpPr>
                    <p:cNvPr id="15403" name="AutoShape 61"/>
                    <p:cNvSpPr>
                      <a:spLocks noChangeArrowheads="1"/>
                    </p:cNvSpPr>
                    <p:nvPr/>
                  </p:nvSpPr>
                  <p:spPr bwMode="auto">
                    <a:xfrm rot="-1800000">
                      <a:off x="432" y="1152"/>
                      <a:ext cx="624" cy="540"/>
                    </a:xfrm>
                    <a:prstGeom prst="hexagon">
                      <a:avLst>
                        <a:gd name="adj" fmla="val 28889"/>
                        <a:gd name="vf" fmla="val 115470"/>
                      </a:avLst>
                    </a:prstGeom>
                    <a:solidFill>
                      <a:srgbClr val="FFCC18"/>
                    </a:solidFill>
                    <a:ln w="9525">
                      <a:solidFill>
                        <a:schemeClr val="tx1"/>
                      </a:solidFill>
                      <a:miter lim="800000"/>
                      <a:headEnd/>
                      <a:tailEnd/>
                    </a:ln>
                  </p:spPr>
                  <p:txBody>
                    <a:bodyPr wrap="none" anchor="ctr"/>
                    <a:lstStyle/>
                    <a:p>
                      <a:endParaRPr lang="en-US"/>
                    </a:p>
                  </p:txBody>
                </p:sp>
                <p:sp>
                  <p:nvSpPr>
                    <p:cNvPr id="15404" name="AutoShape 62"/>
                    <p:cNvSpPr>
                      <a:spLocks noChangeArrowheads="1"/>
                    </p:cNvSpPr>
                    <p:nvPr/>
                  </p:nvSpPr>
                  <p:spPr bwMode="auto">
                    <a:xfrm rot="5400000">
                      <a:off x="1008" y="1165"/>
                      <a:ext cx="528" cy="502"/>
                    </a:xfrm>
                    <a:prstGeom prst="pentagon">
                      <a:avLst/>
                    </a:prstGeom>
                    <a:solidFill>
                      <a:srgbClr val="FFCC18"/>
                    </a:solidFill>
                    <a:ln w="9525">
                      <a:solidFill>
                        <a:schemeClr val="tx1"/>
                      </a:solidFill>
                      <a:miter lim="800000"/>
                      <a:headEnd/>
                      <a:tailEnd/>
                    </a:ln>
                  </p:spPr>
                  <p:txBody>
                    <a:bodyPr wrap="none" anchor="ctr"/>
                    <a:lstStyle/>
                    <a:p>
                      <a:endParaRPr lang="en-US"/>
                    </a:p>
                  </p:txBody>
                </p:sp>
              </p:grpSp>
              <p:sp>
                <p:nvSpPr>
                  <p:cNvPr id="15402" name="AutoShape 63"/>
                  <p:cNvSpPr>
                    <a:spLocks noChangeArrowheads="1"/>
                  </p:cNvSpPr>
                  <p:nvPr/>
                </p:nvSpPr>
                <p:spPr bwMode="auto">
                  <a:xfrm>
                    <a:off x="1296" y="1728"/>
                    <a:ext cx="480" cy="384"/>
                  </a:xfrm>
                  <a:prstGeom prst="pentagon">
                    <a:avLst/>
                  </a:prstGeom>
                  <a:solidFill>
                    <a:srgbClr val="0C8F0F"/>
                  </a:solidFill>
                  <a:ln w="9525">
                    <a:solidFill>
                      <a:schemeClr val="tx1"/>
                    </a:solidFill>
                    <a:miter lim="800000"/>
                    <a:headEnd/>
                    <a:tailEnd/>
                  </a:ln>
                </p:spPr>
                <p:txBody>
                  <a:bodyPr wrap="none" anchor="ctr"/>
                  <a:lstStyle/>
                  <a:p>
                    <a:endParaRPr lang="en-US"/>
                  </a:p>
                </p:txBody>
              </p:sp>
            </p:grpSp>
          </p:grpSp>
          <p:grpSp>
            <p:nvGrpSpPr>
              <p:cNvPr id="15380" name="Group 64"/>
              <p:cNvGrpSpPr>
                <a:grpSpLocks/>
              </p:cNvGrpSpPr>
              <p:nvPr/>
            </p:nvGrpSpPr>
            <p:grpSpPr bwMode="auto">
              <a:xfrm>
                <a:off x="1680" y="1344"/>
                <a:ext cx="817" cy="720"/>
                <a:chOff x="1680" y="1344"/>
                <a:chExt cx="817" cy="720"/>
              </a:xfrm>
            </p:grpSpPr>
            <p:sp>
              <p:nvSpPr>
                <p:cNvPr id="15393" name="Oval 65"/>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p:spPr>
              <p:txBody>
                <a:bodyPr wrap="none" anchor="ctr"/>
                <a:lstStyle/>
                <a:p>
                  <a:r>
                    <a:rPr lang="en-US" b="1">
                      <a:solidFill>
                        <a:srgbClr val="CC0000"/>
                      </a:solidFill>
                    </a:rPr>
                    <a:t>P</a:t>
                  </a:r>
                  <a:endParaRPr lang="en-US">
                    <a:solidFill>
                      <a:srgbClr val="CC0000"/>
                    </a:solidFill>
                  </a:endParaRPr>
                </a:p>
              </p:txBody>
            </p:sp>
            <p:sp>
              <p:nvSpPr>
                <p:cNvPr id="15394" name="Text Box 66"/>
                <p:cNvSpPr txBox="1">
                  <a:spLocks noChangeArrowheads="1"/>
                </p:cNvSpPr>
                <p:nvPr/>
              </p:nvSpPr>
              <p:spPr bwMode="auto">
                <a:xfrm>
                  <a:off x="1968" y="1344"/>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endParaRPr lang="en-US" b="1">
                    <a:solidFill>
                      <a:srgbClr val="CC0000"/>
                    </a:solidFill>
                  </a:endParaRPr>
                </a:p>
              </p:txBody>
            </p:sp>
            <p:sp>
              <p:nvSpPr>
                <p:cNvPr id="15395" name="Rectangle 67"/>
                <p:cNvSpPr>
                  <a:spLocks noChangeArrowheads="1"/>
                </p:cNvSpPr>
                <p:nvPr/>
              </p:nvSpPr>
              <p:spPr bwMode="auto">
                <a:xfrm>
                  <a:off x="2160" y="1560"/>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p>
              </p:txBody>
            </p:sp>
            <p:sp>
              <p:nvSpPr>
                <p:cNvPr id="15396" name="Rectangle 68"/>
                <p:cNvSpPr>
                  <a:spLocks noChangeArrowheads="1"/>
                </p:cNvSpPr>
                <p:nvPr/>
              </p:nvSpPr>
              <p:spPr bwMode="auto">
                <a:xfrm>
                  <a:off x="1956" y="1776"/>
                  <a:ext cx="265" cy="288"/>
                </a:xfrm>
                <a:prstGeom prst="rect">
                  <a:avLst/>
                </a:prstGeom>
                <a:noFill/>
                <a:ln w="9525">
                  <a:noFill/>
                  <a:miter lim="800000"/>
                  <a:headEnd/>
                  <a:tailEnd/>
                </a:ln>
              </p:spPr>
              <p:txBody>
                <a:bodyPr wrap="none" anchor="ctr">
                  <a:spAutoFit/>
                </a:bodyPr>
                <a:lstStyle/>
                <a:p>
                  <a:r>
                    <a:rPr lang="en-US" b="1">
                      <a:solidFill>
                        <a:srgbClr val="CC0000"/>
                      </a:solidFill>
                    </a:rPr>
                    <a:t>O</a:t>
                  </a:r>
                  <a:endParaRPr lang="en-US" b="1" baseline="30000">
                    <a:solidFill>
                      <a:srgbClr val="CC0000"/>
                    </a:solidFill>
                  </a:endParaRPr>
                </a:p>
              </p:txBody>
            </p:sp>
            <p:sp>
              <p:nvSpPr>
                <p:cNvPr id="15397" name="Rectangle 69"/>
                <p:cNvSpPr>
                  <a:spLocks noChangeArrowheads="1"/>
                </p:cNvSpPr>
                <p:nvPr/>
              </p:nvSpPr>
              <p:spPr bwMode="auto">
                <a:xfrm>
                  <a:off x="1680" y="1560"/>
                  <a:ext cx="337" cy="288"/>
                </a:xfrm>
                <a:prstGeom prst="rect">
                  <a:avLst/>
                </a:prstGeom>
                <a:noFill/>
                <a:ln w="9525">
                  <a:noFill/>
                  <a:miter lim="800000"/>
                  <a:headEnd/>
                  <a:tailEnd/>
                </a:ln>
              </p:spPr>
              <p:txBody>
                <a:bodyPr wrap="none" anchor="ctr">
                  <a:spAutoFit/>
                </a:bodyPr>
                <a:lstStyle/>
                <a:p>
                  <a:r>
                    <a:rPr lang="en-US" b="1" baseline="30000">
                      <a:solidFill>
                        <a:srgbClr val="CC0000"/>
                      </a:solidFill>
                    </a:rPr>
                    <a:t>–</a:t>
                  </a:r>
                  <a:r>
                    <a:rPr lang="en-US" b="1">
                      <a:solidFill>
                        <a:srgbClr val="CC0000"/>
                      </a:solidFill>
                    </a:rPr>
                    <a:t>O</a:t>
                  </a:r>
                </a:p>
              </p:txBody>
            </p:sp>
          </p:grpSp>
          <p:grpSp>
            <p:nvGrpSpPr>
              <p:cNvPr id="15381" name="Group 70"/>
              <p:cNvGrpSpPr>
                <a:grpSpLocks/>
              </p:cNvGrpSpPr>
              <p:nvPr/>
            </p:nvGrpSpPr>
            <p:grpSpPr bwMode="auto">
              <a:xfrm>
                <a:off x="2112" y="1344"/>
                <a:ext cx="817" cy="720"/>
                <a:chOff x="2748" y="1344"/>
                <a:chExt cx="817" cy="720"/>
              </a:xfrm>
            </p:grpSpPr>
            <p:sp>
              <p:nvSpPr>
                <p:cNvPr id="15388" name="Oval 71"/>
                <p:cNvSpPr>
                  <a:spLocks noChangeArrowheads="1"/>
                </p:cNvSpPr>
                <p:nvPr/>
              </p:nvSpPr>
              <p:spPr bwMode="auto">
                <a:xfrm>
                  <a:off x="2844" y="1392"/>
                  <a:ext cx="624" cy="624"/>
                </a:xfrm>
                <a:prstGeom prst="ellipse">
                  <a:avLst/>
                </a:prstGeom>
                <a:solidFill>
                  <a:srgbClr val="FFCC66"/>
                </a:solidFill>
                <a:ln w="28575">
                  <a:solidFill>
                    <a:srgbClr val="FFEA18"/>
                  </a:solidFill>
                  <a:round/>
                  <a:headEnd/>
                  <a:tailEnd/>
                </a:ln>
              </p:spPr>
              <p:txBody>
                <a:bodyPr wrap="none" anchor="ctr"/>
                <a:lstStyle/>
                <a:p>
                  <a:r>
                    <a:rPr lang="en-US" b="1">
                      <a:solidFill>
                        <a:srgbClr val="CC0000"/>
                      </a:solidFill>
                    </a:rPr>
                    <a:t>P</a:t>
                  </a:r>
                  <a:endParaRPr lang="en-US">
                    <a:solidFill>
                      <a:srgbClr val="CC0000"/>
                    </a:solidFill>
                  </a:endParaRPr>
                </a:p>
              </p:txBody>
            </p:sp>
            <p:sp>
              <p:nvSpPr>
                <p:cNvPr id="15389" name="Text Box 72"/>
                <p:cNvSpPr txBox="1">
                  <a:spLocks noChangeArrowheads="1"/>
                </p:cNvSpPr>
                <p:nvPr/>
              </p:nvSpPr>
              <p:spPr bwMode="auto">
                <a:xfrm>
                  <a:off x="3036" y="1344"/>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endParaRPr lang="en-US" b="1">
                    <a:solidFill>
                      <a:srgbClr val="CC0000"/>
                    </a:solidFill>
                  </a:endParaRPr>
                </a:p>
              </p:txBody>
            </p:sp>
            <p:sp>
              <p:nvSpPr>
                <p:cNvPr id="15390" name="Rectangle 73"/>
                <p:cNvSpPr>
                  <a:spLocks noChangeArrowheads="1"/>
                </p:cNvSpPr>
                <p:nvPr/>
              </p:nvSpPr>
              <p:spPr bwMode="auto">
                <a:xfrm>
                  <a:off x="3228" y="1560"/>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p>
              </p:txBody>
            </p:sp>
            <p:sp>
              <p:nvSpPr>
                <p:cNvPr id="15391" name="Rectangle 74"/>
                <p:cNvSpPr>
                  <a:spLocks noChangeArrowheads="1"/>
                </p:cNvSpPr>
                <p:nvPr/>
              </p:nvSpPr>
              <p:spPr bwMode="auto">
                <a:xfrm>
                  <a:off x="3024" y="1776"/>
                  <a:ext cx="265" cy="288"/>
                </a:xfrm>
                <a:prstGeom prst="rect">
                  <a:avLst/>
                </a:prstGeom>
                <a:noFill/>
                <a:ln w="9525">
                  <a:noFill/>
                  <a:miter lim="800000"/>
                  <a:headEnd/>
                  <a:tailEnd/>
                </a:ln>
              </p:spPr>
              <p:txBody>
                <a:bodyPr wrap="none" anchor="ctr">
                  <a:spAutoFit/>
                </a:bodyPr>
                <a:lstStyle/>
                <a:p>
                  <a:r>
                    <a:rPr lang="en-US" b="1">
                      <a:solidFill>
                        <a:srgbClr val="CC0000"/>
                      </a:solidFill>
                    </a:rPr>
                    <a:t>O</a:t>
                  </a:r>
                  <a:endParaRPr lang="en-US" b="1" baseline="30000">
                    <a:solidFill>
                      <a:srgbClr val="CC0000"/>
                    </a:solidFill>
                  </a:endParaRPr>
                </a:p>
              </p:txBody>
            </p:sp>
            <p:sp>
              <p:nvSpPr>
                <p:cNvPr id="15392" name="Rectangle 75"/>
                <p:cNvSpPr>
                  <a:spLocks noChangeArrowheads="1"/>
                </p:cNvSpPr>
                <p:nvPr/>
              </p:nvSpPr>
              <p:spPr bwMode="auto">
                <a:xfrm>
                  <a:off x="2748" y="1560"/>
                  <a:ext cx="337" cy="288"/>
                </a:xfrm>
                <a:prstGeom prst="rect">
                  <a:avLst/>
                </a:prstGeom>
                <a:noFill/>
                <a:ln w="9525">
                  <a:noFill/>
                  <a:miter lim="800000"/>
                  <a:headEnd/>
                  <a:tailEnd/>
                </a:ln>
              </p:spPr>
              <p:txBody>
                <a:bodyPr wrap="none" anchor="ctr">
                  <a:spAutoFit/>
                </a:bodyPr>
                <a:lstStyle/>
                <a:p>
                  <a:r>
                    <a:rPr lang="en-US" b="1" baseline="30000">
                      <a:solidFill>
                        <a:srgbClr val="CC0000"/>
                      </a:solidFill>
                    </a:rPr>
                    <a:t>–</a:t>
                  </a:r>
                  <a:r>
                    <a:rPr lang="en-US" b="1">
                      <a:solidFill>
                        <a:srgbClr val="CC0000"/>
                      </a:solidFill>
                    </a:rPr>
                    <a:t>O</a:t>
                  </a:r>
                </a:p>
              </p:txBody>
            </p:sp>
          </p:grpSp>
          <p:grpSp>
            <p:nvGrpSpPr>
              <p:cNvPr id="15382" name="Group 76"/>
              <p:cNvGrpSpPr>
                <a:grpSpLocks/>
              </p:cNvGrpSpPr>
              <p:nvPr/>
            </p:nvGrpSpPr>
            <p:grpSpPr bwMode="auto">
              <a:xfrm>
                <a:off x="2544" y="1344"/>
                <a:ext cx="817" cy="720"/>
                <a:chOff x="3792" y="1344"/>
                <a:chExt cx="817" cy="720"/>
              </a:xfrm>
            </p:grpSpPr>
            <p:sp>
              <p:nvSpPr>
                <p:cNvPr id="15383" name="Oval 77"/>
                <p:cNvSpPr>
                  <a:spLocks noChangeArrowheads="1"/>
                </p:cNvSpPr>
                <p:nvPr/>
              </p:nvSpPr>
              <p:spPr bwMode="auto">
                <a:xfrm>
                  <a:off x="3888" y="1392"/>
                  <a:ext cx="624" cy="624"/>
                </a:xfrm>
                <a:prstGeom prst="ellipse">
                  <a:avLst/>
                </a:prstGeom>
                <a:solidFill>
                  <a:srgbClr val="FF8000"/>
                </a:solidFill>
                <a:ln w="28575">
                  <a:solidFill>
                    <a:srgbClr val="FFEA18"/>
                  </a:solidFill>
                  <a:round/>
                  <a:headEnd/>
                  <a:tailEnd/>
                </a:ln>
              </p:spPr>
              <p:txBody>
                <a:bodyPr wrap="none" anchor="ctr"/>
                <a:lstStyle/>
                <a:p>
                  <a:r>
                    <a:rPr lang="en-US" b="1">
                      <a:solidFill>
                        <a:srgbClr val="CC0000"/>
                      </a:solidFill>
                    </a:rPr>
                    <a:t>P</a:t>
                  </a:r>
                  <a:endParaRPr lang="en-US">
                    <a:solidFill>
                      <a:srgbClr val="CC0000"/>
                    </a:solidFill>
                  </a:endParaRPr>
                </a:p>
              </p:txBody>
            </p:sp>
            <p:sp>
              <p:nvSpPr>
                <p:cNvPr id="15384" name="Text Box 78"/>
                <p:cNvSpPr txBox="1">
                  <a:spLocks noChangeArrowheads="1"/>
                </p:cNvSpPr>
                <p:nvPr/>
              </p:nvSpPr>
              <p:spPr bwMode="auto">
                <a:xfrm>
                  <a:off x="4080" y="1344"/>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endParaRPr lang="en-US" b="1">
                    <a:solidFill>
                      <a:srgbClr val="CC0000"/>
                    </a:solidFill>
                  </a:endParaRPr>
                </a:p>
              </p:txBody>
            </p:sp>
            <p:sp>
              <p:nvSpPr>
                <p:cNvPr id="15385" name="Rectangle 79"/>
                <p:cNvSpPr>
                  <a:spLocks noChangeArrowheads="1"/>
                </p:cNvSpPr>
                <p:nvPr/>
              </p:nvSpPr>
              <p:spPr bwMode="auto">
                <a:xfrm>
                  <a:off x="4272" y="1560"/>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p>
              </p:txBody>
            </p:sp>
            <p:sp>
              <p:nvSpPr>
                <p:cNvPr id="15386" name="Rectangle 80"/>
                <p:cNvSpPr>
                  <a:spLocks noChangeArrowheads="1"/>
                </p:cNvSpPr>
                <p:nvPr/>
              </p:nvSpPr>
              <p:spPr bwMode="auto">
                <a:xfrm>
                  <a:off x="4068" y="1776"/>
                  <a:ext cx="265" cy="288"/>
                </a:xfrm>
                <a:prstGeom prst="rect">
                  <a:avLst/>
                </a:prstGeom>
                <a:noFill/>
                <a:ln w="9525">
                  <a:noFill/>
                  <a:miter lim="800000"/>
                  <a:headEnd/>
                  <a:tailEnd/>
                </a:ln>
              </p:spPr>
              <p:txBody>
                <a:bodyPr wrap="none" anchor="ctr">
                  <a:spAutoFit/>
                </a:bodyPr>
                <a:lstStyle/>
                <a:p>
                  <a:r>
                    <a:rPr lang="en-US" b="1">
                      <a:solidFill>
                        <a:srgbClr val="CC0000"/>
                      </a:solidFill>
                    </a:rPr>
                    <a:t>O</a:t>
                  </a:r>
                  <a:endParaRPr lang="en-US" b="1" baseline="30000">
                    <a:solidFill>
                      <a:srgbClr val="CC0000"/>
                    </a:solidFill>
                  </a:endParaRPr>
                </a:p>
              </p:txBody>
            </p:sp>
            <p:sp>
              <p:nvSpPr>
                <p:cNvPr id="15387" name="Rectangle 81"/>
                <p:cNvSpPr>
                  <a:spLocks noChangeArrowheads="1"/>
                </p:cNvSpPr>
                <p:nvPr/>
              </p:nvSpPr>
              <p:spPr bwMode="auto">
                <a:xfrm>
                  <a:off x="3792" y="1560"/>
                  <a:ext cx="337" cy="288"/>
                </a:xfrm>
                <a:prstGeom prst="rect">
                  <a:avLst/>
                </a:prstGeom>
                <a:noFill/>
                <a:ln w="9525">
                  <a:noFill/>
                  <a:miter lim="800000"/>
                  <a:headEnd/>
                  <a:tailEnd/>
                </a:ln>
              </p:spPr>
              <p:txBody>
                <a:bodyPr wrap="none" anchor="ctr">
                  <a:spAutoFit/>
                </a:bodyPr>
                <a:lstStyle/>
                <a:p>
                  <a:r>
                    <a:rPr lang="en-US" b="1" baseline="30000">
                      <a:solidFill>
                        <a:srgbClr val="CC0000"/>
                      </a:solidFill>
                    </a:rPr>
                    <a:t>–</a:t>
                  </a:r>
                  <a:r>
                    <a:rPr lang="en-US" b="1">
                      <a:solidFill>
                        <a:srgbClr val="CC0000"/>
                      </a:solidFill>
                    </a:rPr>
                    <a:t>O</a:t>
                  </a:r>
                </a:p>
              </p:txBody>
            </p:sp>
          </p:grpSp>
        </p:grpSp>
      </p:grpSp>
      <p:sp>
        <p:nvSpPr>
          <p:cNvPr id="377938" name="Rectangle 82" descr="Rectangle: Click to edit Master text styles&#10;Second level&#10;Third level&#10;Fourth level&#10;Fifth level"/>
          <p:cNvSpPr>
            <a:spLocks noGrp="1" noChangeArrowheads="1"/>
          </p:cNvSpPr>
          <p:nvPr>
            <p:ph type="body" idx="1"/>
          </p:nvPr>
        </p:nvSpPr>
        <p:spPr>
          <a:xfrm>
            <a:off x="609600" y="3494088"/>
            <a:ext cx="8315325" cy="2770187"/>
          </a:xfrm>
          <a:noFill/>
        </p:spPr>
        <p:txBody>
          <a:bodyPr/>
          <a:lstStyle/>
          <a:p>
            <a:pPr>
              <a:lnSpc>
                <a:spcPct val="90000"/>
              </a:lnSpc>
            </a:pPr>
            <a:r>
              <a:rPr lang="en-US" sz="2600" smtClean="0"/>
              <a:t>Each negative PO</a:t>
            </a:r>
            <a:r>
              <a:rPr lang="en-US" sz="2600" baseline="-25000" smtClean="0"/>
              <a:t>4</a:t>
            </a:r>
            <a:r>
              <a:rPr lang="en-US" sz="2600" smtClean="0"/>
              <a:t> more difficult to add</a:t>
            </a:r>
          </a:p>
          <a:p>
            <a:pPr lvl="1">
              <a:lnSpc>
                <a:spcPct val="90000"/>
              </a:lnSpc>
            </a:pPr>
            <a:r>
              <a:rPr lang="en-US" sz="2400" smtClean="0"/>
              <a:t>a lot of stored energy in each bond</a:t>
            </a:r>
          </a:p>
          <a:p>
            <a:pPr marL="1085850" lvl="2">
              <a:lnSpc>
                <a:spcPct val="90000"/>
              </a:lnSpc>
            </a:pPr>
            <a:r>
              <a:rPr lang="en-US" sz="2000" smtClean="0"/>
              <a:t>most energy stored in 3rd P</a:t>
            </a:r>
            <a:r>
              <a:rPr lang="en-US" sz="2000" baseline="-25000" smtClean="0"/>
              <a:t>i</a:t>
            </a:r>
          </a:p>
          <a:p>
            <a:pPr marL="1085850" lvl="2">
              <a:lnSpc>
                <a:spcPct val="90000"/>
              </a:lnSpc>
            </a:pPr>
            <a:r>
              <a:rPr lang="en-US" sz="2000" smtClean="0"/>
              <a:t>3rd P</a:t>
            </a:r>
            <a:r>
              <a:rPr lang="en-US" sz="2000" baseline="-25000" smtClean="0"/>
              <a:t>i</a:t>
            </a:r>
            <a:r>
              <a:rPr lang="en-US" sz="2000" smtClean="0"/>
              <a:t> is hardest group to keep bonded to molecule </a:t>
            </a:r>
          </a:p>
          <a:p>
            <a:pPr>
              <a:lnSpc>
                <a:spcPct val="90000"/>
              </a:lnSpc>
            </a:pPr>
            <a:r>
              <a:rPr lang="en-US" sz="2600" smtClean="0"/>
              <a:t>Bonding of negative P</a:t>
            </a:r>
            <a:r>
              <a:rPr lang="en-US" sz="2600" baseline="-25000" smtClean="0"/>
              <a:t>i </a:t>
            </a:r>
            <a:r>
              <a:rPr lang="en-US" sz="2600" smtClean="0"/>
              <a:t>groups is unstable</a:t>
            </a:r>
          </a:p>
          <a:p>
            <a:pPr lvl="1">
              <a:lnSpc>
                <a:spcPct val="90000"/>
              </a:lnSpc>
            </a:pPr>
            <a:r>
              <a:rPr lang="en-US" sz="2400" i="1" smtClean="0">
                <a:solidFill>
                  <a:srgbClr val="CC0000"/>
                </a:solidFill>
              </a:rPr>
              <a:t>spring-loaded</a:t>
            </a:r>
          </a:p>
          <a:p>
            <a:pPr lvl="1">
              <a:lnSpc>
                <a:spcPct val="90000"/>
              </a:lnSpc>
            </a:pPr>
            <a:r>
              <a:rPr lang="en-US" sz="2400" smtClean="0"/>
              <a:t>P</a:t>
            </a:r>
            <a:r>
              <a:rPr lang="en-US" sz="2400" baseline="-25000" smtClean="0"/>
              <a:t>i </a:t>
            </a:r>
            <a:r>
              <a:rPr lang="en-US" sz="2400" smtClean="0"/>
              <a:t>groups “pop” off easily &amp; release energy</a:t>
            </a:r>
          </a:p>
        </p:txBody>
      </p:sp>
      <p:sp>
        <p:nvSpPr>
          <p:cNvPr id="377944" name="Rectangle 88"/>
          <p:cNvSpPr>
            <a:spLocks noChangeArrowheads="1"/>
          </p:cNvSpPr>
          <p:nvPr/>
        </p:nvSpPr>
        <p:spPr bwMode="auto">
          <a:xfrm>
            <a:off x="781050" y="6415088"/>
            <a:ext cx="7580313" cy="366712"/>
          </a:xfrm>
          <a:prstGeom prst="rect">
            <a:avLst/>
          </a:prstGeom>
          <a:solidFill>
            <a:srgbClr val="FFCC18"/>
          </a:solidFill>
          <a:ln w="9525">
            <a:noFill/>
            <a:miter lim="800000"/>
            <a:headEnd/>
            <a:tailEnd/>
          </a:ln>
        </p:spPr>
        <p:txBody>
          <a:bodyPr>
            <a:spAutoFit/>
          </a:bodyPr>
          <a:lstStyle/>
          <a:p>
            <a:r>
              <a:rPr lang="en-US" sz="1800" b="1">
                <a:solidFill>
                  <a:srgbClr val="0F116A"/>
                </a:solidFill>
              </a:rPr>
              <a:t>Instability of its P bonds makes ATP an excellent energy donor</a:t>
            </a:r>
          </a:p>
        </p:txBody>
      </p:sp>
      <p:pic>
        <p:nvPicPr>
          <p:cNvPr id="377948" name="Picture 92" descr="penguinL"/>
          <p:cNvPicPr>
            <a:picLocks noChangeAspect="1" noChangeArrowheads="1"/>
          </p:cNvPicPr>
          <p:nvPr/>
        </p:nvPicPr>
        <p:blipFill>
          <a:blip r:embed="rId9"/>
          <a:srcRect/>
          <a:stretch>
            <a:fillRect/>
          </a:stretch>
        </p:blipFill>
        <p:spPr bwMode="auto">
          <a:xfrm>
            <a:off x="7869238" y="2441575"/>
            <a:ext cx="1274762" cy="1295400"/>
          </a:xfrm>
          <a:prstGeom prst="rect">
            <a:avLst/>
          </a:prstGeom>
          <a:noFill/>
          <a:ln w="9525">
            <a:noFill/>
            <a:miter lim="800000"/>
            <a:headEnd/>
            <a:tailEnd/>
          </a:ln>
        </p:spPr>
      </p:pic>
      <p:sp>
        <p:nvSpPr>
          <p:cNvPr id="377949" name="AutoShape 93"/>
          <p:cNvSpPr>
            <a:spLocks noChangeArrowheads="1"/>
          </p:cNvSpPr>
          <p:nvPr/>
        </p:nvSpPr>
        <p:spPr bwMode="auto">
          <a:xfrm>
            <a:off x="7110413" y="417513"/>
            <a:ext cx="1841500" cy="1397000"/>
          </a:xfrm>
          <a:prstGeom prst="wedgeEllipseCallout">
            <a:avLst>
              <a:gd name="adj1" fmla="val 4569"/>
              <a:gd name="adj2" fmla="val 109319"/>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pitchFamily="84" charset="0"/>
              </a:rPr>
              <a:t>I think</a:t>
            </a:r>
            <a:br>
              <a:rPr lang="en-US" sz="1800" b="1">
                <a:solidFill>
                  <a:srgbClr val="0F116A"/>
                </a:solidFill>
                <a:latin typeface="Comic Sans MS" pitchFamily="84" charset="0"/>
              </a:rPr>
            </a:br>
            <a:r>
              <a:rPr lang="en-US" sz="1800" b="1">
                <a:solidFill>
                  <a:srgbClr val="0F116A"/>
                </a:solidFill>
                <a:latin typeface="Comic Sans MS" pitchFamily="84" charset="0"/>
              </a:rPr>
              <a:t>he’s a bit</a:t>
            </a:r>
            <a:br>
              <a:rPr lang="en-US" sz="1800" b="1">
                <a:solidFill>
                  <a:srgbClr val="0F116A"/>
                </a:solidFill>
                <a:latin typeface="Comic Sans MS" pitchFamily="84" charset="0"/>
              </a:rPr>
            </a:br>
            <a:r>
              <a:rPr lang="en-US" sz="1800" b="1">
                <a:solidFill>
                  <a:srgbClr val="0F116A"/>
                </a:solidFill>
                <a:latin typeface="Comic Sans MS" pitchFamily="84" charset="0"/>
              </a:rPr>
              <a:t>unstable…</a:t>
            </a:r>
            <a:br>
              <a:rPr lang="en-US" sz="1800" b="1">
                <a:solidFill>
                  <a:srgbClr val="0F116A"/>
                </a:solidFill>
                <a:latin typeface="Comic Sans MS" pitchFamily="84" charset="0"/>
              </a:rPr>
            </a:br>
            <a:r>
              <a:rPr lang="en-US" sz="1800" b="1">
                <a:solidFill>
                  <a:srgbClr val="0F116A"/>
                </a:solidFill>
                <a:latin typeface="Comic Sans MS" pitchFamily="84" charset="0"/>
              </a:rPr>
              <a:t>don’t you?</a:t>
            </a:r>
          </a:p>
        </p:txBody>
      </p:sp>
      <p:sp>
        <p:nvSpPr>
          <p:cNvPr id="377950" name="Rectangle 94"/>
          <p:cNvSpPr>
            <a:spLocks noChangeArrowheads="1"/>
          </p:cNvSpPr>
          <p:nvPr/>
        </p:nvSpPr>
        <p:spPr bwMode="auto">
          <a:xfrm>
            <a:off x="822325" y="2646363"/>
            <a:ext cx="917575" cy="488950"/>
          </a:xfrm>
          <a:prstGeom prst="rect">
            <a:avLst/>
          </a:prstGeom>
          <a:noFill/>
          <a:ln w="9525">
            <a:noFill/>
            <a:miter lim="800000"/>
            <a:headEnd/>
            <a:tailEnd/>
          </a:ln>
          <a:effectLst>
            <a:outerShdw dist="35921" dir="2700000" algn="ctr" rotWithShape="0">
              <a:srgbClr val="808080"/>
            </a:outerShdw>
          </a:effectLst>
        </p:spPr>
        <p:txBody>
          <a:bodyPr wrap="none" anchor="ctr">
            <a:spAutoFit/>
          </a:bodyPr>
          <a:lstStyle/>
          <a:p>
            <a:pPr>
              <a:defRPr/>
            </a:pPr>
            <a:r>
              <a:rPr lang="en-US" sz="2600" b="1">
                <a:solidFill>
                  <a:srgbClr val="FFEA18"/>
                </a:solidFill>
              </a:rPr>
              <a:t>AMP</a:t>
            </a:r>
            <a:endParaRPr lang="en-US" sz="2600" b="1">
              <a:solidFill>
                <a:srgbClr val="FFEA18"/>
              </a:solidFill>
              <a:effectLst>
                <a:outerShdw blurRad="38100" dist="38100" dir="2700000" algn="tl">
                  <a:srgbClr val="C0C0C0"/>
                </a:outerShdw>
              </a:effectLst>
            </a:endParaRPr>
          </a:p>
        </p:txBody>
      </p:sp>
      <p:sp>
        <p:nvSpPr>
          <p:cNvPr id="377951" name="Rectangle 95"/>
          <p:cNvSpPr>
            <a:spLocks noChangeArrowheads="1"/>
          </p:cNvSpPr>
          <p:nvPr/>
        </p:nvSpPr>
        <p:spPr bwMode="auto">
          <a:xfrm>
            <a:off x="822325" y="2646363"/>
            <a:ext cx="881063" cy="488950"/>
          </a:xfrm>
          <a:prstGeom prst="rect">
            <a:avLst/>
          </a:prstGeom>
          <a:noFill/>
          <a:ln w="9525">
            <a:noFill/>
            <a:miter lim="800000"/>
            <a:headEnd/>
            <a:tailEnd/>
          </a:ln>
          <a:effectLst/>
        </p:spPr>
        <p:txBody>
          <a:bodyPr wrap="none" anchor="ctr">
            <a:spAutoFit/>
          </a:bodyPr>
          <a:lstStyle/>
          <a:p>
            <a:pPr>
              <a:defRPr/>
            </a:pPr>
            <a:r>
              <a:rPr lang="en-US" sz="2600" b="1">
                <a:solidFill>
                  <a:srgbClr val="FF6404"/>
                </a:solidFill>
              </a:rPr>
              <a:t>ADP</a:t>
            </a:r>
            <a:endParaRPr lang="en-US" sz="2600" b="1">
              <a:solidFill>
                <a:srgbClr val="FF6404"/>
              </a:solidFill>
              <a:effectLst>
                <a:outerShdw blurRad="38100" dist="38100" dir="2700000" algn="tl">
                  <a:srgbClr val="C0C0C0"/>
                </a:outerShdw>
              </a:effectLst>
            </a:endParaRPr>
          </a:p>
        </p:txBody>
      </p:sp>
      <p:sp>
        <p:nvSpPr>
          <p:cNvPr id="377952" name="Rectangle 96"/>
          <p:cNvSpPr>
            <a:spLocks noChangeArrowheads="1"/>
          </p:cNvSpPr>
          <p:nvPr/>
        </p:nvSpPr>
        <p:spPr bwMode="auto">
          <a:xfrm>
            <a:off x="841375" y="2646363"/>
            <a:ext cx="844550" cy="488950"/>
          </a:xfrm>
          <a:prstGeom prst="rect">
            <a:avLst/>
          </a:prstGeom>
          <a:noFill/>
          <a:ln w="9525">
            <a:noFill/>
            <a:miter lim="800000"/>
            <a:headEnd/>
            <a:tailEnd/>
          </a:ln>
          <a:effectLst/>
        </p:spPr>
        <p:txBody>
          <a:bodyPr wrap="none" anchor="ctr">
            <a:spAutoFit/>
          </a:bodyPr>
          <a:lstStyle/>
          <a:p>
            <a:pPr>
              <a:defRPr/>
            </a:pPr>
            <a:r>
              <a:rPr lang="en-US" sz="2600" b="1">
                <a:solidFill>
                  <a:srgbClr val="CC0000"/>
                </a:solidFill>
              </a:rPr>
              <a:t>ATP</a:t>
            </a:r>
            <a:endParaRPr lang="en-US" sz="2600" b="1">
              <a:solidFill>
                <a:srgbClr val="FF6404"/>
              </a:solidFill>
              <a:effectLst>
                <a:outerShdw blurRad="38100" dist="38100" dir="2700000" algn="tl">
                  <a:srgbClr val="C0C0C0"/>
                </a:outerShdw>
              </a:effectLst>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Vibro Up" builtIn="1"/>
                                        </p:tgtEl>
                                      </p:cMediaNode>
                                    </p:audio>
                                  </p:subTnLst>
                                </p:cTn>
                              </p:par>
                            </p:childTnLst>
                          </p:cTn>
                        </p:par>
                      </p:childTnLst>
                    </p:cTn>
                  </p:par>
                  <p:par>
                    <p:cTn id="11" fill="hold">
                      <p:stCondLst>
                        <p:cond delay="indefinite"/>
                      </p:stCondLst>
                      <p:childTnLst>
                        <p:par>
                          <p:cTn id="12" fill="hold">
                            <p:stCondLst>
                              <p:cond delay="0"/>
                            </p:stCondLst>
                            <p:childTnLst>
                              <p:par>
                                <p:cTn id="13" presetID="17" presetClass="exit" presetSubtype="8" fill="hold" nodeType="clickEffect">
                                  <p:stCondLst>
                                    <p:cond delay="0"/>
                                  </p:stCondLst>
                                  <p:childTnLst>
                                    <p:anim calcmode="lin" valueType="num">
                                      <p:cBhvr>
                                        <p:cTn id="14" dur="500"/>
                                        <p:tgtEl>
                                          <p:spTgt spid="6"/>
                                        </p:tgtEl>
                                        <p:attrNameLst>
                                          <p:attrName>ppt_x</p:attrName>
                                        </p:attrNameLst>
                                      </p:cBhvr>
                                      <p:tavLst>
                                        <p:tav tm="0">
                                          <p:val>
                                            <p:strVal val="ppt_x"/>
                                          </p:val>
                                        </p:tav>
                                        <p:tav tm="100000">
                                          <p:val>
                                            <p:strVal val="ppt_x-ppt_w/2"/>
                                          </p:val>
                                        </p:tav>
                                      </p:tavLst>
                                    </p:anim>
                                    <p:anim calcmode="lin" valueType="num">
                                      <p:cBhvr>
                                        <p:cTn id="15" dur="500"/>
                                        <p:tgtEl>
                                          <p:spTgt spid="6"/>
                                        </p:tgtEl>
                                        <p:attrNameLst>
                                          <p:attrName>ppt_y</p:attrName>
                                        </p:attrNameLst>
                                      </p:cBhvr>
                                      <p:tavLst>
                                        <p:tav tm="0">
                                          <p:val>
                                            <p:strVal val="ppt_y"/>
                                          </p:val>
                                        </p:tav>
                                        <p:tav tm="100000">
                                          <p:val>
                                            <p:strVal val="ppt_y"/>
                                          </p:val>
                                        </p:tav>
                                      </p:tavLst>
                                    </p:anim>
                                    <p:anim calcmode="lin" valueType="num">
                                      <p:cBhvr>
                                        <p:cTn id="16" dur="500"/>
                                        <p:tgtEl>
                                          <p:spTgt spid="6"/>
                                        </p:tgtEl>
                                        <p:attrNameLst>
                                          <p:attrName>ppt_w</p:attrName>
                                        </p:attrNameLst>
                                      </p:cBhvr>
                                      <p:tavLst>
                                        <p:tav tm="0">
                                          <p:val>
                                            <p:strVal val="ppt_w"/>
                                          </p:val>
                                        </p:tav>
                                        <p:tav tm="100000">
                                          <p:val>
                                            <p:fltVal val="0"/>
                                          </p:val>
                                        </p:tav>
                                      </p:tavLst>
                                    </p:anim>
                                    <p:anim calcmode="lin" valueType="num">
                                      <p:cBhvr>
                                        <p:cTn id="17" dur="500"/>
                                        <p:tgtEl>
                                          <p:spTgt spid="6"/>
                                        </p:tgtEl>
                                        <p:attrNameLst>
                                          <p:attrName>ppt_h</p:attrName>
                                        </p:attrNameLst>
                                      </p:cBhvr>
                                      <p:tavLst>
                                        <p:tav tm="0">
                                          <p:val>
                                            <p:strVal val="ppt_h"/>
                                          </p:val>
                                        </p:tav>
                                        <p:tav tm="100000">
                                          <p:val>
                                            <p:strVal val="ppt_h"/>
                                          </p:val>
                                        </p:tav>
                                      </p:tavLst>
                                    </p:anim>
                                    <p:set>
                                      <p:cBhvr>
                                        <p:cTn id="18"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4" name="Laser" builtIn="1"/>
                                        </p:tgtEl>
                                      </p:cMediaNode>
                                    </p:audio>
                                  </p:sub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5" name="String" builtIn="1"/>
                                        </p:tgtEl>
                                      </p:cMediaNode>
                                    </p:audio>
                                  </p:subTnLst>
                                </p:cTn>
                              </p:par>
                            </p:childTnLst>
                          </p:cTn>
                        </p:par>
                        <p:par>
                          <p:cTn id="23" fill="hold">
                            <p:stCondLst>
                              <p:cond delay="1000"/>
                            </p:stCondLst>
                            <p:childTnLst>
                              <p:par>
                                <p:cTn id="24" presetID="22" presetClass="exit" presetSubtype="2" fill="hold" grpId="0" nodeType="afterEffect">
                                  <p:stCondLst>
                                    <p:cond delay="0"/>
                                  </p:stCondLst>
                                  <p:childTnLst>
                                    <p:animEffect transition="out" filter="wipe(right)">
                                      <p:cBhvr>
                                        <p:cTn id="25" dur="500"/>
                                        <p:tgtEl>
                                          <p:spTgt spid="377950">
                                            <p:txEl>
                                              <p:pRg st="0" end="0"/>
                                            </p:txEl>
                                          </p:spTgt>
                                        </p:tgtEl>
                                      </p:cBhvr>
                                    </p:animEffect>
                                    <p:set>
                                      <p:cBhvr>
                                        <p:cTn id="26" dur="1" fill="hold">
                                          <p:stCondLst>
                                            <p:cond delay="499"/>
                                          </p:stCondLst>
                                        </p:cTn>
                                        <p:tgtEl>
                                          <p:spTgt spid="377950">
                                            <p:txEl>
                                              <p:pRg st="0" end="0"/>
                                            </p:txEl>
                                          </p:spTgt>
                                        </p:tgtEl>
                                        <p:attrNameLst>
                                          <p:attrName>style.visibility</p:attrName>
                                        </p:attrNameLst>
                                      </p:cBhvr>
                                      <p:to>
                                        <p:strVal val="hidden"/>
                                      </p:to>
                                    </p:set>
                                  </p:childTnLst>
                                </p:cTn>
                              </p:par>
                              <p:par>
                                <p:cTn id="27" presetID="22" presetClass="entr" presetSubtype="2" fill="hold" grpId="1" nodeType="withEffect">
                                  <p:stCondLst>
                                    <p:cond delay="0"/>
                                  </p:stCondLst>
                                  <p:childTnLst>
                                    <p:set>
                                      <p:cBhvr>
                                        <p:cTn id="28" dur="1" fill="hold">
                                          <p:stCondLst>
                                            <p:cond delay="0"/>
                                          </p:stCondLst>
                                        </p:cTn>
                                        <p:tgtEl>
                                          <p:spTgt spid="377951">
                                            <p:txEl>
                                              <p:pRg st="0" end="0"/>
                                            </p:txEl>
                                          </p:spTgt>
                                        </p:tgtEl>
                                        <p:attrNameLst>
                                          <p:attrName>style.visibility</p:attrName>
                                        </p:attrNameLst>
                                      </p:cBhvr>
                                      <p:to>
                                        <p:strVal val="visible"/>
                                      </p:to>
                                    </p:set>
                                    <p:animEffect transition="in" filter="wipe(right)">
                                      <p:cBhvr>
                                        <p:cTn id="29" dur="500"/>
                                        <p:tgtEl>
                                          <p:spTgt spid="37795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2"/>
                                            </p:cond>
                                          </p:stCondLst>
                                          <p:endCondLst>
                                            <p:cond evt="onStopAudio" delay="0">
                                              <p:tgtEl>
                                                <p:sldTgt/>
                                              </p:tgtEl>
                                            </p:cond>
                                          </p:endCondLst>
                                        </p:cTn>
                                        <p:tgtEl>
                                          <p:sndTgt r:embed="rId3" name="Vibro Up" builtIn="1"/>
                                        </p:tgtEl>
                                      </p:cMediaNode>
                                    </p:audio>
                                  </p:subTnLst>
                                </p:cTn>
                              </p:par>
                            </p:childTnLst>
                          </p:cTn>
                        </p:par>
                      </p:childTnLst>
                    </p:cTn>
                  </p:par>
                  <p:par>
                    <p:cTn id="38" fill="hold">
                      <p:stCondLst>
                        <p:cond delay="indefinite"/>
                      </p:stCondLst>
                      <p:childTnLst>
                        <p:par>
                          <p:cTn id="39" fill="hold">
                            <p:stCondLst>
                              <p:cond delay="0"/>
                            </p:stCondLst>
                            <p:childTnLst>
                              <p:par>
                                <p:cTn id="40" presetID="17" presetClass="exit" presetSubtype="8" fill="hold" nodeType="clickEffect">
                                  <p:stCondLst>
                                    <p:cond delay="0"/>
                                  </p:stCondLst>
                                  <p:childTnLst>
                                    <p:anim calcmode="lin" valueType="num">
                                      <p:cBhvr>
                                        <p:cTn id="41" dur="500"/>
                                        <p:tgtEl>
                                          <p:spTgt spid="7"/>
                                        </p:tgtEl>
                                        <p:attrNameLst>
                                          <p:attrName>ppt_x</p:attrName>
                                        </p:attrNameLst>
                                      </p:cBhvr>
                                      <p:tavLst>
                                        <p:tav tm="0">
                                          <p:val>
                                            <p:strVal val="ppt_x"/>
                                          </p:val>
                                        </p:tav>
                                        <p:tav tm="100000">
                                          <p:val>
                                            <p:strVal val="ppt_x-ppt_w/2"/>
                                          </p:val>
                                        </p:tav>
                                      </p:tavLst>
                                    </p:anim>
                                    <p:anim calcmode="lin" valueType="num">
                                      <p:cBhvr>
                                        <p:cTn id="42" dur="500"/>
                                        <p:tgtEl>
                                          <p:spTgt spid="7"/>
                                        </p:tgtEl>
                                        <p:attrNameLst>
                                          <p:attrName>ppt_y</p:attrName>
                                        </p:attrNameLst>
                                      </p:cBhvr>
                                      <p:tavLst>
                                        <p:tav tm="0">
                                          <p:val>
                                            <p:strVal val="ppt_y"/>
                                          </p:val>
                                        </p:tav>
                                        <p:tav tm="100000">
                                          <p:val>
                                            <p:strVal val="ppt_y"/>
                                          </p:val>
                                        </p:tav>
                                      </p:tavLst>
                                    </p:anim>
                                    <p:anim calcmode="lin" valueType="num">
                                      <p:cBhvr>
                                        <p:cTn id="43" dur="500"/>
                                        <p:tgtEl>
                                          <p:spTgt spid="7"/>
                                        </p:tgtEl>
                                        <p:attrNameLst>
                                          <p:attrName>ppt_w</p:attrName>
                                        </p:attrNameLst>
                                      </p:cBhvr>
                                      <p:tavLst>
                                        <p:tav tm="0">
                                          <p:val>
                                            <p:strVal val="ppt_w"/>
                                          </p:val>
                                        </p:tav>
                                        <p:tav tm="100000">
                                          <p:val>
                                            <p:fltVal val="0"/>
                                          </p:val>
                                        </p:tav>
                                      </p:tavLst>
                                    </p:anim>
                                    <p:anim calcmode="lin" valueType="num">
                                      <p:cBhvr>
                                        <p:cTn id="44" dur="500"/>
                                        <p:tgtEl>
                                          <p:spTgt spid="7"/>
                                        </p:tgtEl>
                                        <p:attrNameLst>
                                          <p:attrName>ppt_h</p:attrName>
                                        </p:attrNameLst>
                                      </p:cBhvr>
                                      <p:tavLst>
                                        <p:tav tm="0">
                                          <p:val>
                                            <p:strVal val="ppt_h"/>
                                          </p:val>
                                        </p:tav>
                                        <p:tav tm="100000">
                                          <p:val>
                                            <p:strVal val="ppt_h"/>
                                          </p:val>
                                        </p:tav>
                                      </p:tavLst>
                                    </p:anim>
                                    <p:set>
                                      <p:cBhvr>
                                        <p:cTn id="45" dur="1" fill="hold">
                                          <p:stCondLst>
                                            <p:cond delay="499"/>
                                          </p:stCondLst>
                                        </p:cTn>
                                        <p:tgtEl>
                                          <p:spTgt spid="7"/>
                                        </p:tgtEl>
                                        <p:attrNameLst>
                                          <p:attrName>style.visibility</p:attrName>
                                        </p:attrNameLst>
                                      </p:cBhvr>
                                      <p:to>
                                        <p:strVal val="hidden"/>
                                      </p:to>
                                    </p:set>
                                  </p:childTnLst>
                                </p:cTn>
                              </p:par>
                            </p:childTnLst>
                          </p:cTn>
                        </p:par>
                        <p:par>
                          <p:cTn id="46" fill="hold">
                            <p:stCondLst>
                              <p:cond delay="500"/>
                            </p:stCondLst>
                            <p:childTnLst>
                              <p:par>
                                <p:cTn id="47" presetID="2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right)">
                                      <p:cBhvr>
                                        <p:cTn id="49" dur="500"/>
                                        <p:tgtEl>
                                          <p:spTgt spid="15"/>
                                        </p:tgtEl>
                                      </p:cBhvr>
                                    </p:animEffect>
                                  </p:childTnLst>
                                  <p:subTnLst>
                                    <p:audio>
                                      <p:cMediaNode>
                                        <p:cTn display="0" masterRel="sameClick">
                                          <p:stCondLst>
                                            <p:cond evt="begin" delay="0">
                                              <p:tn val="47"/>
                                            </p:cond>
                                          </p:stCondLst>
                                          <p:endCondLst>
                                            <p:cond evt="onStopAudio" delay="0">
                                              <p:tgtEl>
                                                <p:sldTgt/>
                                              </p:tgtEl>
                                            </p:cond>
                                          </p:endCondLst>
                                        </p:cTn>
                                        <p:tgtEl>
                                          <p:sndTgt r:embed="rId5" name="String" builtIn="1"/>
                                        </p:tgtEl>
                                      </p:cMediaNode>
                                    </p:audio>
                                  </p:subTnLst>
                                </p:cTn>
                              </p:par>
                            </p:childTnLst>
                          </p:cTn>
                        </p:par>
                        <p:par>
                          <p:cTn id="50" fill="hold">
                            <p:stCondLst>
                              <p:cond delay="1000"/>
                            </p:stCondLst>
                            <p:childTnLst>
                              <p:par>
                                <p:cTn id="51" presetID="22" presetClass="exit" presetSubtype="2" fill="hold" grpId="0" nodeType="afterEffect">
                                  <p:stCondLst>
                                    <p:cond delay="0"/>
                                  </p:stCondLst>
                                  <p:childTnLst>
                                    <p:animEffect transition="out" filter="wipe(right)">
                                      <p:cBhvr>
                                        <p:cTn id="52" dur="500"/>
                                        <p:tgtEl>
                                          <p:spTgt spid="377951">
                                            <p:txEl>
                                              <p:pRg st="0" end="0"/>
                                            </p:txEl>
                                          </p:spTgt>
                                        </p:tgtEl>
                                      </p:cBhvr>
                                    </p:animEffect>
                                    <p:set>
                                      <p:cBhvr>
                                        <p:cTn id="53" dur="1" fill="hold">
                                          <p:stCondLst>
                                            <p:cond delay="499"/>
                                          </p:stCondLst>
                                        </p:cTn>
                                        <p:tgtEl>
                                          <p:spTgt spid="377951">
                                            <p:txEl>
                                              <p:pRg st="0" end="0"/>
                                            </p:txEl>
                                          </p:spTgt>
                                        </p:tgtEl>
                                        <p:attrNameLst>
                                          <p:attrName>style.visibility</p:attrName>
                                        </p:attrNameLst>
                                      </p:cBhvr>
                                      <p:to>
                                        <p:strVal val="hidden"/>
                                      </p:to>
                                    </p:set>
                                  </p:childTnLst>
                                </p:cTn>
                              </p:par>
                              <p:par>
                                <p:cTn id="54" presetID="22" presetClass="entr" presetSubtype="2" fill="hold" grpId="0" nodeType="withEffect">
                                  <p:stCondLst>
                                    <p:cond delay="0"/>
                                  </p:stCondLst>
                                  <p:childTnLst>
                                    <p:set>
                                      <p:cBhvr>
                                        <p:cTn id="55" dur="1" fill="hold">
                                          <p:stCondLst>
                                            <p:cond delay="0"/>
                                          </p:stCondLst>
                                        </p:cTn>
                                        <p:tgtEl>
                                          <p:spTgt spid="377952">
                                            <p:txEl>
                                              <p:pRg st="0" end="0"/>
                                            </p:txEl>
                                          </p:spTgt>
                                        </p:tgtEl>
                                        <p:attrNameLst>
                                          <p:attrName>style.visibility</p:attrName>
                                        </p:attrNameLst>
                                      </p:cBhvr>
                                      <p:to>
                                        <p:strVal val="visible"/>
                                      </p:to>
                                    </p:set>
                                    <p:animEffect transition="in" filter="wipe(right)">
                                      <p:cBhvr>
                                        <p:cTn id="56" dur="500"/>
                                        <p:tgtEl>
                                          <p:spTgt spid="37795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77938">
                                            <p:txEl>
                                              <p:pRg st="0" end="0"/>
                                            </p:txEl>
                                          </p:spTgt>
                                        </p:tgtEl>
                                        <p:attrNameLst>
                                          <p:attrName>style.visibility</p:attrName>
                                        </p:attrNameLst>
                                      </p:cBhvr>
                                      <p:to>
                                        <p:strVal val="visible"/>
                                      </p:to>
                                    </p:set>
                                    <p:anim calcmode="lin" valueType="num">
                                      <p:cBhvr additive="base">
                                        <p:cTn id="61" dur="500" fill="hold"/>
                                        <p:tgtEl>
                                          <p:spTgt spid="377938">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7793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6" name="Whoosh" builtIn="1"/>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77938">
                                            <p:txEl>
                                              <p:pRg st="1" end="1"/>
                                            </p:txEl>
                                          </p:spTgt>
                                        </p:tgtEl>
                                        <p:attrNameLst>
                                          <p:attrName>style.visibility</p:attrName>
                                        </p:attrNameLst>
                                      </p:cBhvr>
                                      <p:to>
                                        <p:strVal val="visible"/>
                                      </p:to>
                                    </p:set>
                                    <p:anim calcmode="lin" valueType="num">
                                      <p:cBhvr additive="base">
                                        <p:cTn id="67" dur="500" fill="hold"/>
                                        <p:tgtEl>
                                          <p:spTgt spid="377938">
                                            <p:txEl>
                                              <p:pRg st="1" end="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7793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6" name="Whoosh" builtIn="1"/>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77938">
                                            <p:txEl>
                                              <p:pRg st="2" end="2"/>
                                            </p:txEl>
                                          </p:spTgt>
                                        </p:tgtEl>
                                        <p:attrNameLst>
                                          <p:attrName>style.visibility</p:attrName>
                                        </p:attrNameLst>
                                      </p:cBhvr>
                                      <p:to>
                                        <p:strVal val="visible"/>
                                      </p:to>
                                    </p:set>
                                    <p:anim calcmode="lin" valueType="num">
                                      <p:cBhvr additive="base">
                                        <p:cTn id="73" dur="500" fill="hold"/>
                                        <p:tgtEl>
                                          <p:spTgt spid="377938">
                                            <p:txEl>
                                              <p:pRg st="2" end="2"/>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7793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6" name="Whoosh" builtIn="1"/>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77938">
                                            <p:txEl>
                                              <p:pRg st="3" end="3"/>
                                            </p:txEl>
                                          </p:spTgt>
                                        </p:tgtEl>
                                        <p:attrNameLst>
                                          <p:attrName>style.visibility</p:attrName>
                                        </p:attrNameLst>
                                      </p:cBhvr>
                                      <p:to>
                                        <p:strVal val="visible"/>
                                      </p:to>
                                    </p:set>
                                    <p:anim calcmode="lin" valueType="num">
                                      <p:cBhvr additive="base">
                                        <p:cTn id="79" dur="500" fill="hold"/>
                                        <p:tgtEl>
                                          <p:spTgt spid="377938">
                                            <p:txEl>
                                              <p:pRg st="3" end="3"/>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7793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6" name="Whoosh" builtIn="1"/>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77938">
                                            <p:txEl>
                                              <p:pRg st="4" end="4"/>
                                            </p:txEl>
                                          </p:spTgt>
                                        </p:tgtEl>
                                        <p:attrNameLst>
                                          <p:attrName>style.visibility</p:attrName>
                                        </p:attrNameLst>
                                      </p:cBhvr>
                                      <p:to>
                                        <p:strVal val="visible"/>
                                      </p:to>
                                    </p:set>
                                    <p:anim calcmode="lin" valueType="num">
                                      <p:cBhvr additive="base">
                                        <p:cTn id="85" dur="500" fill="hold"/>
                                        <p:tgtEl>
                                          <p:spTgt spid="377938">
                                            <p:txEl>
                                              <p:pRg st="4" end="4"/>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7793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6" name="Whoosh" builtIn="1"/>
                                        </p:tgtEl>
                                      </p:cMediaNode>
                                    </p:audio>
                                  </p:subTnLst>
                                </p:cTn>
                              </p:par>
                            </p:childTnLst>
                          </p:cTn>
                        </p:par>
                      </p:childTnLst>
                    </p:cTn>
                  </p:par>
                  <p:par>
                    <p:cTn id="87" fill="hold">
                      <p:stCondLst>
                        <p:cond delay="indefinite"/>
                      </p:stCondLst>
                      <p:childTnLst>
                        <p:par>
                          <p:cTn id="88" fill="hold">
                            <p:stCondLst>
                              <p:cond delay="0"/>
                            </p:stCondLst>
                            <p:childTnLst>
                              <p:par>
                                <p:cTn id="89" presetID="34" presetClass="entr" presetSubtype="0" fill="hold" grpId="0" nodeType="clickEffect">
                                  <p:stCondLst>
                                    <p:cond delay="0"/>
                                  </p:stCondLst>
                                  <p:childTnLst>
                                    <p:set>
                                      <p:cBhvr>
                                        <p:cTn id="90" dur="1" fill="hold">
                                          <p:stCondLst>
                                            <p:cond delay="0"/>
                                          </p:stCondLst>
                                        </p:cTn>
                                        <p:tgtEl>
                                          <p:spTgt spid="377938">
                                            <p:txEl>
                                              <p:pRg st="5" end="5"/>
                                            </p:txEl>
                                          </p:spTgt>
                                        </p:tgtEl>
                                        <p:attrNameLst>
                                          <p:attrName>style.visibility</p:attrName>
                                        </p:attrNameLst>
                                      </p:cBhvr>
                                      <p:to>
                                        <p:strVal val="visible"/>
                                      </p:to>
                                    </p:set>
                                    <p:anim from="(-#ppt_w/2)" to="(#ppt_x)" calcmode="lin" valueType="num">
                                      <p:cBhvr>
                                        <p:cTn id="91" dur="300" fill="hold">
                                          <p:stCondLst>
                                            <p:cond delay="0"/>
                                          </p:stCondLst>
                                        </p:cTn>
                                        <p:tgtEl>
                                          <p:spTgt spid="377938">
                                            <p:txEl>
                                              <p:pRg st="5" end="5"/>
                                            </p:txEl>
                                          </p:spTgt>
                                        </p:tgtEl>
                                        <p:attrNameLst>
                                          <p:attrName>ppt_x</p:attrName>
                                        </p:attrNameLst>
                                      </p:cBhvr>
                                    </p:anim>
                                    <p:anim from="0" to="-1.0" calcmode="lin" valueType="num">
                                      <p:cBhvr>
                                        <p:cTn id="92" dur="100" decel="50000" autoRev="1" fill="hold">
                                          <p:stCondLst>
                                            <p:cond delay="300"/>
                                          </p:stCondLst>
                                        </p:cTn>
                                        <p:tgtEl>
                                          <p:spTgt spid="377938">
                                            <p:txEl>
                                              <p:pRg st="5" end="5"/>
                                            </p:txEl>
                                          </p:spTgt>
                                        </p:tgtEl>
                                        <p:attrNameLst>
                                          <p:attrName>xshear</p:attrName>
                                        </p:attrNameLst>
                                      </p:cBhvr>
                                    </p:anim>
                                    <p:animScale>
                                      <p:cBhvr>
                                        <p:cTn id="93" dur="100" decel="100000" autoRev="1" fill="hold">
                                          <p:stCondLst>
                                            <p:cond delay="300"/>
                                          </p:stCondLst>
                                        </p:cTn>
                                        <p:tgtEl>
                                          <p:spTgt spid="377938">
                                            <p:txEl>
                                              <p:pRg st="5" end="5"/>
                                            </p:txEl>
                                          </p:spTgt>
                                        </p:tgtEl>
                                      </p:cBhvr>
                                      <p:from x="100000" y="100000"/>
                                      <p:to x="80000" y="100000"/>
                                    </p:animScale>
                                    <p:anim by="(#ppt_h/3+#ppt_w*0.1)" calcmode="lin" valueType="num">
                                      <p:cBhvr additive="sum">
                                        <p:cTn id="94" dur="100" decel="100000" autoRev="1" fill="hold">
                                          <p:stCondLst>
                                            <p:cond delay="300"/>
                                          </p:stCondLst>
                                        </p:cTn>
                                        <p:tgtEl>
                                          <p:spTgt spid="377938">
                                            <p:txEl>
                                              <p:pRg st="5" end="5"/>
                                            </p:txEl>
                                          </p:spTgt>
                                        </p:tgtEl>
                                        <p:attrNameLst>
                                          <p:attrName>ppt_x</p:attrName>
                                        </p:attrNameLst>
                                      </p:cBhvr>
                                    </p:anim>
                                  </p:childTnLst>
                                  <p:subTnLst>
                                    <p:audio>
                                      <p:cMediaNode>
                                        <p:cTn display="0" masterRel="sameClick">
                                          <p:stCondLst>
                                            <p:cond evt="begin" delay="0">
                                              <p:tn val="89"/>
                                            </p:cond>
                                          </p:stCondLst>
                                          <p:endCondLst>
                                            <p:cond evt="onStopAudio" delay="0">
                                              <p:tgtEl>
                                                <p:sldTgt/>
                                              </p:tgtEl>
                                            </p:cond>
                                          </p:endCondLst>
                                        </p:cTn>
                                        <p:tgtEl>
                                          <p:sndTgt r:embed="rId5" name="String" builtIn="1"/>
                                        </p:tgtEl>
                                      </p:cMediaNode>
                                    </p:audio>
                                  </p:subTnLst>
                                </p:cTn>
                              </p:par>
                            </p:childTnLst>
                          </p:cTn>
                        </p:par>
                      </p:childTnLst>
                    </p:cTn>
                  </p:par>
                  <p:par>
                    <p:cTn id="95" fill="hold">
                      <p:stCondLst>
                        <p:cond delay="indefinite"/>
                      </p:stCondLst>
                      <p:childTnLst>
                        <p:par>
                          <p:cTn id="96" fill="hold">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377938">
                                            <p:txEl>
                                              <p:pRg st="6" end="6"/>
                                            </p:txEl>
                                          </p:spTgt>
                                        </p:tgtEl>
                                        <p:attrNameLst>
                                          <p:attrName>style.visibility</p:attrName>
                                        </p:attrNameLst>
                                      </p:cBhvr>
                                      <p:to>
                                        <p:strVal val="visible"/>
                                      </p:to>
                                    </p:set>
                                    <p:anim calcmode="lin" valueType="num">
                                      <p:cBhvr additive="base">
                                        <p:cTn id="99" dur="500" fill="hold"/>
                                        <p:tgtEl>
                                          <p:spTgt spid="377938">
                                            <p:txEl>
                                              <p:pRg st="6" end="6"/>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37793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6" name="Whoosh" builtIn="1"/>
                                        </p:tgtEl>
                                      </p:cMediaNode>
                                    </p:audio>
                                  </p:sub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377948"/>
                                        </p:tgtEl>
                                        <p:attrNameLst>
                                          <p:attrName>style.visibility</p:attrName>
                                        </p:attrNameLst>
                                      </p:cBhvr>
                                      <p:to>
                                        <p:strVal val="visible"/>
                                      </p:to>
                                    </p:set>
                                    <p:animEffect transition="in" filter="wipe(down)">
                                      <p:cBhvr>
                                        <p:cTn id="105" dur="500"/>
                                        <p:tgtEl>
                                          <p:spTgt spid="377948"/>
                                        </p:tgtEl>
                                      </p:cBhvr>
                                    </p:animEffect>
                                  </p:childTnLst>
                                </p:cTn>
                              </p:par>
                            </p:childTnLst>
                          </p:cTn>
                        </p:par>
                        <p:par>
                          <p:cTn id="106" fill="hold">
                            <p:stCondLst>
                              <p:cond delay="500"/>
                            </p:stCondLst>
                            <p:childTnLst>
                              <p:par>
                                <p:cTn id="107" presetID="22" presetClass="entr" presetSubtype="4" fill="hold" grpId="0" nodeType="afterEffect">
                                  <p:stCondLst>
                                    <p:cond delay="0"/>
                                  </p:stCondLst>
                                  <p:childTnLst>
                                    <p:set>
                                      <p:cBhvr>
                                        <p:cTn id="108" dur="1" fill="hold">
                                          <p:stCondLst>
                                            <p:cond delay="0"/>
                                          </p:stCondLst>
                                        </p:cTn>
                                        <p:tgtEl>
                                          <p:spTgt spid="377949"/>
                                        </p:tgtEl>
                                        <p:attrNameLst>
                                          <p:attrName>style.visibility</p:attrName>
                                        </p:attrNameLst>
                                      </p:cBhvr>
                                      <p:to>
                                        <p:strVal val="visible"/>
                                      </p:to>
                                    </p:set>
                                    <p:animEffect transition="in" filter="wipe(down)">
                                      <p:cBhvr>
                                        <p:cTn id="109" dur="500"/>
                                        <p:tgtEl>
                                          <p:spTgt spid="377949"/>
                                        </p:tgtEl>
                                      </p:cBhvr>
                                    </p:animEffect>
                                  </p:childTnLst>
                                  <p:subTnLst>
                                    <p:audio>
                                      <p:cMediaNode>
                                        <p:cTn display="0" masterRel="sameClick">
                                          <p:stCondLst>
                                            <p:cond evt="begin" delay="0">
                                              <p:tn val="107"/>
                                            </p:cond>
                                          </p:stCondLst>
                                          <p:endCondLst>
                                            <p:cond evt="onStopAudio" delay="0">
                                              <p:tgtEl>
                                                <p:sldTgt/>
                                              </p:tgtEl>
                                            </p:cond>
                                          </p:endCondLst>
                                        </p:cTn>
                                        <p:tgtEl>
                                          <p:sndTgt r:embed="rId7" name="Quack" builtIn="1"/>
                                        </p:tgtEl>
                                      </p:cMediaNode>
                                    </p:audio>
                                  </p:sub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77944"/>
                                        </p:tgtEl>
                                        <p:attrNameLst>
                                          <p:attrName>style.visibility</p:attrName>
                                        </p:attrNameLst>
                                      </p:cBhvr>
                                      <p:to>
                                        <p:strVal val="visible"/>
                                      </p:to>
                                    </p:set>
                                    <p:animEffect transition="in" filter="wipe(left)">
                                      <p:cBhvr>
                                        <p:cTn id="114" dur="500"/>
                                        <p:tgtEl>
                                          <p:spTgt spid="377944"/>
                                        </p:tgtEl>
                                      </p:cBhvr>
                                    </p:animEffect>
                                  </p:childTnLst>
                                  <p:subTnLst>
                                    <p:audio>
                                      <p:cMediaNode>
                                        <p:cTn display="0" masterRel="sameClick">
                                          <p:stCondLst>
                                            <p:cond evt="begin" delay="0">
                                              <p:tn val="112"/>
                                            </p:cond>
                                          </p:stCondLst>
                                          <p:endCondLst>
                                            <p:cond evt="onStopAudio" delay="0">
                                              <p:tgtEl>
                                                <p:sldTgt/>
                                              </p:tgtEl>
                                            </p:cond>
                                          </p:endCondLst>
                                        </p:cTn>
                                        <p:tgtEl>
                                          <p:sndTgt r:embed="rId8" name="Chimes"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938" grpId="0" build="p" autoUpdateAnimBg="0"/>
      <p:bldP spid="377944" grpId="0" animBg="1" autoUpdateAnimBg="0"/>
      <p:bldP spid="377949" grpId="0" animBg="1" autoUpdateAnimBg="0"/>
      <p:bldP spid="377950" grpId="0" build="p" autoUpdateAnimBg="0"/>
      <p:bldP spid="377951" grpId="0" build="p" autoUpdateAnimBg="0"/>
      <p:bldP spid="377951" grpId="1" build="allAtOnce" autoUpdateAnimBg="0"/>
      <p:bldP spid="37795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4"/>
          <p:cNvSpPr>
            <a:spLocks noChangeArrowheads="1"/>
          </p:cNvSpPr>
          <p:nvPr/>
        </p:nvSpPr>
        <p:spPr bwMode="auto">
          <a:xfrm>
            <a:off x="220663" y="6281738"/>
            <a:ext cx="1330325" cy="479425"/>
          </a:xfrm>
          <a:prstGeom prst="rect">
            <a:avLst/>
          </a:prstGeom>
          <a:solidFill>
            <a:schemeClr val="bg1"/>
          </a:solidFill>
          <a:ln w="9525">
            <a:noFill/>
            <a:miter lim="800000"/>
            <a:headEnd/>
            <a:tailEnd/>
          </a:ln>
        </p:spPr>
        <p:txBody>
          <a:bodyPr wrap="none" anchor="ctr"/>
          <a:lstStyle/>
          <a:p>
            <a:endParaRPr lang="en-US"/>
          </a:p>
        </p:txBody>
      </p:sp>
      <p:sp>
        <p:nvSpPr>
          <p:cNvPr id="379906" name="Rectangle 2"/>
          <p:cNvSpPr>
            <a:spLocks noGrp="1" noChangeArrowheads="1"/>
          </p:cNvSpPr>
          <p:nvPr>
            <p:ph type="title"/>
          </p:nvPr>
        </p:nvSpPr>
        <p:spPr/>
        <p:txBody>
          <a:bodyPr/>
          <a:lstStyle/>
          <a:p>
            <a:pPr>
              <a:defRPr/>
            </a:pPr>
            <a:r>
              <a:rPr lang="en-US" smtClean="0"/>
              <a:t>How does ATP transfer energy? </a:t>
            </a:r>
          </a:p>
        </p:txBody>
      </p:sp>
      <p:sp>
        <p:nvSpPr>
          <p:cNvPr id="16388" name="AutoShape 3"/>
          <p:cNvSpPr>
            <a:spLocks noChangeArrowheads="1"/>
          </p:cNvSpPr>
          <p:nvPr/>
        </p:nvSpPr>
        <p:spPr bwMode="auto">
          <a:xfrm>
            <a:off x="3125788" y="1562100"/>
            <a:ext cx="1752600" cy="1752600"/>
          </a:xfrm>
          <a:prstGeom prst="sun">
            <a:avLst>
              <a:gd name="adj" fmla="val 25000"/>
            </a:avLst>
          </a:prstGeom>
          <a:solidFill>
            <a:srgbClr val="FFF798"/>
          </a:solidFill>
          <a:ln w="9525">
            <a:solidFill>
              <a:srgbClr val="FFF798"/>
            </a:solidFill>
            <a:miter lim="800000"/>
            <a:headEnd/>
            <a:tailEnd/>
          </a:ln>
        </p:spPr>
        <p:txBody>
          <a:bodyPr wrap="none" anchor="ctr"/>
          <a:lstStyle/>
          <a:p>
            <a:endParaRPr lang="en-US"/>
          </a:p>
        </p:txBody>
      </p:sp>
      <p:grpSp>
        <p:nvGrpSpPr>
          <p:cNvPr id="16389" name="Group 4"/>
          <p:cNvGrpSpPr>
            <a:grpSpLocks/>
          </p:cNvGrpSpPr>
          <p:nvPr/>
        </p:nvGrpSpPr>
        <p:grpSpPr bwMode="auto">
          <a:xfrm>
            <a:off x="685800" y="1562100"/>
            <a:ext cx="2133600" cy="1524000"/>
            <a:chOff x="432" y="1152"/>
            <a:chExt cx="1344" cy="960"/>
          </a:xfrm>
        </p:grpSpPr>
        <p:sp>
          <p:nvSpPr>
            <p:cNvPr id="16423" name="Line 5"/>
            <p:cNvSpPr>
              <a:spLocks noChangeShapeType="1"/>
            </p:cNvSpPr>
            <p:nvPr/>
          </p:nvSpPr>
          <p:spPr bwMode="auto">
            <a:xfrm>
              <a:off x="1776" y="1776"/>
              <a:ext cx="0" cy="240"/>
            </a:xfrm>
            <a:prstGeom prst="line">
              <a:avLst/>
            </a:prstGeom>
            <a:noFill/>
            <a:ln w="28575">
              <a:solidFill>
                <a:schemeClr val="tx1"/>
              </a:solidFill>
              <a:round/>
              <a:headEnd/>
              <a:tailEnd/>
            </a:ln>
          </p:spPr>
          <p:txBody>
            <a:bodyPr wrap="none" anchor="ctr"/>
            <a:lstStyle/>
            <a:p>
              <a:endParaRPr lang="en-US"/>
            </a:p>
          </p:txBody>
        </p:sp>
        <p:grpSp>
          <p:nvGrpSpPr>
            <p:cNvPr id="16424" name="Group 6"/>
            <p:cNvGrpSpPr>
              <a:grpSpLocks/>
            </p:cNvGrpSpPr>
            <p:nvPr/>
          </p:nvGrpSpPr>
          <p:grpSpPr bwMode="auto">
            <a:xfrm>
              <a:off x="432" y="1152"/>
              <a:ext cx="1344" cy="960"/>
              <a:chOff x="432" y="1152"/>
              <a:chExt cx="1344" cy="960"/>
            </a:xfrm>
          </p:grpSpPr>
          <p:sp>
            <p:nvSpPr>
              <p:cNvPr id="16425" name="Line 7"/>
              <p:cNvSpPr>
                <a:spLocks noChangeShapeType="1"/>
              </p:cNvSpPr>
              <p:nvPr/>
            </p:nvSpPr>
            <p:spPr bwMode="auto">
              <a:xfrm>
                <a:off x="1324" y="1632"/>
                <a:ext cx="0" cy="240"/>
              </a:xfrm>
              <a:prstGeom prst="line">
                <a:avLst/>
              </a:prstGeom>
              <a:noFill/>
              <a:ln w="28575">
                <a:solidFill>
                  <a:schemeClr val="tx1"/>
                </a:solidFill>
                <a:round/>
                <a:headEnd/>
                <a:tailEnd/>
              </a:ln>
            </p:spPr>
            <p:txBody>
              <a:bodyPr wrap="none" anchor="ctr"/>
              <a:lstStyle/>
              <a:p>
                <a:endParaRPr lang="en-US"/>
              </a:p>
            </p:txBody>
          </p:sp>
          <p:grpSp>
            <p:nvGrpSpPr>
              <p:cNvPr id="16426" name="Group 8"/>
              <p:cNvGrpSpPr>
                <a:grpSpLocks/>
              </p:cNvGrpSpPr>
              <p:nvPr/>
            </p:nvGrpSpPr>
            <p:grpSpPr bwMode="auto">
              <a:xfrm>
                <a:off x="432" y="1152"/>
                <a:ext cx="1091" cy="540"/>
                <a:chOff x="432" y="1152"/>
                <a:chExt cx="1091" cy="540"/>
              </a:xfrm>
            </p:grpSpPr>
            <p:sp>
              <p:nvSpPr>
                <p:cNvPr id="16428" name="AutoShape 9"/>
                <p:cNvSpPr>
                  <a:spLocks noChangeArrowheads="1"/>
                </p:cNvSpPr>
                <p:nvPr/>
              </p:nvSpPr>
              <p:spPr bwMode="auto">
                <a:xfrm rot="-1800000">
                  <a:off x="432" y="1152"/>
                  <a:ext cx="624" cy="540"/>
                </a:xfrm>
                <a:prstGeom prst="hexagon">
                  <a:avLst>
                    <a:gd name="adj" fmla="val 28889"/>
                    <a:gd name="vf" fmla="val 115470"/>
                  </a:avLst>
                </a:prstGeom>
                <a:solidFill>
                  <a:srgbClr val="FFCC18"/>
                </a:solidFill>
                <a:ln w="9525">
                  <a:solidFill>
                    <a:schemeClr val="tx1"/>
                  </a:solidFill>
                  <a:miter lim="800000"/>
                  <a:headEnd/>
                  <a:tailEnd/>
                </a:ln>
              </p:spPr>
              <p:txBody>
                <a:bodyPr wrap="none" anchor="ctr"/>
                <a:lstStyle/>
                <a:p>
                  <a:endParaRPr lang="en-US"/>
                </a:p>
              </p:txBody>
            </p:sp>
            <p:sp>
              <p:nvSpPr>
                <p:cNvPr id="16429" name="AutoShape 10"/>
                <p:cNvSpPr>
                  <a:spLocks noChangeArrowheads="1"/>
                </p:cNvSpPr>
                <p:nvPr/>
              </p:nvSpPr>
              <p:spPr bwMode="auto">
                <a:xfrm rot="5400000">
                  <a:off x="1008" y="1165"/>
                  <a:ext cx="528" cy="502"/>
                </a:xfrm>
                <a:prstGeom prst="pentagon">
                  <a:avLst/>
                </a:prstGeom>
                <a:solidFill>
                  <a:srgbClr val="FFCC18"/>
                </a:solidFill>
                <a:ln w="9525">
                  <a:solidFill>
                    <a:schemeClr val="tx1"/>
                  </a:solidFill>
                  <a:miter lim="800000"/>
                  <a:headEnd/>
                  <a:tailEnd/>
                </a:ln>
              </p:spPr>
              <p:txBody>
                <a:bodyPr wrap="none" anchor="ctr"/>
                <a:lstStyle/>
                <a:p>
                  <a:endParaRPr lang="en-US"/>
                </a:p>
              </p:txBody>
            </p:sp>
          </p:grpSp>
          <p:sp>
            <p:nvSpPr>
              <p:cNvPr id="16427" name="AutoShape 11"/>
              <p:cNvSpPr>
                <a:spLocks noChangeArrowheads="1"/>
              </p:cNvSpPr>
              <p:nvPr/>
            </p:nvSpPr>
            <p:spPr bwMode="auto">
              <a:xfrm>
                <a:off x="1296" y="1728"/>
                <a:ext cx="480" cy="384"/>
              </a:xfrm>
              <a:prstGeom prst="pentagon">
                <a:avLst/>
              </a:prstGeom>
              <a:solidFill>
                <a:srgbClr val="0C8F0F"/>
              </a:solidFill>
              <a:ln w="9525">
                <a:solidFill>
                  <a:schemeClr val="tx1"/>
                </a:solidFill>
                <a:miter lim="800000"/>
                <a:headEnd/>
                <a:tailEnd/>
              </a:ln>
            </p:spPr>
            <p:txBody>
              <a:bodyPr wrap="none" anchor="ctr"/>
              <a:lstStyle/>
              <a:p>
                <a:endParaRPr lang="en-US"/>
              </a:p>
            </p:txBody>
          </p:sp>
        </p:grpSp>
      </p:grpSp>
      <p:grpSp>
        <p:nvGrpSpPr>
          <p:cNvPr id="16390" name="Group 12"/>
          <p:cNvGrpSpPr>
            <a:grpSpLocks/>
          </p:cNvGrpSpPr>
          <p:nvPr/>
        </p:nvGrpSpPr>
        <p:grpSpPr bwMode="auto">
          <a:xfrm>
            <a:off x="2667000" y="1866900"/>
            <a:ext cx="1296988" cy="1143000"/>
            <a:chOff x="1680" y="1344"/>
            <a:chExt cx="817" cy="720"/>
          </a:xfrm>
        </p:grpSpPr>
        <p:sp>
          <p:nvSpPr>
            <p:cNvPr id="16418" name="Oval 13"/>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p:spPr>
          <p:txBody>
            <a:bodyPr wrap="none" anchor="ctr"/>
            <a:lstStyle/>
            <a:p>
              <a:r>
                <a:rPr lang="en-US" b="1">
                  <a:solidFill>
                    <a:srgbClr val="CC0000"/>
                  </a:solidFill>
                </a:rPr>
                <a:t>P</a:t>
              </a:r>
              <a:endParaRPr lang="en-US">
                <a:solidFill>
                  <a:srgbClr val="CC0000"/>
                </a:solidFill>
              </a:endParaRPr>
            </a:p>
          </p:txBody>
        </p:sp>
        <p:sp>
          <p:nvSpPr>
            <p:cNvPr id="16419" name="Text Box 14"/>
            <p:cNvSpPr txBox="1">
              <a:spLocks noChangeArrowheads="1"/>
            </p:cNvSpPr>
            <p:nvPr/>
          </p:nvSpPr>
          <p:spPr bwMode="auto">
            <a:xfrm>
              <a:off x="1968" y="1344"/>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endParaRPr lang="en-US" b="1">
                <a:solidFill>
                  <a:srgbClr val="CC0000"/>
                </a:solidFill>
              </a:endParaRPr>
            </a:p>
          </p:txBody>
        </p:sp>
        <p:sp>
          <p:nvSpPr>
            <p:cNvPr id="16420" name="Rectangle 15"/>
            <p:cNvSpPr>
              <a:spLocks noChangeArrowheads="1"/>
            </p:cNvSpPr>
            <p:nvPr/>
          </p:nvSpPr>
          <p:spPr bwMode="auto">
            <a:xfrm>
              <a:off x="2160" y="1560"/>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p>
          </p:txBody>
        </p:sp>
        <p:sp>
          <p:nvSpPr>
            <p:cNvPr id="16421" name="Rectangle 16"/>
            <p:cNvSpPr>
              <a:spLocks noChangeArrowheads="1"/>
            </p:cNvSpPr>
            <p:nvPr/>
          </p:nvSpPr>
          <p:spPr bwMode="auto">
            <a:xfrm>
              <a:off x="1956" y="1776"/>
              <a:ext cx="265" cy="288"/>
            </a:xfrm>
            <a:prstGeom prst="rect">
              <a:avLst/>
            </a:prstGeom>
            <a:noFill/>
            <a:ln w="9525">
              <a:noFill/>
              <a:miter lim="800000"/>
              <a:headEnd/>
              <a:tailEnd/>
            </a:ln>
          </p:spPr>
          <p:txBody>
            <a:bodyPr wrap="none" anchor="ctr">
              <a:spAutoFit/>
            </a:bodyPr>
            <a:lstStyle/>
            <a:p>
              <a:r>
                <a:rPr lang="en-US" b="1">
                  <a:solidFill>
                    <a:srgbClr val="CC0000"/>
                  </a:solidFill>
                </a:rPr>
                <a:t>O</a:t>
              </a:r>
              <a:endParaRPr lang="en-US" b="1" baseline="30000">
                <a:solidFill>
                  <a:srgbClr val="CC0000"/>
                </a:solidFill>
              </a:endParaRPr>
            </a:p>
          </p:txBody>
        </p:sp>
        <p:sp>
          <p:nvSpPr>
            <p:cNvPr id="16422" name="Rectangle 17"/>
            <p:cNvSpPr>
              <a:spLocks noChangeArrowheads="1"/>
            </p:cNvSpPr>
            <p:nvPr/>
          </p:nvSpPr>
          <p:spPr bwMode="auto">
            <a:xfrm>
              <a:off x="1680" y="1560"/>
              <a:ext cx="337" cy="288"/>
            </a:xfrm>
            <a:prstGeom prst="rect">
              <a:avLst/>
            </a:prstGeom>
            <a:noFill/>
            <a:ln w="9525">
              <a:noFill/>
              <a:miter lim="800000"/>
              <a:headEnd/>
              <a:tailEnd/>
            </a:ln>
          </p:spPr>
          <p:txBody>
            <a:bodyPr wrap="none" anchor="ctr">
              <a:spAutoFit/>
            </a:bodyPr>
            <a:lstStyle/>
            <a:p>
              <a:r>
                <a:rPr lang="en-US" b="1" baseline="30000">
                  <a:solidFill>
                    <a:srgbClr val="CC0000"/>
                  </a:solidFill>
                </a:rPr>
                <a:t>–</a:t>
              </a:r>
              <a:r>
                <a:rPr lang="en-US" b="1">
                  <a:solidFill>
                    <a:srgbClr val="CC0000"/>
                  </a:solidFill>
                </a:rPr>
                <a:t>O</a:t>
              </a:r>
            </a:p>
          </p:txBody>
        </p:sp>
      </p:grpSp>
      <p:grpSp>
        <p:nvGrpSpPr>
          <p:cNvPr id="16391" name="Group 18"/>
          <p:cNvGrpSpPr>
            <a:grpSpLocks/>
          </p:cNvGrpSpPr>
          <p:nvPr/>
        </p:nvGrpSpPr>
        <p:grpSpPr bwMode="auto">
          <a:xfrm>
            <a:off x="3352800" y="1866900"/>
            <a:ext cx="1296988" cy="1143000"/>
            <a:chOff x="2748" y="1344"/>
            <a:chExt cx="817" cy="720"/>
          </a:xfrm>
        </p:grpSpPr>
        <p:sp>
          <p:nvSpPr>
            <p:cNvPr id="16413" name="Oval 19"/>
            <p:cNvSpPr>
              <a:spLocks noChangeArrowheads="1"/>
            </p:cNvSpPr>
            <p:nvPr/>
          </p:nvSpPr>
          <p:spPr bwMode="auto">
            <a:xfrm>
              <a:off x="2844" y="1392"/>
              <a:ext cx="624" cy="624"/>
            </a:xfrm>
            <a:prstGeom prst="ellipse">
              <a:avLst/>
            </a:prstGeom>
            <a:solidFill>
              <a:srgbClr val="FFCC66"/>
            </a:solidFill>
            <a:ln w="28575">
              <a:solidFill>
                <a:srgbClr val="FFEA18"/>
              </a:solidFill>
              <a:round/>
              <a:headEnd/>
              <a:tailEnd/>
            </a:ln>
          </p:spPr>
          <p:txBody>
            <a:bodyPr wrap="none" anchor="ctr"/>
            <a:lstStyle/>
            <a:p>
              <a:r>
                <a:rPr lang="en-US" b="1">
                  <a:solidFill>
                    <a:srgbClr val="CC0000"/>
                  </a:solidFill>
                </a:rPr>
                <a:t>P</a:t>
              </a:r>
              <a:endParaRPr lang="en-US">
                <a:solidFill>
                  <a:srgbClr val="CC0000"/>
                </a:solidFill>
              </a:endParaRPr>
            </a:p>
          </p:txBody>
        </p:sp>
        <p:sp>
          <p:nvSpPr>
            <p:cNvPr id="16414" name="Text Box 20"/>
            <p:cNvSpPr txBox="1">
              <a:spLocks noChangeArrowheads="1"/>
            </p:cNvSpPr>
            <p:nvPr/>
          </p:nvSpPr>
          <p:spPr bwMode="auto">
            <a:xfrm>
              <a:off x="3036" y="1344"/>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endParaRPr lang="en-US" b="1">
                <a:solidFill>
                  <a:srgbClr val="CC0000"/>
                </a:solidFill>
              </a:endParaRPr>
            </a:p>
          </p:txBody>
        </p:sp>
        <p:sp>
          <p:nvSpPr>
            <p:cNvPr id="16415" name="Rectangle 21"/>
            <p:cNvSpPr>
              <a:spLocks noChangeArrowheads="1"/>
            </p:cNvSpPr>
            <p:nvPr/>
          </p:nvSpPr>
          <p:spPr bwMode="auto">
            <a:xfrm>
              <a:off x="3228" y="1560"/>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p>
          </p:txBody>
        </p:sp>
        <p:sp>
          <p:nvSpPr>
            <p:cNvPr id="16416" name="Rectangle 22"/>
            <p:cNvSpPr>
              <a:spLocks noChangeArrowheads="1"/>
            </p:cNvSpPr>
            <p:nvPr/>
          </p:nvSpPr>
          <p:spPr bwMode="auto">
            <a:xfrm>
              <a:off x="3024" y="1776"/>
              <a:ext cx="265" cy="288"/>
            </a:xfrm>
            <a:prstGeom prst="rect">
              <a:avLst/>
            </a:prstGeom>
            <a:noFill/>
            <a:ln w="9525">
              <a:noFill/>
              <a:miter lim="800000"/>
              <a:headEnd/>
              <a:tailEnd/>
            </a:ln>
          </p:spPr>
          <p:txBody>
            <a:bodyPr wrap="none" anchor="ctr">
              <a:spAutoFit/>
            </a:bodyPr>
            <a:lstStyle/>
            <a:p>
              <a:r>
                <a:rPr lang="en-US" b="1">
                  <a:solidFill>
                    <a:srgbClr val="CC0000"/>
                  </a:solidFill>
                </a:rPr>
                <a:t>O</a:t>
              </a:r>
              <a:endParaRPr lang="en-US" b="1" baseline="30000">
                <a:solidFill>
                  <a:srgbClr val="CC0000"/>
                </a:solidFill>
              </a:endParaRPr>
            </a:p>
          </p:txBody>
        </p:sp>
        <p:sp>
          <p:nvSpPr>
            <p:cNvPr id="16417" name="Rectangle 23"/>
            <p:cNvSpPr>
              <a:spLocks noChangeArrowheads="1"/>
            </p:cNvSpPr>
            <p:nvPr/>
          </p:nvSpPr>
          <p:spPr bwMode="auto">
            <a:xfrm>
              <a:off x="2748" y="1560"/>
              <a:ext cx="337" cy="288"/>
            </a:xfrm>
            <a:prstGeom prst="rect">
              <a:avLst/>
            </a:prstGeom>
            <a:noFill/>
            <a:ln w="9525">
              <a:noFill/>
              <a:miter lim="800000"/>
              <a:headEnd/>
              <a:tailEnd/>
            </a:ln>
          </p:spPr>
          <p:txBody>
            <a:bodyPr wrap="none" anchor="ctr">
              <a:spAutoFit/>
            </a:bodyPr>
            <a:lstStyle/>
            <a:p>
              <a:r>
                <a:rPr lang="en-US" b="1" baseline="30000">
                  <a:solidFill>
                    <a:srgbClr val="CC0000"/>
                  </a:solidFill>
                </a:rPr>
                <a:t>–</a:t>
              </a:r>
              <a:r>
                <a:rPr lang="en-US" b="1">
                  <a:solidFill>
                    <a:srgbClr val="CC0000"/>
                  </a:solidFill>
                </a:rPr>
                <a:t>O</a:t>
              </a:r>
            </a:p>
          </p:txBody>
        </p:sp>
      </p:grpSp>
      <p:grpSp>
        <p:nvGrpSpPr>
          <p:cNvPr id="7" name="Group 24"/>
          <p:cNvGrpSpPr>
            <a:grpSpLocks/>
          </p:cNvGrpSpPr>
          <p:nvPr/>
        </p:nvGrpSpPr>
        <p:grpSpPr bwMode="auto">
          <a:xfrm>
            <a:off x="3810000" y="1562100"/>
            <a:ext cx="1752600" cy="1752600"/>
            <a:chOff x="2400" y="1008"/>
            <a:chExt cx="1104" cy="1104"/>
          </a:xfrm>
        </p:grpSpPr>
        <p:sp>
          <p:nvSpPr>
            <p:cNvPr id="16406" name="AutoShape 25"/>
            <p:cNvSpPr>
              <a:spLocks noChangeArrowheads="1"/>
            </p:cNvSpPr>
            <p:nvPr/>
          </p:nvSpPr>
          <p:spPr bwMode="auto">
            <a:xfrm>
              <a:off x="2400" y="1008"/>
              <a:ext cx="1104" cy="1104"/>
            </a:xfrm>
            <a:prstGeom prst="sun">
              <a:avLst>
                <a:gd name="adj" fmla="val 25000"/>
              </a:avLst>
            </a:prstGeom>
            <a:solidFill>
              <a:srgbClr val="FFF798"/>
            </a:solidFill>
            <a:ln w="9525">
              <a:solidFill>
                <a:srgbClr val="FFF798"/>
              </a:solidFill>
              <a:miter lim="800000"/>
              <a:headEnd/>
              <a:tailEnd/>
            </a:ln>
          </p:spPr>
          <p:txBody>
            <a:bodyPr wrap="none" anchor="ctr"/>
            <a:lstStyle/>
            <a:p>
              <a:endParaRPr lang="en-US"/>
            </a:p>
          </p:txBody>
        </p:sp>
        <p:grpSp>
          <p:nvGrpSpPr>
            <p:cNvPr id="16407" name="Group 26"/>
            <p:cNvGrpSpPr>
              <a:grpSpLocks/>
            </p:cNvGrpSpPr>
            <p:nvPr/>
          </p:nvGrpSpPr>
          <p:grpSpPr bwMode="auto">
            <a:xfrm>
              <a:off x="2544" y="1200"/>
              <a:ext cx="817" cy="720"/>
              <a:chOff x="3792" y="1344"/>
              <a:chExt cx="817" cy="720"/>
            </a:xfrm>
          </p:grpSpPr>
          <p:sp>
            <p:nvSpPr>
              <p:cNvPr id="16408" name="Oval 27"/>
              <p:cNvSpPr>
                <a:spLocks noChangeArrowheads="1"/>
              </p:cNvSpPr>
              <p:nvPr/>
            </p:nvSpPr>
            <p:spPr bwMode="auto">
              <a:xfrm>
                <a:off x="3888" y="1392"/>
                <a:ext cx="624" cy="624"/>
              </a:xfrm>
              <a:prstGeom prst="ellipse">
                <a:avLst/>
              </a:prstGeom>
              <a:solidFill>
                <a:srgbClr val="FF8000"/>
              </a:solidFill>
              <a:ln w="28575">
                <a:solidFill>
                  <a:srgbClr val="FFEA18"/>
                </a:solidFill>
                <a:round/>
                <a:headEnd/>
                <a:tailEnd/>
              </a:ln>
            </p:spPr>
            <p:txBody>
              <a:bodyPr wrap="none" anchor="ctr"/>
              <a:lstStyle/>
              <a:p>
                <a:r>
                  <a:rPr lang="en-US" b="1">
                    <a:solidFill>
                      <a:srgbClr val="CC0000"/>
                    </a:solidFill>
                  </a:rPr>
                  <a:t>P</a:t>
                </a:r>
                <a:endParaRPr lang="en-US">
                  <a:solidFill>
                    <a:srgbClr val="CC0000"/>
                  </a:solidFill>
                </a:endParaRPr>
              </a:p>
            </p:txBody>
          </p:sp>
          <p:sp>
            <p:nvSpPr>
              <p:cNvPr id="16409" name="Text Box 28"/>
              <p:cNvSpPr txBox="1">
                <a:spLocks noChangeArrowheads="1"/>
              </p:cNvSpPr>
              <p:nvPr/>
            </p:nvSpPr>
            <p:spPr bwMode="auto">
              <a:xfrm>
                <a:off x="4080" y="1344"/>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endParaRPr lang="en-US" b="1">
                  <a:solidFill>
                    <a:srgbClr val="CC0000"/>
                  </a:solidFill>
                </a:endParaRPr>
              </a:p>
            </p:txBody>
          </p:sp>
          <p:sp>
            <p:nvSpPr>
              <p:cNvPr id="16410" name="Rectangle 29"/>
              <p:cNvSpPr>
                <a:spLocks noChangeArrowheads="1"/>
              </p:cNvSpPr>
              <p:nvPr/>
            </p:nvSpPr>
            <p:spPr bwMode="auto">
              <a:xfrm>
                <a:off x="4272" y="1560"/>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p>
            </p:txBody>
          </p:sp>
          <p:sp>
            <p:nvSpPr>
              <p:cNvPr id="16411" name="Rectangle 30"/>
              <p:cNvSpPr>
                <a:spLocks noChangeArrowheads="1"/>
              </p:cNvSpPr>
              <p:nvPr/>
            </p:nvSpPr>
            <p:spPr bwMode="auto">
              <a:xfrm>
                <a:off x="4068" y="1776"/>
                <a:ext cx="265" cy="288"/>
              </a:xfrm>
              <a:prstGeom prst="rect">
                <a:avLst/>
              </a:prstGeom>
              <a:noFill/>
              <a:ln w="9525">
                <a:noFill/>
                <a:miter lim="800000"/>
                <a:headEnd/>
                <a:tailEnd/>
              </a:ln>
            </p:spPr>
            <p:txBody>
              <a:bodyPr wrap="none" anchor="ctr">
                <a:spAutoFit/>
              </a:bodyPr>
              <a:lstStyle/>
              <a:p>
                <a:r>
                  <a:rPr lang="en-US" b="1">
                    <a:solidFill>
                      <a:srgbClr val="CC0000"/>
                    </a:solidFill>
                  </a:rPr>
                  <a:t>O</a:t>
                </a:r>
                <a:endParaRPr lang="en-US" b="1" baseline="30000">
                  <a:solidFill>
                    <a:srgbClr val="CC0000"/>
                  </a:solidFill>
                </a:endParaRPr>
              </a:p>
            </p:txBody>
          </p:sp>
          <p:sp>
            <p:nvSpPr>
              <p:cNvPr id="16412" name="Rectangle 31"/>
              <p:cNvSpPr>
                <a:spLocks noChangeArrowheads="1"/>
              </p:cNvSpPr>
              <p:nvPr/>
            </p:nvSpPr>
            <p:spPr bwMode="auto">
              <a:xfrm>
                <a:off x="3792" y="1560"/>
                <a:ext cx="337" cy="288"/>
              </a:xfrm>
              <a:prstGeom prst="rect">
                <a:avLst/>
              </a:prstGeom>
              <a:noFill/>
              <a:ln w="9525">
                <a:noFill/>
                <a:miter lim="800000"/>
                <a:headEnd/>
                <a:tailEnd/>
              </a:ln>
            </p:spPr>
            <p:txBody>
              <a:bodyPr wrap="none" anchor="ctr">
                <a:spAutoFit/>
              </a:bodyPr>
              <a:lstStyle/>
              <a:p>
                <a:r>
                  <a:rPr lang="en-US" b="1" baseline="30000">
                    <a:solidFill>
                      <a:srgbClr val="CC0000"/>
                    </a:solidFill>
                  </a:rPr>
                  <a:t>–</a:t>
                </a:r>
                <a:r>
                  <a:rPr lang="en-US" b="1">
                    <a:solidFill>
                      <a:srgbClr val="CC0000"/>
                    </a:solidFill>
                  </a:rPr>
                  <a:t>O</a:t>
                </a:r>
              </a:p>
            </p:txBody>
          </p:sp>
        </p:grpSp>
      </p:grpSp>
      <p:sp>
        <p:nvSpPr>
          <p:cNvPr id="379937" name="AutoShape 33"/>
          <p:cNvSpPr>
            <a:spLocks noChangeArrowheads="1"/>
          </p:cNvSpPr>
          <p:nvPr/>
        </p:nvSpPr>
        <p:spPr bwMode="auto">
          <a:xfrm>
            <a:off x="7197725" y="1457325"/>
            <a:ext cx="1946275" cy="1946275"/>
          </a:xfrm>
          <a:prstGeom prst="sun">
            <a:avLst>
              <a:gd name="adj" fmla="val 25000"/>
            </a:avLst>
          </a:prstGeom>
          <a:solidFill>
            <a:srgbClr val="CC0000"/>
          </a:solidFill>
          <a:ln w="9525">
            <a:solidFill>
              <a:srgbClr val="FFEA18"/>
            </a:solidFill>
            <a:miter lim="800000"/>
            <a:headEnd/>
            <a:tailEnd/>
          </a:ln>
        </p:spPr>
        <p:txBody>
          <a:bodyPr wrap="none" anchor="ctr"/>
          <a:lstStyle/>
          <a:p>
            <a:r>
              <a:rPr lang="en-US" sz="2000" b="1">
                <a:solidFill>
                  <a:srgbClr val="FFEA18"/>
                </a:solidFill>
              </a:rPr>
              <a:t>7.3</a:t>
            </a:r>
            <a:br>
              <a:rPr lang="en-US" sz="2000" b="1">
                <a:solidFill>
                  <a:srgbClr val="FFEA18"/>
                </a:solidFill>
              </a:rPr>
            </a:br>
            <a:r>
              <a:rPr lang="en-US" sz="2000" b="1">
                <a:solidFill>
                  <a:srgbClr val="FFEA18"/>
                </a:solidFill>
              </a:rPr>
              <a:t>energy</a:t>
            </a:r>
          </a:p>
        </p:txBody>
      </p:sp>
      <p:sp>
        <p:nvSpPr>
          <p:cNvPr id="379944" name="Text Box 40"/>
          <p:cNvSpPr txBox="1">
            <a:spLocks noChangeArrowheads="1"/>
          </p:cNvSpPr>
          <p:nvPr/>
        </p:nvSpPr>
        <p:spPr bwMode="auto">
          <a:xfrm>
            <a:off x="6934200" y="2209800"/>
            <a:ext cx="361950" cy="457200"/>
          </a:xfrm>
          <a:prstGeom prst="rect">
            <a:avLst/>
          </a:prstGeom>
          <a:noFill/>
          <a:ln w="9525">
            <a:noFill/>
            <a:miter lim="800000"/>
            <a:headEnd/>
            <a:tailEnd/>
          </a:ln>
        </p:spPr>
        <p:txBody>
          <a:bodyPr wrap="none" anchor="ctr">
            <a:spAutoFit/>
          </a:bodyPr>
          <a:lstStyle/>
          <a:p>
            <a:r>
              <a:rPr lang="en-US" b="1">
                <a:solidFill>
                  <a:srgbClr val="0F116A"/>
                </a:solidFill>
              </a:rPr>
              <a:t>+</a:t>
            </a:r>
            <a:endParaRPr lang="en-US">
              <a:solidFill>
                <a:srgbClr val="0F116A"/>
              </a:solidFill>
            </a:endParaRPr>
          </a:p>
        </p:txBody>
      </p:sp>
      <p:grpSp>
        <p:nvGrpSpPr>
          <p:cNvPr id="9" name="Group 48"/>
          <p:cNvGrpSpPr>
            <a:grpSpLocks/>
          </p:cNvGrpSpPr>
          <p:nvPr/>
        </p:nvGrpSpPr>
        <p:grpSpPr bwMode="auto">
          <a:xfrm>
            <a:off x="4953000" y="1905000"/>
            <a:ext cx="2058988" cy="1143000"/>
            <a:chOff x="3120" y="1200"/>
            <a:chExt cx="1297" cy="720"/>
          </a:xfrm>
        </p:grpSpPr>
        <p:grpSp>
          <p:nvGrpSpPr>
            <p:cNvPr id="16399" name="Group 34"/>
            <p:cNvGrpSpPr>
              <a:grpSpLocks/>
            </p:cNvGrpSpPr>
            <p:nvPr/>
          </p:nvGrpSpPr>
          <p:grpSpPr bwMode="auto">
            <a:xfrm>
              <a:off x="3600" y="1200"/>
              <a:ext cx="817" cy="720"/>
              <a:chOff x="3792" y="1344"/>
              <a:chExt cx="817" cy="720"/>
            </a:xfrm>
          </p:grpSpPr>
          <p:sp>
            <p:nvSpPr>
              <p:cNvPr id="16401" name="Oval 35"/>
              <p:cNvSpPr>
                <a:spLocks noChangeArrowheads="1"/>
              </p:cNvSpPr>
              <p:nvPr/>
            </p:nvSpPr>
            <p:spPr bwMode="auto">
              <a:xfrm>
                <a:off x="3888" y="1392"/>
                <a:ext cx="624" cy="624"/>
              </a:xfrm>
              <a:prstGeom prst="ellipse">
                <a:avLst/>
              </a:prstGeom>
              <a:solidFill>
                <a:srgbClr val="FF8000"/>
              </a:solidFill>
              <a:ln w="28575">
                <a:solidFill>
                  <a:srgbClr val="FFEA18"/>
                </a:solidFill>
                <a:round/>
                <a:headEnd/>
                <a:tailEnd/>
              </a:ln>
            </p:spPr>
            <p:txBody>
              <a:bodyPr wrap="none" anchor="ctr"/>
              <a:lstStyle/>
              <a:p>
                <a:r>
                  <a:rPr lang="en-US" b="1">
                    <a:solidFill>
                      <a:srgbClr val="CC0000"/>
                    </a:solidFill>
                  </a:rPr>
                  <a:t>P</a:t>
                </a:r>
                <a:endParaRPr lang="en-US">
                  <a:solidFill>
                    <a:srgbClr val="CC0000"/>
                  </a:solidFill>
                </a:endParaRPr>
              </a:p>
            </p:txBody>
          </p:sp>
          <p:sp>
            <p:nvSpPr>
              <p:cNvPr id="16402" name="Text Box 36"/>
              <p:cNvSpPr txBox="1">
                <a:spLocks noChangeArrowheads="1"/>
              </p:cNvSpPr>
              <p:nvPr/>
            </p:nvSpPr>
            <p:spPr bwMode="auto">
              <a:xfrm>
                <a:off x="4080" y="1344"/>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endParaRPr lang="en-US" b="1">
                  <a:solidFill>
                    <a:srgbClr val="CC0000"/>
                  </a:solidFill>
                </a:endParaRPr>
              </a:p>
            </p:txBody>
          </p:sp>
          <p:sp>
            <p:nvSpPr>
              <p:cNvPr id="16403" name="Rectangle 37"/>
              <p:cNvSpPr>
                <a:spLocks noChangeArrowheads="1"/>
              </p:cNvSpPr>
              <p:nvPr/>
            </p:nvSpPr>
            <p:spPr bwMode="auto">
              <a:xfrm>
                <a:off x="4272" y="1560"/>
                <a:ext cx="337" cy="288"/>
              </a:xfrm>
              <a:prstGeom prst="rect">
                <a:avLst/>
              </a:prstGeom>
              <a:noFill/>
              <a:ln w="9525">
                <a:noFill/>
                <a:miter lim="800000"/>
                <a:headEnd/>
                <a:tailEnd/>
              </a:ln>
            </p:spPr>
            <p:txBody>
              <a:bodyPr wrap="none" anchor="ctr">
                <a:spAutoFit/>
              </a:bodyPr>
              <a:lstStyle/>
              <a:p>
                <a:r>
                  <a:rPr lang="en-US" b="1">
                    <a:solidFill>
                      <a:srgbClr val="CC0000"/>
                    </a:solidFill>
                  </a:rPr>
                  <a:t>O</a:t>
                </a:r>
                <a:r>
                  <a:rPr lang="en-US" b="1" baseline="30000">
                    <a:solidFill>
                      <a:srgbClr val="CC0000"/>
                    </a:solidFill>
                  </a:rPr>
                  <a:t>–</a:t>
                </a:r>
              </a:p>
            </p:txBody>
          </p:sp>
          <p:sp>
            <p:nvSpPr>
              <p:cNvPr id="16404" name="Rectangle 38"/>
              <p:cNvSpPr>
                <a:spLocks noChangeArrowheads="1"/>
              </p:cNvSpPr>
              <p:nvPr/>
            </p:nvSpPr>
            <p:spPr bwMode="auto">
              <a:xfrm>
                <a:off x="4068" y="1776"/>
                <a:ext cx="265" cy="288"/>
              </a:xfrm>
              <a:prstGeom prst="rect">
                <a:avLst/>
              </a:prstGeom>
              <a:noFill/>
              <a:ln w="9525">
                <a:noFill/>
                <a:miter lim="800000"/>
                <a:headEnd/>
                <a:tailEnd/>
              </a:ln>
            </p:spPr>
            <p:txBody>
              <a:bodyPr wrap="none" anchor="ctr">
                <a:spAutoFit/>
              </a:bodyPr>
              <a:lstStyle/>
              <a:p>
                <a:r>
                  <a:rPr lang="en-US" b="1">
                    <a:solidFill>
                      <a:srgbClr val="CC0000"/>
                    </a:solidFill>
                  </a:rPr>
                  <a:t>O</a:t>
                </a:r>
                <a:endParaRPr lang="en-US" b="1" baseline="30000">
                  <a:solidFill>
                    <a:srgbClr val="CC0000"/>
                  </a:solidFill>
                </a:endParaRPr>
              </a:p>
            </p:txBody>
          </p:sp>
          <p:sp>
            <p:nvSpPr>
              <p:cNvPr id="16405" name="Rectangle 39"/>
              <p:cNvSpPr>
                <a:spLocks noChangeArrowheads="1"/>
              </p:cNvSpPr>
              <p:nvPr/>
            </p:nvSpPr>
            <p:spPr bwMode="auto">
              <a:xfrm>
                <a:off x="3792" y="1560"/>
                <a:ext cx="337" cy="288"/>
              </a:xfrm>
              <a:prstGeom prst="rect">
                <a:avLst/>
              </a:prstGeom>
              <a:noFill/>
              <a:ln w="9525">
                <a:noFill/>
                <a:miter lim="800000"/>
                <a:headEnd/>
                <a:tailEnd/>
              </a:ln>
            </p:spPr>
            <p:txBody>
              <a:bodyPr wrap="none" anchor="ctr">
                <a:spAutoFit/>
              </a:bodyPr>
              <a:lstStyle/>
              <a:p>
                <a:r>
                  <a:rPr lang="en-US" b="1" baseline="30000">
                    <a:solidFill>
                      <a:srgbClr val="CC0000"/>
                    </a:solidFill>
                  </a:rPr>
                  <a:t>–</a:t>
                </a:r>
                <a:r>
                  <a:rPr lang="en-US" b="1">
                    <a:solidFill>
                      <a:srgbClr val="CC0000"/>
                    </a:solidFill>
                  </a:rPr>
                  <a:t>O</a:t>
                </a:r>
              </a:p>
            </p:txBody>
          </p:sp>
        </p:grpSp>
        <p:sp>
          <p:nvSpPr>
            <p:cNvPr id="16400" name="AutoShape 41"/>
            <p:cNvSpPr>
              <a:spLocks noChangeArrowheads="1"/>
            </p:cNvSpPr>
            <p:nvPr/>
          </p:nvSpPr>
          <p:spPr bwMode="auto">
            <a:xfrm>
              <a:off x="3120" y="1488"/>
              <a:ext cx="432" cy="96"/>
            </a:xfrm>
            <a:prstGeom prst="rightArrow">
              <a:avLst>
                <a:gd name="adj1" fmla="val 50000"/>
                <a:gd name="adj2" fmla="val 112500"/>
              </a:avLst>
            </a:prstGeom>
            <a:solidFill>
              <a:srgbClr val="0F116A"/>
            </a:solidFill>
            <a:ln w="9525">
              <a:solidFill>
                <a:schemeClr val="tx1"/>
              </a:solidFill>
              <a:miter lim="800000"/>
              <a:headEnd/>
              <a:tailEnd/>
            </a:ln>
          </p:spPr>
          <p:txBody>
            <a:bodyPr wrap="none" anchor="ctr"/>
            <a:lstStyle/>
            <a:p>
              <a:endParaRPr lang="en-US"/>
            </a:p>
          </p:txBody>
        </p:sp>
      </p:grpSp>
      <p:sp>
        <p:nvSpPr>
          <p:cNvPr id="379954" name="Rectangle 50" descr="Rectangle: Click to edit Master text styles&#10;Second level&#10;Third level&#10;Fourth level&#10;Fifth level"/>
          <p:cNvSpPr>
            <a:spLocks noGrp="1" noChangeArrowheads="1"/>
          </p:cNvSpPr>
          <p:nvPr>
            <p:ph type="body" idx="1"/>
          </p:nvPr>
        </p:nvSpPr>
        <p:spPr>
          <a:xfrm>
            <a:off x="838200" y="3352800"/>
            <a:ext cx="8305800" cy="3344863"/>
          </a:xfrm>
          <a:noFill/>
        </p:spPr>
        <p:txBody>
          <a:bodyPr/>
          <a:lstStyle/>
          <a:p>
            <a:pPr>
              <a:lnSpc>
                <a:spcPct val="90000"/>
              </a:lnSpc>
            </a:pPr>
            <a:r>
              <a:rPr lang="en-US" sz="2600" smtClean="0"/>
              <a:t>ATP </a:t>
            </a:r>
            <a:r>
              <a:rPr lang="en-US" sz="2600" smtClean="0">
                <a:sym typeface="Symbol" pitchFamily="84" charset="2"/>
              </a:rPr>
              <a:t> </a:t>
            </a:r>
            <a:r>
              <a:rPr lang="en-US" sz="2600" smtClean="0"/>
              <a:t>ADP</a:t>
            </a:r>
          </a:p>
          <a:p>
            <a:pPr lvl="1">
              <a:lnSpc>
                <a:spcPct val="90000"/>
              </a:lnSpc>
            </a:pPr>
            <a:r>
              <a:rPr lang="en-US" sz="2400" smtClean="0"/>
              <a:t>releases energy</a:t>
            </a:r>
          </a:p>
          <a:p>
            <a:pPr marL="1085850" lvl="2">
              <a:lnSpc>
                <a:spcPct val="90000"/>
              </a:lnSpc>
            </a:pPr>
            <a:r>
              <a:rPr lang="en-US" sz="2000" smtClean="0"/>
              <a:t>∆G = -7.3 kcal/mole</a:t>
            </a:r>
          </a:p>
          <a:p>
            <a:pPr>
              <a:lnSpc>
                <a:spcPct val="90000"/>
              </a:lnSpc>
            </a:pPr>
            <a:r>
              <a:rPr lang="en-US" sz="2600" smtClean="0"/>
              <a:t>Fuel other reactions</a:t>
            </a:r>
          </a:p>
          <a:p>
            <a:pPr>
              <a:lnSpc>
                <a:spcPct val="90000"/>
              </a:lnSpc>
            </a:pPr>
            <a:r>
              <a:rPr lang="en-US" sz="2600" smtClean="0"/>
              <a:t>Phosphorylation</a:t>
            </a:r>
          </a:p>
          <a:p>
            <a:pPr lvl="1">
              <a:lnSpc>
                <a:spcPct val="90000"/>
              </a:lnSpc>
            </a:pPr>
            <a:r>
              <a:rPr lang="en-US" sz="2400" smtClean="0"/>
              <a:t>released P</a:t>
            </a:r>
            <a:r>
              <a:rPr lang="en-US" sz="2400" baseline="-25000" smtClean="0"/>
              <a:t>i</a:t>
            </a:r>
            <a:r>
              <a:rPr lang="en-US" sz="2400" smtClean="0"/>
              <a:t> can transfer to other molecules</a:t>
            </a:r>
          </a:p>
          <a:p>
            <a:pPr marL="1085850" lvl="2">
              <a:lnSpc>
                <a:spcPct val="90000"/>
              </a:lnSpc>
            </a:pPr>
            <a:r>
              <a:rPr lang="en-US" sz="2000" smtClean="0"/>
              <a:t>destabilizing the other molecules</a:t>
            </a:r>
          </a:p>
          <a:p>
            <a:pPr lvl="1">
              <a:lnSpc>
                <a:spcPct val="90000"/>
              </a:lnSpc>
            </a:pPr>
            <a:r>
              <a:rPr lang="en-US" sz="2400" smtClean="0"/>
              <a:t>enzyme that phosphorylates = “</a:t>
            </a:r>
            <a:r>
              <a:rPr lang="en-US" sz="2400" b="1" u="sng" smtClean="0">
                <a:solidFill>
                  <a:srgbClr val="CC0000"/>
                </a:solidFill>
              </a:rPr>
              <a:t>kinase</a:t>
            </a:r>
            <a:r>
              <a:rPr lang="en-US" sz="2400" b="1" smtClean="0"/>
              <a:t>”</a:t>
            </a:r>
          </a:p>
        </p:txBody>
      </p:sp>
      <p:sp>
        <p:nvSpPr>
          <p:cNvPr id="379956" name="Rectangle 52"/>
          <p:cNvSpPr>
            <a:spLocks noChangeArrowheads="1"/>
          </p:cNvSpPr>
          <p:nvPr/>
        </p:nvSpPr>
        <p:spPr bwMode="auto">
          <a:xfrm>
            <a:off x="974725" y="2646363"/>
            <a:ext cx="881063" cy="488950"/>
          </a:xfrm>
          <a:prstGeom prst="rect">
            <a:avLst/>
          </a:prstGeom>
          <a:noFill/>
          <a:ln w="9525">
            <a:noFill/>
            <a:miter lim="800000"/>
            <a:headEnd/>
            <a:tailEnd/>
          </a:ln>
          <a:effectLst/>
        </p:spPr>
        <p:txBody>
          <a:bodyPr wrap="none" anchor="ctr">
            <a:spAutoFit/>
          </a:bodyPr>
          <a:lstStyle/>
          <a:p>
            <a:pPr>
              <a:defRPr/>
            </a:pPr>
            <a:r>
              <a:rPr lang="en-US" sz="2600" b="1">
                <a:solidFill>
                  <a:srgbClr val="FF6404"/>
                </a:solidFill>
              </a:rPr>
              <a:t>ADP</a:t>
            </a:r>
            <a:endParaRPr lang="en-US" sz="2600" b="1">
              <a:solidFill>
                <a:srgbClr val="FF6404"/>
              </a:solidFill>
              <a:effectLst>
                <a:outerShdw blurRad="38100" dist="38100" dir="2700000" algn="tl">
                  <a:srgbClr val="C0C0C0"/>
                </a:outerShdw>
              </a:effectLst>
            </a:endParaRPr>
          </a:p>
        </p:txBody>
      </p:sp>
      <p:sp>
        <p:nvSpPr>
          <p:cNvPr id="379957" name="Rectangle 53"/>
          <p:cNvSpPr>
            <a:spLocks noChangeArrowheads="1"/>
          </p:cNvSpPr>
          <p:nvPr/>
        </p:nvSpPr>
        <p:spPr bwMode="auto">
          <a:xfrm>
            <a:off x="974725" y="2646363"/>
            <a:ext cx="844550" cy="488950"/>
          </a:xfrm>
          <a:prstGeom prst="rect">
            <a:avLst/>
          </a:prstGeom>
          <a:noFill/>
          <a:ln w="9525">
            <a:noFill/>
            <a:miter lim="800000"/>
            <a:headEnd/>
            <a:tailEnd/>
          </a:ln>
          <a:effectLst/>
        </p:spPr>
        <p:txBody>
          <a:bodyPr wrap="none" anchor="ctr">
            <a:spAutoFit/>
          </a:bodyPr>
          <a:lstStyle/>
          <a:p>
            <a:pPr>
              <a:defRPr/>
            </a:pPr>
            <a:r>
              <a:rPr lang="en-US" sz="2600" b="1">
                <a:solidFill>
                  <a:srgbClr val="CC0000"/>
                </a:solidFill>
              </a:rPr>
              <a:t>ATP</a:t>
            </a:r>
            <a:endParaRPr lang="en-US" sz="2600" b="1">
              <a:solidFill>
                <a:srgbClr val="FF6404"/>
              </a:solidFill>
              <a:effectLst>
                <a:outerShdw blurRad="38100" dist="38100" dir="2700000" algn="tl">
                  <a:srgbClr val="C0C0C0"/>
                </a:outerShdw>
              </a:effectLst>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9954">
                                            <p:txEl>
                                              <p:pRg st="0" end="0"/>
                                            </p:txEl>
                                          </p:spTgt>
                                        </p:tgtEl>
                                        <p:attrNameLst>
                                          <p:attrName>style.visibility</p:attrName>
                                        </p:attrNameLst>
                                      </p:cBhvr>
                                      <p:to>
                                        <p:strVal val="visible"/>
                                      </p:to>
                                    </p:set>
                                    <p:anim calcmode="lin" valueType="num">
                                      <p:cBhvr additive="base">
                                        <p:cTn id="7" dur="500" fill="hold"/>
                                        <p:tgtEl>
                                          <p:spTgt spid="37995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995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12" presetClass="exit" presetSubtype="2" fill="hold" nodeType="clickEffect">
                                  <p:stCondLst>
                                    <p:cond delay="0"/>
                                  </p:stCondLst>
                                  <p:childTnLst>
                                    <p:animEffect transition="out" filter="slide(fromRight)">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4" name="Laser" builtIn="1"/>
                                        </p:tgtEl>
                                      </p:cMediaNode>
                                    </p:audio>
                                  </p:subTnLst>
                                </p:cTn>
                              </p:par>
                            </p:childTnLst>
                          </p:cTn>
                        </p:par>
                        <p:par>
                          <p:cTn id="14" fill="hold">
                            <p:stCondLst>
                              <p:cond delay="500"/>
                            </p:stCondLst>
                            <p:childTnLst>
                              <p:par>
                                <p:cTn id="15" presetID="1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Left)">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5" name="String" builtIn="1"/>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xit" presetSubtype="2" fill="hold" grpId="0" nodeType="clickEffect">
                                  <p:stCondLst>
                                    <p:cond delay="0"/>
                                  </p:stCondLst>
                                  <p:childTnLst>
                                    <p:animEffect transition="out" filter="wipe(right)">
                                      <p:cBhvr>
                                        <p:cTn id="21" dur="500"/>
                                        <p:tgtEl>
                                          <p:spTgt spid="379957">
                                            <p:txEl>
                                              <p:pRg st="0" end="0"/>
                                            </p:txEl>
                                          </p:spTgt>
                                        </p:tgtEl>
                                      </p:cBhvr>
                                    </p:animEffect>
                                    <p:set>
                                      <p:cBhvr>
                                        <p:cTn id="22" dur="1" fill="hold">
                                          <p:stCondLst>
                                            <p:cond delay="499"/>
                                          </p:stCondLst>
                                        </p:cTn>
                                        <p:tgtEl>
                                          <p:spTgt spid="379957">
                                            <p:txEl>
                                              <p:pRg st="0" end="0"/>
                                            </p:txEl>
                                          </p:spTgt>
                                        </p:tgtEl>
                                        <p:attrNameLst>
                                          <p:attrName>style.visibility</p:attrName>
                                        </p:attrNameLst>
                                      </p:cBhvr>
                                      <p:to>
                                        <p:strVal val="hidden"/>
                                      </p:to>
                                    </p:set>
                                  </p:childTnLst>
                                </p:cTn>
                              </p:par>
                              <p:par>
                                <p:cTn id="23" presetID="22" presetClass="entr" presetSubtype="2" fill="hold" grpId="0" nodeType="withEffect">
                                  <p:stCondLst>
                                    <p:cond delay="0"/>
                                  </p:stCondLst>
                                  <p:childTnLst>
                                    <p:set>
                                      <p:cBhvr>
                                        <p:cTn id="24" dur="1" fill="hold">
                                          <p:stCondLst>
                                            <p:cond delay="0"/>
                                          </p:stCondLst>
                                        </p:cTn>
                                        <p:tgtEl>
                                          <p:spTgt spid="379956">
                                            <p:txEl>
                                              <p:pRg st="0" end="0"/>
                                            </p:txEl>
                                          </p:spTgt>
                                        </p:tgtEl>
                                        <p:attrNameLst>
                                          <p:attrName>style.visibility</p:attrName>
                                        </p:attrNameLst>
                                      </p:cBhvr>
                                      <p:to>
                                        <p:strVal val="visible"/>
                                      </p:to>
                                    </p:set>
                                    <p:animEffect transition="in" filter="wipe(right)">
                                      <p:cBhvr>
                                        <p:cTn id="25" dur="500"/>
                                        <p:tgtEl>
                                          <p:spTgt spid="379956">
                                            <p:txEl>
                                              <p:pRg st="0" end="0"/>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6" name="Pencil Check" builtIn="1"/>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79954">
                                            <p:txEl>
                                              <p:pRg st="1" end="1"/>
                                            </p:txEl>
                                          </p:spTgt>
                                        </p:tgtEl>
                                        <p:attrNameLst>
                                          <p:attrName>style.visibility</p:attrName>
                                        </p:attrNameLst>
                                      </p:cBhvr>
                                      <p:to>
                                        <p:strVal val="visible"/>
                                      </p:to>
                                    </p:set>
                                    <p:anim calcmode="lin" valueType="num">
                                      <p:cBhvr additive="base">
                                        <p:cTn id="30" dur="500" fill="hold"/>
                                        <p:tgtEl>
                                          <p:spTgt spid="379954">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7995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builtIn="1"/>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79944">
                                            <p:txEl>
                                              <p:pRg st="0" end="0"/>
                                            </p:txEl>
                                          </p:spTgt>
                                        </p:tgtEl>
                                        <p:attrNameLst>
                                          <p:attrName>style.visibility</p:attrName>
                                        </p:attrNameLst>
                                      </p:cBhvr>
                                      <p:to>
                                        <p:strVal val="visible"/>
                                      </p:to>
                                    </p:set>
                                    <p:animEffect transition="in" filter="wipe(left)">
                                      <p:cBhvr>
                                        <p:cTn id="36" dur="500"/>
                                        <p:tgtEl>
                                          <p:spTgt spid="379944">
                                            <p:txEl>
                                              <p:pRg st="0" end="0"/>
                                            </p:txEl>
                                          </p:spTgt>
                                        </p:tgtEl>
                                      </p:cBhvr>
                                    </p:animEffect>
                                  </p:childTnLst>
                                </p:cTn>
                              </p:par>
                            </p:childTnLst>
                          </p:cTn>
                        </p:par>
                        <p:par>
                          <p:cTn id="37" fill="hold">
                            <p:stCondLst>
                              <p:cond delay="500"/>
                            </p:stCondLst>
                            <p:childTnLst>
                              <p:par>
                                <p:cTn id="38" presetID="6" presetClass="entr" presetSubtype="32" fill="hold" grpId="0" nodeType="afterEffect">
                                  <p:stCondLst>
                                    <p:cond delay="0"/>
                                  </p:stCondLst>
                                  <p:childTnLst>
                                    <p:set>
                                      <p:cBhvr>
                                        <p:cTn id="39" dur="1" fill="hold">
                                          <p:stCondLst>
                                            <p:cond delay="0"/>
                                          </p:stCondLst>
                                        </p:cTn>
                                        <p:tgtEl>
                                          <p:spTgt spid="379937"/>
                                        </p:tgtEl>
                                        <p:attrNameLst>
                                          <p:attrName>style.visibility</p:attrName>
                                        </p:attrNameLst>
                                      </p:cBhvr>
                                      <p:to>
                                        <p:strVal val="visible"/>
                                      </p:to>
                                    </p:set>
                                    <p:animEffect transition="in" filter="circle(out)">
                                      <p:cBhvr>
                                        <p:cTn id="40" dur="500"/>
                                        <p:tgtEl>
                                          <p:spTgt spid="379937"/>
                                        </p:tgtEl>
                                      </p:cBhvr>
                                    </p:animEffect>
                                  </p:childTnLst>
                                  <p:subTnLst>
                                    <p:audio>
                                      <p:cMediaNode>
                                        <p:cTn display="0" masterRel="sameClick">
                                          <p:stCondLst>
                                            <p:cond evt="begin" delay="0">
                                              <p:tn val="38"/>
                                            </p:cond>
                                          </p:stCondLst>
                                          <p:endCondLst>
                                            <p:cond evt="onStopAudio" delay="0">
                                              <p:tgtEl>
                                                <p:sldTgt/>
                                              </p:tgtEl>
                                            </p:cond>
                                          </p:endCondLst>
                                        </p:cTn>
                                        <p:tgtEl>
                                          <p:sndTgt r:embed="rId7" name="Explosion" builtIn="1"/>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79954">
                                            <p:txEl>
                                              <p:pRg st="2" end="2"/>
                                            </p:txEl>
                                          </p:spTgt>
                                        </p:tgtEl>
                                        <p:attrNameLst>
                                          <p:attrName>style.visibility</p:attrName>
                                        </p:attrNameLst>
                                      </p:cBhvr>
                                      <p:to>
                                        <p:strVal val="visible"/>
                                      </p:to>
                                    </p:set>
                                    <p:anim calcmode="lin" valueType="num">
                                      <p:cBhvr additive="base">
                                        <p:cTn id="45" dur="500" fill="hold"/>
                                        <p:tgtEl>
                                          <p:spTgt spid="379954">
                                            <p:txEl>
                                              <p:pRg st="2" end="2"/>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7995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 builtIn="1"/>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79954">
                                            <p:txEl>
                                              <p:pRg st="3" end="3"/>
                                            </p:txEl>
                                          </p:spTgt>
                                        </p:tgtEl>
                                        <p:attrNameLst>
                                          <p:attrName>style.visibility</p:attrName>
                                        </p:attrNameLst>
                                      </p:cBhvr>
                                      <p:to>
                                        <p:strVal val="visible"/>
                                      </p:to>
                                    </p:set>
                                    <p:anim calcmode="lin" valueType="num">
                                      <p:cBhvr additive="base">
                                        <p:cTn id="51" dur="500" fill="hold"/>
                                        <p:tgtEl>
                                          <p:spTgt spid="379954">
                                            <p:txEl>
                                              <p:pRg st="3" end="3"/>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7995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Whoosh" builtIn="1"/>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79954">
                                            <p:txEl>
                                              <p:pRg st="4" end="4"/>
                                            </p:txEl>
                                          </p:spTgt>
                                        </p:tgtEl>
                                        <p:attrNameLst>
                                          <p:attrName>style.visibility</p:attrName>
                                        </p:attrNameLst>
                                      </p:cBhvr>
                                      <p:to>
                                        <p:strVal val="visible"/>
                                      </p:to>
                                    </p:set>
                                    <p:anim calcmode="lin" valueType="num">
                                      <p:cBhvr additive="base">
                                        <p:cTn id="57" dur="500" fill="hold"/>
                                        <p:tgtEl>
                                          <p:spTgt spid="379954">
                                            <p:txEl>
                                              <p:pRg st="4" end="4"/>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7995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Whoosh" builtIn="1"/>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79954">
                                            <p:txEl>
                                              <p:pRg st="5" end="5"/>
                                            </p:txEl>
                                          </p:spTgt>
                                        </p:tgtEl>
                                        <p:attrNameLst>
                                          <p:attrName>style.visibility</p:attrName>
                                        </p:attrNameLst>
                                      </p:cBhvr>
                                      <p:to>
                                        <p:strVal val="visible"/>
                                      </p:to>
                                    </p:set>
                                    <p:anim calcmode="lin" valueType="num">
                                      <p:cBhvr additive="base">
                                        <p:cTn id="63" dur="500" fill="hold"/>
                                        <p:tgtEl>
                                          <p:spTgt spid="379954">
                                            <p:txEl>
                                              <p:pRg st="5" end="5"/>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7995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3" name="Whoosh" builtIn="1"/>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379954">
                                            <p:txEl>
                                              <p:pRg st="6" end="6"/>
                                            </p:txEl>
                                          </p:spTgt>
                                        </p:tgtEl>
                                        <p:attrNameLst>
                                          <p:attrName>style.visibility</p:attrName>
                                        </p:attrNameLst>
                                      </p:cBhvr>
                                      <p:to>
                                        <p:strVal val="visible"/>
                                      </p:to>
                                    </p:set>
                                    <p:anim calcmode="lin" valueType="num">
                                      <p:cBhvr additive="base">
                                        <p:cTn id="69" dur="500" fill="hold"/>
                                        <p:tgtEl>
                                          <p:spTgt spid="379954">
                                            <p:txEl>
                                              <p:pRg st="6" end="6"/>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7995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3" name="Whoosh" builtIn="1"/>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379954">
                                            <p:txEl>
                                              <p:pRg st="7" end="7"/>
                                            </p:txEl>
                                          </p:spTgt>
                                        </p:tgtEl>
                                        <p:attrNameLst>
                                          <p:attrName>style.visibility</p:attrName>
                                        </p:attrNameLst>
                                      </p:cBhvr>
                                      <p:to>
                                        <p:strVal val="visible"/>
                                      </p:to>
                                    </p:set>
                                    <p:anim calcmode="lin" valueType="num">
                                      <p:cBhvr additive="base">
                                        <p:cTn id="75" dur="500" fill="hold"/>
                                        <p:tgtEl>
                                          <p:spTgt spid="379954">
                                            <p:txEl>
                                              <p:pRg st="7" end="7"/>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379954">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37" grpId="0" animBg="1" autoUpdateAnimBg="0"/>
      <p:bldP spid="379944" grpId="0" build="p" autoUpdateAnimBg="0"/>
      <p:bldP spid="379954" grpId="0" build="p" autoUpdateAnimBg="0"/>
      <p:bldP spid="379956" grpId="0" build="allAtOnce" autoUpdateAnimBg="0"/>
      <p:bldP spid="37995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89"/>
          <p:cNvSpPr>
            <a:spLocks noChangeArrowheads="1"/>
          </p:cNvSpPr>
          <p:nvPr/>
        </p:nvSpPr>
        <p:spPr bwMode="auto">
          <a:xfrm>
            <a:off x="66675" y="6400800"/>
            <a:ext cx="1371600" cy="4572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388424" name="Picture 328" descr="penguinL"/>
          <p:cNvPicPr>
            <a:picLocks noChangeAspect="1" noChangeArrowheads="1"/>
          </p:cNvPicPr>
          <p:nvPr/>
        </p:nvPicPr>
        <p:blipFill>
          <a:blip r:embed="rId11"/>
          <a:srcRect/>
          <a:stretch>
            <a:fillRect/>
          </a:stretch>
        </p:blipFill>
        <p:spPr bwMode="auto">
          <a:xfrm flipH="1">
            <a:off x="31750" y="5562600"/>
            <a:ext cx="1274763" cy="1295400"/>
          </a:xfrm>
          <a:prstGeom prst="rect">
            <a:avLst/>
          </a:prstGeom>
          <a:noFill/>
          <a:ln w="9525">
            <a:noFill/>
            <a:miter lim="800000"/>
            <a:headEnd/>
            <a:tailEnd/>
          </a:ln>
        </p:spPr>
      </p:pic>
      <p:sp>
        <p:nvSpPr>
          <p:cNvPr id="388425" name="AutoShape 329"/>
          <p:cNvSpPr>
            <a:spLocks noChangeArrowheads="1"/>
          </p:cNvSpPr>
          <p:nvPr/>
        </p:nvSpPr>
        <p:spPr bwMode="auto">
          <a:xfrm flipH="1">
            <a:off x="1041400" y="4367213"/>
            <a:ext cx="1795463" cy="1273175"/>
          </a:xfrm>
          <a:prstGeom prst="wedgeEllipseCallout">
            <a:avLst>
              <a:gd name="adj1" fmla="val 48407"/>
              <a:gd name="adj2" fmla="val 58602"/>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b="1">
                <a:solidFill>
                  <a:srgbClr val="0F116A"/>
                </a:solidFill>
                <a:latin typeface="Comic Sans MS" pitchFamily="84" charset="0"/>
              </a:rPr>
              <a:t>It’s</a:t>
            </a:r>
            <a:br>
              <a:rPr lang="en-US" sz="1800" b="1">
                <a:solidFill>
                  <a:srgbClr val="0F116A"/>
                </a:solidFill>
                <a:latin typeface="Comic Sans MS" pitchFamily="84" charset="0"/>
              </a:rPr>
            </a:br>
            <a:r>
              <a:rPr lang="en-US" sz="1800" b="1">
                <a:solidFill>
                  <a:srgbClr val="0F116A"/>
                </a:solidFill>
                <a:latin typeface="Comic Sans MS" pitchFamily="84" charset="0"/>
              </a:rPr>
              <a:t>never </a:t>
            </a:r>
            <a:r>
              <a:rPr lang="en-US" sz="1800" b="1" i="1">
                <a:solidFill>
                  <a:srgbClr val="0F116A"/>
                </a:solidFill>
                <a:latin typeface="Comic Sans MS" pitchFamily="84" charset="0"/>
              </a:rPr>
              <a:t>that</a:t>
            </a:r>
            <a:r>
              <a:rPr lang="en-US" sz="1800" b="1">
                <a:solidFill>
                  <a:srgbClr val="0F116A"/>
                </a:solidFill>
                <a:latin typeface="Comic Sans MS" pitchFamily="84" charset="0"/>
              </a:rPr>
              <a:t/>
            </a:r>
            <a:br>
              <a:rPr lang="en-US" sz="1800" b="1">
                <a:solidFill>
                  <a:srgbClr val="0F116A"/>
                </a:solidFill>
                <a:latin typeface="Comic Sans MS" pitchFamily="84" charset="0"/>
              </a:rPr>
            </a:br>
            <a:r>
              <a:rPr lang="en-US" sz="1800" b="1">
                <a:solidFill>
                  <a:srgbClr val="0F116A"/>
                </a:solidFill>
                <a:latin typeface="Comic Sans MS" pitchFamily="84" charset="0"/>
              </a:rPr>
              <a:t>simple</a:t>
            </a:r>
            <a:r>
              <a:rPr lang="en-US" sz="1800" b="1" i="1">
                <a:solidFill>
                  <a:srgbClr val="0F116A"/>
                </a:solidFill>
                <a:latin typeface="Comic Sans MS" pitchFamily="84" charset="0"/>
              </a:rPr>
              <a:t>!</a:t>
            </a:r>
            <a:endParaRPr lang="en-US" sz="1600" b="1">
              <a:solidFill>
                <a:srgbClr val="0F116A"/>
              </a:solidFill>
              <a:latin typeface="Comic Sans MS" pitchFamily="84" charset="0"/>
            </a:endParaRPr>
          </a:p>
        </p:txBody>
      </p:sp>
      <p:sp>
        <p:nvSpPr>
          <p:cNvPr id="388125" name="Rectangle 29"/>
          <p:cNvSpPr>
            <a:spLocks noGrp="1" noChangeArrowheads="1"/>
          </p:cNvSpPr>
          <p:nvPr>
            <p:ph type="title"/>
          </p:nvPr>
        </p:nvSpPr>
        <p:spPr/>
        <p:txBody>
          <a:bodyPr/>
          <a:lstStyle/>
          <a:p>
            <a:pPr>
              <a:defRPr/>
            </a:pPr>
            <a:r>
              <a:rPr lang="en-US" smtClean="0"/>
              <a:t>An example of Phosphorylation…</a:t>
            </a:r>
          </a:p>
        </p:txBody>
      </p:sp>
      <p:sp>
        <p:nvSpPr>
          <p:cNvPr id="388126" name="Rectangle 30" descr="Rectangle: Click to edit Master text styles&#10;Second level&#10;Third level&#10;Fourth level&#10;Fifth level"/>
          <p:cNvSpPr>
            <a:spLocks noGrp="1" noChangeArrowheads="1"/>
          </p:cNvSpPr>
          <p:nvPr>
            <p:ph type="body" idx="1"/>
          </p:nvPr>
        </p:nvSpPr>
        <p:spPr>
          <a:xfrm>
            <a:off x="533400" y="1295400"/>
            <a:ext cx="8001000" cy="1676400"/>
          </a:xfrm>
          <a:noFill/>
        </p:spPr>
        <p:txBody>
          <a:bodyPr/>
          <a:lstStyle/>
          <a:p>
            <a:r>
              <a:rPr lang="en-US" smtClean="0"/>
              <a:t>Building polymers from monomers</a:t>
            </a:r>
          </a:p>
          <a:p>
            <a:pPr lvl="1"/>
            <a:r>
              <a:rPr lang="en-US" sz="2600" smtClean="0">
                <a:sym typeface="Symbol" pitchFamily="84" charset="2"/>
              </a:rPr>
              <a:t>need to destabilize the monomers</a:t>
            </a:r>
          </a:p>
          <a:p>
            <a:pPr lvl="1"/>
            <a:r>
              <a:rPr lang="en-US" sz="2600" i="1" u="sng" smtClean="0">
                <a:solidFill>
                  <a:srgbClr val="CC0000"/>
                </a:solidFill>
                <a:sym typeface="Symbol" pitchFamily="84" charset="2"/>
              </a:rPr>
              <a:t>phosphorylate!</a:t>
            </a:r>
            <a:endParaRPr lang="en-US" sz="2600" smtClean="0">
              <a:solidFill>
                <a:schemeClr val="tx2"/>
              </a:solidFill>
              <a:sym typeface="Symbol" pitchFamily="84" charset="2"/>
            </a:endParaRPr>
          </a:p>
        </p:txBody>
      </p:sp>
      <p:grpSp>
        <p:nvGrpSpPr>
          <p:cNvPr id="2" name="Group 233"/>
          <p:cNvGrpSpPr>
            <a:grpSpLocks/>
          </p:cNvGrpSpPr>
          <p:nvPr/>
        </p:nvGrpSpPr>
        <p:grpSpPr bwMode="auto">
          <a:xfrm>
            <a:off x="142875" y="2820988"/>
            <a:ext cx="8839200" cy="1116012"/>
            <a:chOff x="144" y="1680"/>
            <a:chExt cx="5568" cy="703"/>
          </a:xfrm>
        </p:grpSpPr>
        <p:grpSp>
          <p:nvGrpSpPr>
            <p:cNvPr id="17496" name="Group 234"/>
            <p:cNvGrpSpPr>
              <a:grpSpLocks/>
            </p:cNvGrpSpPr>
            <p:nvPr/>
          </p:nvGrpSpPr>
          <p:grpSpPr bwMode="auto">
            <a:xfrm>
              <a:off x="144" y="1680"/>
              <a:ext cx="1043" cy="702"/>
              <a:chOff x="445" y="1825"/>
              <a:chExt cx="1043" cy="702"/>
            </a:xfrm>
          </p:grpSpPr>
          <p:sp>
            <p:nvSpPr>
              <p:cNvPr id="17521" name="Line 235"/>
              <p:cNvSpPr>
                <a:spLocks noChangeShapeType="1"/>
              </p:cNvSpPr>
              <p:nvPr/>
            </p:nvSpPr>
            <p:spPr bwMode="auto">
              <a:xfrm>
                <a:off x="1238" y="2037"/>
                <a:ext cx="0" cy="278"/>
              </a:xfrm>
              <a:prstGeom prst="line">
                <a:avLst/>
              </a:prstGeom>
              <a:noFill/>
              <a:ln w="38100">
                <a:solidFill>
                  <a:schemeClr val="tx1"/>
                </a:solidFill>
                <a:round/>
                <a:headEnd/>
                <a:tailEnd/>
              </a:ln>
            </p:spPr>
            <p:txBody>
              <a:bodyPr wrap="none" anchor="ctr"/>
              <a:lstStyle/>
              <a:p>
                <a:endParaRPr lang="en-US"/>
              </a:p>
            </p:txBody>
          </p:sp>
          <p:sp>
            <p:nvSpPr>
              <p:cNvPr id="17522" name="AutoShape 236"/>
              <p:cNvSpPr>
                <a:spLocks noChangeArrowheads="1"/>
              </p:cNvSpPr>
              <p:nvPr/>
            </p:nvSpPr>
            <p:spPr bwMode="auto">
              <a:xfrm>
                <a:off x="445" y="1839"/>
                <a:ext cx="790" cy="685"/>
              </a:xfrm>
              <a:prstGeom prst="hexagon">
                <a:avLst>
                  <a:gd name="adj" fmla="val 28832"/>
                  <a:gd name="vf" fmla="val 115470"/>
                </a:avLst>
              </a:prstGeom>
              <a:solidFill>
                <a:srgbClr val="FFEA18"/>
              </a:solidFill>
              <a:ln w="38100">
                <a:solidFill>
                  <a:schemeClr val="tx1"/>
                </a:solidFill>
                <a:miter lim="800000"/>
                <a:headEnd/>
                <a:tailEnd/>
              </a:ln>
            </p:spPr>
            <p:txBody>
              <a:bodyPr wrap="none" anchor="ctr"/>
              <a:lstStyle/>
              <a:p>
                <a:endParaRPr lang="en-US"/>
              </a:p>
            </p:txBody>
          </p:sp>
          <p:sp>
            <p:nvSpPr>
              <p:cNvPr id="17523" name="Oval 237"/>
              <p:cNvSpPr>
                <a:spLocks noChangeArrowheads="1"/>
              </p:cNvSpPr>
              <p:nvPr/>
            </p:nvSpPr>
            <p:spPr bwMode="auto">
              <a:xfrm>
                <a:off x="1173" y="2134"/>
                <a:ext cx="112" cy="112"/>
              </a:xfrm>
              <a:prstGeom prst="ellipse">
                <a:avLst/>
              </a:prstGeom>
              <a:solidFill>
                <a:schemeClr val="bg1"/>
              </a:solidFill>
              <a:ln w="9525">
                <a:noFill/>
                <a:round/>
                <a:headEnd/>
                <a:tailEnd/>
              </a:ln>
            </p:spPr>
            <p:txBody>
              <a:bodyPr wrap="none" anchor="ctr"/>
              <a:lstStyle/>
              <a:p>
                <a:r>
                  <a:rPr lang="en-US" sz="2000" b="1">
                    <a:solidFill>
                      <a:srgbClr val="0F116A"/>
                    </a:solidFill>
                  </a:rPr>
                  <a:t>C</a:t>
                </a:r>
                <a:endParaRPr lang="en-US" sz="1200" b="1">
                  <a:solidFill>
                    <a:srgbClr val="0F116A"/>
                  </a:solidFill>
                </a:endParaRPr>
              </a:p>
            </p:txBody>
          </p:sp>
          <p:sp>
            <p:nvSpPr>
              <p:cNvPr id="17524" name="Rectangle 238"/>
              <p:cNvSpPr>
                <a:spLocks noChangeArrowheads="1"/>
              </p:cNvSpPr>
              <p:nvPr/>
            </p:nvSpPr>
            <p:spPr bwMode="auto">
              <a:xfrm>
                <a:off x="1132" y="1825"/>
                <a:ext cx="232" cy="250"/>
              </a:xfrm>
              <a:prstGeom prst="rect">
                <a:avLst/>
              </a:prstGeom>
              <a:noFill/>
              <a:ln w="9525">
                <a:noFill/>
                <a:miter lim="800000"/>
                <a:headEnd/>
                <a:tailEnd/>
              </a:ln>
            </p:spPr>
            <p:txBody>
              <a:bodyPr wrap="none">
                <a:spAutoFit/>
              </a:bodyPr>
              <a:lstStyle/>
              <a:p>
                <a:r>
                  <a:rPr lang="en-US" sz="2000" b="1">
                    <a:solidFill>
                      <a:srgbClr val="0F116A"/>
                    </a:solidFill>
                  </a:rPr>
                  <a:t>H</a:t>
                </a:r>
              </a:p>
            </p:txBody>
          </p:sp>
          <p:sp>
            <p:nvSpPr>
              <p:cNvPr id="17525" name="Rectangle 239"/>
              <p:cNvSpPr>
                <a:spLocks noChangeArrowheads="1"/>
              </p:cNvSpPr>
              <p:nvPr/>
            </p:nvSpPr>
            <p:spPr bwMode="auto">
              <a:xfrm>
                <a:off x="1132" y="2277"/>
                <a:ext cx="356" cy="250"/>
              </a:xfrm>
              <a:prstGeom prst="rect">
                <a:avLst/>
              </a:prstGeom>
              <a:noFill/>
              <a:ln w="9525">
                <a:noFill/>
                <a:miter lim="800000"/>
                <a:headEnd/>
                <a:tailEnd/>
              </a:ln>
            </p:spPr>
            <p:txBody>
              <a:bodyPr wrap="none">
                <a:spAutoFit/>
              </a:bodyPr>
              <a:lstStyle/>
              <a:p>
                <a:r>
                  <a:rPr lang="en-US" sz="2000" b="1">
                    <a:solidFill>
                      <a:srgbClr val="CC0000"/>
                    </a:solidFill>
                  </a:rPr>
                  <a:t>OH</a:t>
                </a:r>
                <a:endParaRPr lang="en-US" sz="2000" b="1">
                  <a:solidFill>
                    <a:srgbClr val="0F116A"/>
                  </a:solidFill>
                </a:endParaRPr>
              </a:p>
            </p:txBody>
          </p:sp>
        </p:grpSp>
        <p:grpSp>
          <p:nvGrpSpPr>
            <p:cNvPr id="17497" name="Group 240"/>
            <p:cNvGrpSpPr>
              <a:grpSpLocks/>
            </p:cNvGrpSpPr>
            <p:nvPr/>
          </p:nvGrpSpPr>
          <p:grpSpPr bwMode="auto">
            <a:xfrm>
              <a:off x="1318" y="1680"/>
              <a:ext cx="1034" cy="702"/>
              <a:chOff x="1692" y="1825"/>
              <a:chExt cx="1034" cy="702"/>
            </a:xfrm>
          </p:grpSpPr>
          <p:sp>
            <p:nvSpPr>
              <p:cNvPr id="17516" name="Line 241"/>
              <p:cNvSpPr>
                <a:spLocks noChangeShapeType="1"/>
              </p:cNvSpPr>
              <p:nvPr/>
            </p:nvSpPr>
            <p:spPr bwMode="auto">
              <a:xfrm>
                <a:off x="1933" y="2037"/>
                <a:ext cx="0" cy="278"/>
              </a:xfrm>
              <a:prstGeom prst="line">
                <a:avLst/>
              </a:prstGeom>
              <a:noFill/>
              <a:ln w="38100">
                <a:solidFill>
                  <a:schemeClr val="tx1"/>
                </a:solidFill>
                <a:round/>
                <a:headEnd/>
                <a:tailEnd/>
              </a:ln>
            </p:spPr>
            <p:txBody>
              <a:bodyPr wrap="none" anchor="ctr"/>
              <a:lstStyle/>
              <a:p>
                <a:endParaRPr lang="en-US"/>
              </a:p>
            </p:txBody>
          </p:sp>
          <p:sp>
            <p:nvSpPr>
              <p:cNvPr id="17517" name="Rectangle 242"/>
              <p:cNvSpPr>
                <a:spLocks noChangeArrowheads="1"/>
              </p:cNvSpPr>
              <p:nvPr/>
            </p:nvSpPr>
            <p:spPr bwMode="auto">
              <a:xfrm>
                <a:off x="1819" y="1825"/>
                <a:ext cx="232" cy="250"/>
              </a:xfrm>
              <a:prstGeom prst="rect">
                <a:avLst/>
              </a:prstGeom>
              <a:noFill/>
              <a:ln w="9525">
                <a:noFill/>
                <a:miter lim="800000"/>
                <a:headEnd/>
                <a:tailEnd/>
              </a:ln>
            </p:spPr>
            <p:txBody>
              <a:bodyPr wrap="none">
                <a:spAutoFit/>
              </a:bodyPr>
              <a:lstStyle/>
              <a:p>
                <a:r>
                  <a:rPr lang="en-US" sz="2000" b="1">
                    <a:solidFill>
                      <a:srgbClr val="0F116A"/>
                    </a:solidFill>
                  </a:rPr>
                  <a:t>H</a:t>
                </a:r>
              </a:p>
            </p:txBody>
          </p:sp>
          <p:sp>
            <p:nvSpPr>
              <p:cNvPr id="17518" name="Rectangle 243"/>
              <p:cNvSpPr>
                <a:spLocks noChangeArrowheads="1"/>
              </p:cNvSpPr>
              <p:nvPr/>
            </p:nvSpPr>
            <p:spPr bwMode="auto">
              <a:xfrm>
                <a:off x="1692" y="2277"/>
                <a:ext cx="356" cy="250"/>
              </a:xfrm>
              <a:prstGeom prst="rect">
                <a:avLst/>
              </a:prstGeom>
              <a:noFill/>
              <a:ln w="9525">
                <a:noFill/>
                <a:miter lim="800000"/>
                <a:headEnd/>
                <a:tailEnd/>
              </a:ln>
            </p:spPr>
            <p:txBody>
              <a:bodyPr wrap="none">
                <a:spAutoFit/>
              </a:bodyPr>
              <a:lstStyle/>
              <a:p>
                <a:r>
                  <a:rPr lang="en-US" sz="2000" b="1">
                    <a:solidFill>
                      <a:srgbClr val="CC0000"/>
                    </a:solidFill>
                  </a:rPr>
                  <a:t>H</a:t>
                </a:r>
                <a:r>
                  <a:rPr lang="en-US" sz="2000" b="1">
                    <a:solidFill>
                      <a:srgbClr val="0F116A"/>
                    </a:solidFill>
                  </a:rPr>
                  <a:t>O</a:t>
                </a:r>
              </a:p>
            </p:txBody>
          </p:sp>
          <p:sp>
            <p:nvSpPr>
              <p:cNvPr id="17519" name="AutoShape 244"/>
              <p:cNvSpPr>
                <a:spLocks noChangeArrowheads="1"/>
              </p:cNvSpPr>
              <p:nvPr/>
            </p:nvSpPr>
            <p:spPr bwMode="auto">
              <a:xfrm>
                <a:off x="1936" y="1839"/>
                <a:ext cx="790" cy="685"/>
              </a:xfrm>
              <a:prstGeom prst="hexagon">
                <a:avLst>
                  <a:gd name="adj" fmla="val 28832"/>
                  <a:gd name="vf" fmla="val 115470"/>
                </a:avLst>
              </a:prstGeom>
              <a:solidFill>
                <a:srgbClr val="E38E28"/>
              </a:solidFill>
              <a:ln w="38100">
                <a:solidFill>
                  <a:schemeClr val="tx1"/>
                </a:solidFill>
                <a:miter lim="800000"/>
                <a:headEnd/>
                <a:tailEnd/>
              </a:ln>
            </p:spPr>
            <p:txBody>
              <a:bodyPr wrap="none" anchor="ctr"/>
              <a:lstStyle/>
              <a:p>
                <a:endParaRPr lang="en-US"/>
              </a:p>
            </p:txBody>
          </p:sp>
          <p:sp>
            <p:nvSpPr>
              <p:cNvPr id="17520" name="Oval 245"/>
              <p:cNvSpPr>
                <a:spLocks noChangeArrowheads="1"/>
              </p:cNvSpPr>
              <p:nvPr/>
            </p:nvSpPr>
            <p:spPr bwMode="auto">
              <a:xfrm>
                <a:off x="1889" y="2134"/>
                <a:ext cx="111" cy="112"/>
              </a:xfrm>
              <a:prstGeom prst="ellipse">
                <a:avLst/>
              </a:prstGeom>
              <a:solidFill>
                <a:schemeClr val="bg1"/>
              </a:solidFill>
              <a:ln w="9525">
                <a:noFill/>
                <a:round/>
                <a:headEnd/>
                <a:tailEnd/>
              </a:ln>
            </p:spPr>
            <p:txBody>
              <a:bodyPr wrap="none" anchor="ctr"/>
              <a:lstStyle/>
              <a:p>
                <a:r>
                  <a:rPr lang="en-US" sz="2000" b="1">
                    <a:solidFill>
                      <a:srgbClr val="0F116A"/>
                    </a:solidFill>
                  </a:rPr>
                  <a:t>C</a:t>
                </a:r>
                <a:endParaRPr lang="en-US" sz="1200" b="1">
                  <a:solidFill>
                    <a:srgbClr val="0F116A"/>
                  </a:solidFill>
                </a:endParaRPr>
              </a:p>
            </p:txBody>
          </p:sp>
        </p:grpSp>
        <p:grpSp>
          <p:nvGrpSpPr>
            <p:cNvPr id="17498" name="Group 246"/>
            <p:cNvGrpSpPr>
              <a:grpSpLocks/>
            </p:cNvGrpSpPr>
            <p:nvPr/>
          </p:nvGrpSpPr>
          <p:grpSpPr bwMode="auto">
            <a:xfrm>
              <a:off x="3120" y="1681"/>
              <a:ext cx="1807" cy="702"/>
              <a:chOff x="3700" y="1826"/>
              <a:chExt cx="1807" cy="702"/>
            </a:xfrm>
          </p:grpSpPr>
          <p:grpSp>
            <p:nvGrpSpPr>
              <p:cNvPr id="17503" name="Group 247"/>
              <p:cNvGrpSpPr>
                <a:grpSpLocks/>
              </p:cNvGrpSpPr>
              <p:nvPr/>
            </p:nvGrpSpPr>
            <p:grpSpPr bwMode="auto">
              <a:xfrm>
                <a:off x="3700" y="1826"/>
                <a:ext cx="1031" cy="702"/>
                <a:chOff x="3700" y="1826"/>
                <a:chExt cx="1031" cy="702"/>
              </a:xfrm>
            </p:grpSpPr>
            <p:sp>
              <p:nvSpPr>
                <p:cNvPr id="17511" name="Line 248"/>
                <p:cNvSpPr>
                  <a:spLocks noChangeShapeType="1"/>
                </p:cNvSpPr>
                <p:nvPr/>
              </p:nvSpPr>
              <p:spPr bwMode="auto">
                <a:xfrm>
                  <a:off x="4493" y="2038"/>
                  <a:ext cx="0" cy="144"/>
                </a:xfrm>
                <a:prstGeom prst="line">
                  <a:avLst/>
                </a:prstGeom>
                <a:noFill/>
                <a:ln w="38100">
                  <a:solidFill>
                    <a:schemeClr val="tx1"/>
                  </a:solidFill>
                  <a:round/>
                  <a:headEnd/>
                  <a:tailEnd/>
                </a:ln>
              </p:spPr>
              <p:txBody>
                <a:bodyPr wrap="none" anchor="ctr"/>
                <a:lstStyle/>
                <a:p>
                  <a:endParaRPr lang="en-US"/>
                </a:p>
              </p:txBody>
            </p:sp>
            <p:sp>
              <p:nvSpPr>
                <p:cNvPr id="17512" name="AutoShape 249"/>
                <p:cNvSpPr>
                  <a:spLocks noChangeArrowheads="1"/>
                </p:cNvSpPr>
                <p:nvPr/>
              </p:nvSpPr>
              <p:spPr bwMode="auto">
                <a:xfrm>
                  <a:off x="3700" y="1840"/>
                  <a:ext cx="790" cy="685"/>
                </a:xfrm>
                <a:prstGeom prst="hexagon">
                  <a:avLst>
                    <a:gd name="adj" fmla="val 28832"/>
                    <a:gd name="vf" fmla="val 115470"/>
                  </a:avLst>
                </a:prstGeom>
                <a:solidFill>
                  <a:srgbClr val="FFEA18"/>
                </a:solidFill>
                <a:ln w="38100">
                  <a:solidFill>
                    <a:schemeClr val="tx1"/>
                  </a:solidFill>
                  <a:miter lim="800000"/>
                  <a:headEnd/>
                  <a:tailEnd/>
                </a:ln>
              </p:spPr>
              <p:txBody>
                <a:bodyPr wrap="none" anchor="ctr"/>
                <a:lstStyle/>
                <a:p>
                  <a:endParaRPr lang="en-US"/>
                </a:p>
              </p:txBody>
            </p:sp>
            <p:sp>
              <p:nvSpPr>
                <p:cNvPr id="17513" name="Oval 250"/>
                <p:cNvSpPr>
                  <a:spLocks noChangeArrowheads="1"/>
                </p:cNvSpPr>
                <p:nvPr/>
              </p:nvSpPr>
              <p:spPr bwMode="auto">
                <a:xfrm>
                  <a:off x="4428" y="2135"/>
                  <a:ext cx="112" cy="112"/>
                </a:xfrm>
                <a:prstGeom prst="ellipse">
                  <a:avLst/>
                </a:prstGeom>
                <a:solidFill>
                  <a:schemeClr val="bg1"/>
                </a:solidFill>
                <a:ln w="9525">
                  <a:noFill/>
                  <a:round/>
                  <a:headEnd/>
                  <a:tailEnd/>
                </a:ln>
              </p:spPr>
              <p:txBody>
                <a:bodyPr wrap="none" anchor="ctr"/>
                <a:lstStyle/>
                <a:p>
                  <a:r>
                    <a:rPr lang="en-US" sz="2000" b="1">
                      <a:solidFill>
                        <a:srgbClr val="0F116A"/>
                      </a:solidFill>
                    </a:rPr>
                    <a:t>C</a:t>
                  </a:r>
                  <a:endParaRPr lang="en-US" sz="1200" b="1">
                    <a:solidFill>
                      <a:srgbClr val="0F116A"/>
                    </a:solidFill>
                  </a:endParaRPr>
                </a:p>
              </p:txBody>
            </p:sp>
            <p:sp>
              <p:nvSpPr>
                <p:cNvPr id="17514" name="Rectangle 251"/>
                <p:cNvSpPr>
                  <a:spLocks noChangeArrowheads="1"/>
                </p:cNvSpPr>
                <p:nvPr/>
              </p:nvSpPr>
              <p:spPr bwMode="auto">
                <a:xfrm>
                  <a:off x="4387" y="1826"/>
                  <a:ext cx="232" cy="250"/>
                </a:xfrm>
                <a:prstGeom prst="rect">
                  <a:avLst/>
                </a:prstGeom>
                <a:noFill/>
                <a:ln w="9525">
                  <a:noFill/>
                  <a:miter lim="800000"/>
                  <a:headEnd/>
                  <a:tailEnd/>
                </a:ln>
              </p:spPr>
              <p:txBody>
                <a:bodyPr wrap="none">
                  <a:spAutoFit/>
                </a:bodyPr>
                <a:lstStyle/>
                <a:p>
                  <a:r>
                    <a:rPr lang="en-US" sz="2000" b="1">
                      <a:solidFill>
                        <a:srgbClr val="0F116A"/>
                      </a:solidFill>
                    </a:rPr>
                    <a:t>H</a:t>
                  </a:r>
                </a:p>
              </p:txBody>
            </p:sp>
            <p:sp>
              <p:nvSpPr>
                <p:cNvPr id="17515" name="Rectangle 252"/>
                <p:cNvSpPr>
                  <a:spLocks noChangeArrowheads="1"/>
                </p:cNvSpPr>
                <p:nvPr/>
              </p:nvSpPr>
              <p:spPr bwMode="auto">
                <a:xfrm>
                  <a:off x="4491" y="2278"/>
                  <a:ext cx="240" cy="250"/>
                </a:xfrm>
                <a:prstGeom prst="rect">
                  <a:avLst/>
                </a:prstGeom>
                <a:noFill/>
                <a:ln w="9525">
                  <a:noFill/>
                  <a:miter lim="800000"/>
                  <a:headEnd/>
                  <a:tailEnd/>
                </a:ln>
              </p:spPr>
              <p:txBody>
                <a:bodyPr wrap="none">
                  <a:spAutoFit/>
                </a:bodyPr>
                <a:lstStyle/>
                <a:p>
                  <a:r>
                    <a:rPr lang="en-US" sz="2000" b="1">
                      <a:solidFill>
                        <a:srgbClr val="0F116A"/>
                      </a:solidFill>
                    </a:rPr>
                    <a:t>O</a:t>
                  </a:r>
                </a:p>
              </p:txBody>
            </p:sp>
          </p:grpSp>
          <p:grpSp>
            <p:nvGrpSpPr>
              <p:cNvPr id="17504" name="Group 253"/>
              <p:cNvGrpSpPr>
                <a:grpSpLocks/>
              </p:cNvGrpSpPr>
              <p:nvPr/>
            </p:nvGrpSpPr>
            <p:grpSpPr bwMode="auto">
              <a:xfrm>
                <a:off x="4600" y="1826"/>
                <a:ext cx="907" cy="699"/>
                <a:chOff x="4600" y="1826"/>
                <a:chExt cx="907" cy="699"/>
              </a:xfrm>
            </p:grpSpPr>
            <p:sp>
              <p:nvSpPr>
                <p:cNvPr id="17507" name="Line 254"/>
                <p:cNvSpPr>
                  <a:spLocks noChangeShapeType="1"/>
                </p:cNvSpPr>
                <p:nvPr/>
              </p:nvSpPr>
              <p:spPr bwMode="auto">
                <a:xfrm>
                  <a:off x="4714" y="2038"/>
                  <a:ext cx="0" cy="144"/>
                </a:xfrm>
                <a:prstGeom prst="line">
                  <a:avLst/>
                </a:prstGeom>
                <a:noFill/>
                <a:ln w="38100">
                  <a:solidFill>
                    <a:schemeClr val="tx1"/>
                  </a:solidFill>
                  <a:round/>
                  <a:headEnd/>
                  <a:tailEnd/>
                </a:ln>
              </p:spPr>
              <p:txBody>
                <a:bodyPr wrap="none" anchor="ctr"/>
                <a:lstStyle/>
                <a:p>
                  <a:endParaRPr lang="en-US"/>
                </a:p>
              </p:txBody>
            </p:sp>
            <p:sp>
              <p:nvSpPr>
                <p:cNvPr id="17508" name="Rectangle 255"/>
                <p:cNvSpPr>
                  <a:spLocks noChangeArrowheads="1"/>
                </p:cNvSpPr>
                <p:nvPr/>
              </p:nvSpPr>
              <p:spPr bwMode="auto">
                <a:xfrm>
                  <a:off x="4600" y="1826"/>
                  <a:ext cx="232" cy="250"/>
                </a:xfrm>
                <a:prstGeom prst="rect">
                  <a:avLst/>
                </a:prstGeom>
                <a:noFill/>
                <a:ln w="9525">
                  <a:noFill/>
                  <a:miter lim="800000"/>
                  <a:headEnd/>
                  <a:tailEnd/>
                </a:ln>
              </p:spPr>
              <p:txBody>
                <a:bodyPr wrap="none">
                  <a:spAutoFit/>
                </a:bodyPr>
                <a:lstStyle/>
                <a:p>
                  <a:r>
                    <a:rPr lang="en-US" sz="2000" b="1">
                      <a:solidFill>
                        <a:srgbClr val="0F116A"/>
                      </a:solidFill>
                    </a:rPr>
                    <a:t>H</a:t>
                  </a:r>
                </a:p>
              </p:txBody>
            </p:sp>
            <p:sp>
              <p:nvSpPr>
                <p:cNvPr id="17509" name="AutoShape 256"/>
                <p:cNvSpPr>
                  <a:spLocks noChangeArrowheads="1"/>
                </p:cNvSpPr>
                <p:nvPr/>
              </p:nvSpPr>
              <p:spPr bwMode="auto">
                <a:xfrm>
                  <a:off x="4717" y="1840"/>
                  <a:ext cx="790" cy="685"/>
                </a:xfrm>
                <a:prstGeom prst="hexagon">
                  <a:avLst>
                    <a:gd name="adj" fmla="val 28832"/>
                    <a:gd name="vf" fmla="val 115470"/>
                  </a:avLst>
                </a:prstGeom>
                <a:solidFill>
                  <a:srgbClr val="E38E28"/>
                </a:solidFill>
                <a:ln w="38100">
                  <a:solidFill>
                    <a:schemeClr val="tx1"/>
                  </a:solidFill>
                  <a:miter lim="800000"/>
                  <a:headEnd/>
                  <a:tailEnd/>
                </a:ln>
              </p:spPr>
              <p:txBody>
                <a:bodyPr wrap="none" anchor="ctr"/>
                <a:lstStyle/>
                <a:p>
                  <a:endParaRPr lang="en-US"/>
                </a:p>
              </p:txBody>
            </p:sp>
            <p:sp>
              <p:nvSpPr>
                <p:cNvPr id="17510" name="Oval 257"/>
                <p:cNvSpPr>
                  <a:spLocks noChangeArrowheads="1"/>
                </p:cNvSpPr>
                <p:nvPr/>
              </p:nvSpPr>
              <p:spPr bwMode="auto">
                <a:xfrm>
                  <a:off x="4670" y="2135"/>
                  <a:ext cx="111" cy="112"/>
                </a:xfrm>
                <a:prstGeom prst="ellipse">
                  <a:avLst/>
                </a:prstGeom>
                <a:solidFill>
                  <a:schemeClr val="bg1"/>
                </a:solidFill>
                <a:ln w="9525">
                  <a:noFill/>
                  <a:round/>
                  <a:headEnd/>
                  <a:tailEnd/>
                </a:ln>
              </p:spPr>
              <p:txBody>
                <a:bodyPr wrap="none" anchor="ctr"/>
                <a:lstStyle/>
                <a:p>
                  <a:r>
                    <a:rPr lang="en-US" sz="2000" b="1">
                      <a:solidFill>
                        <a:srgbClr val="0F116A"/>
                      </a:solidFill>
                    </a:rPr>
                    <a:t>C</a:t>
                  </a:r>
                  <a:endParaRPr lang="en-US" sz="1200" b="1">
                    <a:solidFill>
                      <a:srgbClr val="0F116A"/>
                    </a:solidFill>
                  </a:endParaRPr>
                </a:p>
              </p:txBody>
            </p:sp>
          </p:grpSp>
          <p:sp>
            <p:nvSpPr>
              <p:cNvPr id="17505" name="Line 258"/>
              <p:cNvSpPr>
                <a:spLocks noChangeShapeType="1"/>
              </p:cNvSpPr>
              <p:nvPr/>
            </p:nvSpPr>
            <p:spPr bwMode="auto">
              <a:xfrm>
                <a:off x="4512" y="2278"/>
                <a:ext cx="28" cy="81"/>
              </a:xfrm>
              <a:prstGeom prst="line">
                <a:avLst/>
              </a:prstGeom>
              <a:noFill/>
              <a:ln w="38100">
                <a:solidFill>
                  <a:schemeClr val="tx1"/>
                </a:solidFill>
                <a:round/>
                <a:headEnd/>
                <a:tailEnd/>
              </a:ln>
            </p:spPr>
            <p:txBody>
              <a:bodyPr wrap="none" anchor="ctr"/>
              <a:lstStyle/>
              <a:p>
                <a:endParaRPr lang="en-US"/>
              </a:p>
            </p:txBody>
          </p:sp>
          <p:sp>
            <p:nvSpPr>
              <p:cNvPr id="17506" name="Line 259"/>
              <p:cNvSpPr>
                <a:spLocks noChangeShapeType="1"/>
              </p:cNvSpPr>
              <p:nvPr/>
            </p:nvSpPr>
            <p:spPr bwMode="auto">
              <a:xfrm flipH="1">
                <a:off x="4676" y="2278"/>
                <a:ext cx="28" cy="81"/>
              </a:xfrm>
              <a:prstGeom prst="line">
                <a:avLst/>
              </a:prstGeom>
              <a:noFill/>
              <a:ln w="38100">
                <a:solidFill>
                  <a:schemeClr val="tx1"/>
                </a:solidFill>
                <a:round/>
                <a:headEnd/>
                <a:tailEnd/>
              </a:ln>
            </p:spPr>
            <p:txBody>
              <a:bodyPr wrap="none" anchor="ctr"/>
              <a:lstStyle/>
              <a:p>
                <a:endParaRPr lang="en-US"/>
              </a:p>
            </p:txBody>
          </p:sp>
        </p:grpSp>
        <p:sp>
          <p:nvSpPr>
            <p:cNvPr id="17499" name="Text Box 260"/>
            <p:cNvSpPr txBox="1">
              <a:spLocks noChangeArrowheads="1"/>
            </p:cNvSpPr>
            <p:nvPr/>
          </p:nvSpPr>
          <p:spPr bwMode="auto">
            <a:xfrm>
              <a:off x="1101" y="1814"/>
              <a:ext cx="303" cy="442"/>
            </a:xfrm>
            <a:prstGeom prst="rect">
              <a:avLst/>
            </a:prstGeom>
            <a:noFill/>
            <a:ln w="9525">
              <a:noFill/>
              <a:miter lim="800000"/>
              <a:headEnd/>
              <a:tailEnd/>
            </a:ln>
          </p:spPr>
          <p:txBody>
            <a:bodyPr wrap="none" anchor="ctr">
              <a:spAutoFit/>
            </a:bodyPr>
            <a:lstStyle/>
            <a:p>
              <a:r>
                <a:rPr lang="en-US" sz="4000" b="1">
                  <a:solidFill>
                    <a:srgbClr val="0F116A"/>
                  </a:solidFill>
                </a:rPr>
                <a:t>+</a:t>
              </a:r>
              <a:endParaRPr lang="en-US">
                <a:solidFill>
                  <a:srgbClr val="0F116A"/>
                </a:solidFill>
              </a:endParaRPr>
            </a:p>
          </p:txBody>
        </p:sp>
        <p:sp>
          <p:nvSpPr>
            <p:cNvPr id="17500" name="AutoShape 261"/>
            <p:cNvSpPr>
              <a:spLocks noChangeArrowheads="1"/>
            </p:cNvSpPr>
            <p:nvPr/>
          </p:nvSpPr>
          <p:spPr bwMode="auto">
            <a:xfrm>
              <a:off x="2448" y="1968"/>
              <a:ext cx="576" cy="144"/>
            </a:xfrm>
            <a:prstGeom prst="rightArrow">
              <a:avLst>
                <a:gd name="adj1" fmla="val 50000"/>
                <a:gd name="adj2" fmla="val 100000"/>
              </a:avLst>
            </a:prstGeom>
            <a:solidFill>
              <a:srgbClr val="0F116A"/>
            </a:solidFill>
            <a:ln w="9525">
              <a:solidFill>
                <a:schemeClr val="tx1"/>
              </a:solidFill>
              <a:miter lim="800000"/>
              <a:headEnd/>
              <a:tailEnd/>
            </a:ln>
          </p:spPr>
          <p:txBody>
            <a:bodyPr wrap="none" anchor="ctr"/>
            <a:lstStyle/>
            <a:p>
              <a:endParaRPr lang="en-US"/>
            </a:p>
          </p:txBody>
        </p:sp>
        <p:sp>
          <p:nvSpPr>
            <p:cNvPr id="17501" name="Oval 262"/>
            <p:cNvSpPr>
              <a:spLocks noChangeArrowheads="1"/>
            </p:cNvSpPr>
            <p:nvPr/>
          </p:nvSpPr>
          <p:spPr bwMode="auto">
            <a:xfrm>
              <a:off x="5376" y="1864"/>
              <a:ext cx="336" cy="336"/>
            </a:xfrm>
            <a:prstGeom prst="ellipse">
              <a:avLst/>
            </a:prstGeom>
            <a:solidFill>
              <a:schemeClr val="hlink"/>
            </a:solidFill>
            <a:ln w="9525">
              <a:noFill/>
              <a:round/>
              <a:headEnd/>
              <a:tailEnd/>
            </a:ln>
          </p:spPr>
          <p:txBody>
            <a:bodyPr wrap="none" anchor="ctr"/>
            <a:lstStyle/>
            <a:p>
              <a:r>
                <a:rPr lang="en-US" sz="1800" b="1">
                  <a:solidFill>
                    <a:srgbClr val="CC0000"/>
                  </a:solidFill>
                </a:rPr>
                <a:t>H</a:t>
              </a:r>
              <a:r>
                <a:rPr lang="en-US" sz="1800" b="1" baseline="-25000">
                  <a:solidFill>
                    <a:srgbClr val="CC0000"/>
                  </a:solidFill>
                </a:rPr>
                <a:t>2</a:t>
              </a:r>
              <a:r>
                <a:rPr lang="en-US" sz="1800" b="1">
                  <a:solidFill>
                    <a:srgbClr val="CC0000"/>
                  </a:solidFill>
                </a:rPr>
                <a:t>O</a:t>
              </a:r>
              <a:endParaRPr lang="en-US" sz="1800" b="1">
                <a:solidFill>
                  <a:srgbClr val="0F116A"/>
                </a:solidFill>
              </a:endParaRPr>
            </a:p>
          </p:txBody>
        </p:sp>
        <p:sp>
          <p:nvSpPr>
            <p:cNvPr id="17502" name="Text Box 263"/>
            <p:cNvSpPr txBox="1">
              <a:spLocks noChangeArrowheads="1"/>
            </p:cNvSpPr>
            <p:nvPr/>
          </p:nvSpPr>
          <p:spPr bwMode="auto">
            <a:xfrm>
              <a:off x="4992" y="1811"/>
              <a:ext cx="303" cy="442"/>
            </a:xfrm>
            <a:prstGeom prst="rect">
              <a:avLst/>
            </a:prstGeom>
            <a:noFill/>
            <a:ln w="9525">
              <a:noFill/>
              <a:miter lim="800000"/>
              <a:headEnd/>
              <a:tailEnd/>
            </a:ln>
          </p:spPr>
          <p:txBody>
            <a:bodyPr wrap="none" anchor="ctr">
              <a:spAutoFit/>
            </a:bodyPr>
            <a:lstStyle/>
            <a:p>
              <a:r>
                <a:rPr lang="en-US" sz="4000" b="1">
                  <a:solidFill>
                    <a:srgbClr val="0F116A"/>
                  </a:solidFill>
                </a:rPr>
                <a:t>+</a:t>
              </a:r>
              <a:endParaRPr lang="en-US">
                <a:solidFill>
                  <a:srgbClr val="0F116A"/>
                </a:solidFill>
              </a:endParaRPr>
            </a:p>
          </p:txBody>
        </p:sp>
      </p:grpSp>
      <p:sp>
        <p:nvSpPr>
          <p:cNvPr id="388360" name="Rectangle 264"/>
          <p:cNvSpPr>
            <a:spLocks noChangeArrowheads="1"/>
          </p:cNvSpPr>
          <p:nvPr/>
        </p:nvSpPr>
        <p:spPr bwMode="auto">
          <a:xfrm>
            <a:off x="3651250" y="3522663"/>
            <a:ext cx="1295400" cy="304800"/>
          </a:xfrm>
          <a:prstGeom prst="rect">
            <a:avLst/>
          </a:prstGeom>
          <a:noFill/>
          <a:ln w="9525">
            <a:noFill/>
            <a:miter lim="800000"/>
            <a:headEnd/>
            <a:tailEnd/>
          </a:ln>
        </p:spPr>
        <p:txBody>
          <a:bodyPr wrap="none" anchor="ctr">
            <a:spAutoFit/>
          </a:bodyPr>
          <a:lstStyle/>
          <a:p>
            <a:r>
              <a:rPr lang="en-US" sz="1400" b="1">
                <a:solidFill>
                  <a:schemeClr val="tx2"/>
                </a:solidFill>
                <a:sym typeface="Symbol" pitchFamily="84" charset="2"/>
              </a:rPr>
              <a:t>+4.2 kcal/mol</a:t>
            </a:r>
          </a:p>
        </p:txBody>
      </p:sp>
      <p:grpSp>
        <p:nvGrpSpPr>
          <p:cNvPr id="8" name="Group 267"/>
          <p:cNvGrpSpPr>
            <a:grpSpLocks/>
          </p:cNvGrpSpPr>
          <p:nvPr/>
        </p:nvGrpSpPr>
        <p:grpSpPr bwMode="auto">
          <a:xfrm>
            <a:off x="142875" y="4179888"/>
            <a:ext cx="1655763" cy="1114425"/>
            <a:chOff x="445" y="1825"/>
            <a:chExt cx="1043" cy="702"/>
          </a:xfrm>
        </p:grpSpPr>
        <p:sp>
          <p:nvSpPr>
            <p:cNvPr id="17491" name="Line 268"/>
            <p:cNvSpPr>
              <a:spLocks noChangeShapeType="1"/>
            </p:cNvSpPr>
            <p:nvPr/>
          </p:nvSpPr>
          <p:spPr bwMode="auto">
            <a:xfrm>
              <a:off x="1238" y="2037"/>
              <a:ext cx="0" cy="278"/>
            </a:xfrm>
            <a:prstGeom prst="line">
              <a:avLst/>
            </a:prstGeom>
            <a:noFill/>
            <a:ln w="38100">
              <a:solidFill>
                <a:schemeClr val="tx1"/>
              </a:solidFill>
              <a:round/>
              <a:headEnd/>
              <a:tailEnd/>
            </a:ln>
          </p:spPr>
          <p:txBody>
            <a:bodyPr wrap="none" anchor="ctr"/>
            <a:lstStyle/>
            <a:p>
              <a:endParaRPr lang="en-US"/>
            </a:p>
          </p:txBody>
        </p:sp>
        <p:sp>
          <p:nvSpPr>
            <p:cNvPr id="17492" name="AutoShape 269"/>
            <p:cNvSpPr>
              <a:spLocks noChangeArrowheads="1"/>
            </p:cNvSpPr>
            <p:nvPr/>
          </p:nvSpPr>
          <p:spPr bwMode="auto">
            <a:xfrm>
              <a:off x="445" y="1839"/>
              <a:ext cx="790" cy="685"/>
            </a:xfrm>
            <a:prstGeom prst="hexagon">
              <a:avLst>
                <a:gd name="adj" fmla="val 28832"/>
                <a:gd name="vf" fmla="val 115470"/>
              </a:avLst>
            </a:prstGeom>
            <a:solidFill>
              <a:srgbClr val="FFEA18"/>
            </a:solidFill>
            <a:ln w="38100">
              <a:solidFill>
                <a:schemeClr val="tx1"/>
              </a:solidFill>
              <a:miter lim="800000"/>
              <a:headEnd/>
              <a:tailEnd/>
            </a:ln>
          </p:spPr>
          <p:txBody>
            <a:bodyPr wrap="none" anchor="ctr"/>
            <a:lstStyle/>
            <a:p>
              <a:endParaRPr lang="en-US"/>
            </a:p>
          </p:txBody>
        </p:sp>
        <p:sp>
          <p:nvSpPr>
            <p:cNvPr id="17493" name="Oval 270"/>
            <p:cNvSpPr>
              <a:spLocks noChangeArrowheads="1"/>
            </p:cNvSpPr>
            <p:nvPr/>
          </p:nvSpPr>
          <p:spPr bwMode="auto">
            <a:xfrm>
              <a:off x="1173" y="2134"/>
              <a:ext cx="112" cy="112"/>
            </a:xfrm>
            <a:prstGeom prst="ellipse">
              <a:avLst/>
            </a:prstGeom>
            <a:solidFill>
              <a:schemeClr val="bg1"/>
            </a:solidFill>
            <a:ln w="9525">
              <a:noFill/>
              <a:round/>
              <a:headEnd/>
              <a:tailEnd/>
            </a:ln>
          </p:spPr>
          <p:txBody>
            <a:bodyPr wrap="none" anchor="ctr"/>
            <a:lstStyle/>
            <a:p>
              <a:r>
                <a:rPr lang="en-US" sz="2000" b="1">
                  <a:solidFill>
                    <a:srgbClr val="0F116A"/>
                  </a:solidFill>
                </a:rPr>
                <a:t>C</a:t>
              </a:r>
              <a:endParaRPr lang="en-US" sz="1200" b="1">
                <a:solidFill>
                  <a:srgbClr val="0F116A"/>
                </a:solidFill>
              </a:endParaRPr>
            </a:p>
          </p:txBody>
        </p:sp>
        <p:sp>
          <p:nvSpPr>
            <p:cNvPr id="17494" name="Rectangle 271"/>
            <p:cNvSpPr>
              <a:spLocks noChangeArrowheads="1"/>
            </p:cNvSpPr>
            <p:nvPr/>
          </p:nvSpPr>
          <p:spPr bwMode="auto">
            <a:xfrm>
              <a:off x="1132" y="1825"/>
              <a:ext cx="232" cy="250"/>
            </a:xfrm>
            <a:prstGeom prst="rect">
              <a:avLst/>
            </a:prstGeom>
            <a:noFill/>
            <a:ln w="9525">
              <a:noFill/>
              <a:miter lim="800000"/>
              <a:headEnd/>
              <a:tailEnd/>
            </a:ln>
          </p:spPr>
          <p:txBody>
            <a:bodyPr wrap="none">
              <a:spAutoFit/>
            </a:bodyPr>
            <a:lstStyle/>
            <a:p>
              <a:r>
                <a:rPr lang="en-US" sz="2000" b="1">
                  <a:solidFill>
                    <a:srgbClr val="0F116A"/>
                  </a:solidFill>
                </a:rPr>
                <a:t>H</a:t>
              </a:r>
            </a:p>
          </p:txBody>
        </p:sp>
        <p:sp>
          <p:nvSpPr>
            <p:cNvPr id="17495" name="Rectangle 272"/>
            <p:cNvSpPr>
              <a:spLocks noChangeArrowheads="1"/>
            </p:cNvSpPr>
            <p:nvPr/>
          </p:nvSpPr>
          <p:spPr bwMode="auto">
            <a:xfrm>
              <a:off x="1132" y="2277"/>
              <a:ext cx="356" cy="250"/>
            </a:xfrm>
            <a:prstGeom prst="rect">
              <a:avLst/>
            </a:prstGeom>
            <a:noFill/>
            <a:ln w="9525">
              <a:noFill/>
              <a:miter lim="800000"/>
              <a:headEnd/>
              <a:tailEnd/>
            </a:ln>
          </p:spPr>
          <p:txBody>
            <a:bodyPr wrap="none">
              <a:spAutoFit/>
            </a:bodyPr>
            <a:lstStyle/>
            <a:p>
              <a:r>
                <a:rPr lang="en-US" sz="2000" b="1">
                  <a:solidFill>
                    <a:srgbClr val="CC0000"/>
                  </a:solidFill>
                </a:rPr>
                <a:t>OH</a:t>
              </a:r>
            </a:p>
          </p:txBody>
        </p:sp>
      </p:grpSp>
      <p:grpSp>
        <p:nvGrpSpPr>
          <p:cNvPr id="9" name="Group 331"/>
          <p:cNvGrpSpPr>
            <a:grpSpLocks/>
          </p:cNvGrpSpPr>
          <p:nvPr/>
        </p:nvGrpSpPr>
        <p:grpSpPr bwMode="auto">
          <a:xfrm>
            <a:off x="3800475" y="4181475"/>
            <a:ext cx="2895600" cy="1293813"/>
            <a:chOff x="2394" y="2634"/>
            <a:chExt cx="1824" cy="815"/>
          </a:xfrm>
        </p:grpSpPr>
        <p:sp>
          <p:nvSpPr>
            <p:cNvPr id="17483" name="AutoShape 274"/>
            <p:cNvSpPr>
              <a:spLocks noChangeArrowheads="1"/>
            </p:cNvSpPr>
            <p:nvPr/>
          </p:nvSpPr>
          <p:spPr bwMode="auto">
            <a:xfrm>
              <a:off x="2394" y="2921"/>
              <a:ext cx="576" cy="144"/>
            </a:xfrm>
            <a:prstGeom prst="rightArrow">
              <a:avLst>
                <a:gd name="adj1" fmla="val 50000"/>
                <a:gd name="adj2" fmla="val 100000"/>
              </a:avLst>
            </a:prstGeom>
            <a:solidFill>
              <a:srgbClr val="0F116A"/>
            </a:solidFill>
            <a:ln w="9525">
              <a:solidFill>
                <a:schemeClr val="tx1"/>
              </a:solidFill>
              <a:miter lim="800000"/>
              <a:headEnd/>
              <a:tailEnd/>
            </a:ln>
          </p:spPr>
          <p:txBody>
            <a:bodyPr wrap="none" anchor="ctr"/>
            <a:lstStyle/>
            <a:p>
              <a:endParaRPr lang="en-US"/>
            </a:p>
          </p:txBody>
        </p:sp>
        <p:grpSp>
          <p:nvGrpSpPr>
            <p:cNvPr id="17484" name="Group 275"/>
            <p:cNvGrpSpPr>
              <a:grpSpLocks/>
            </p:cNvGrpSpPr>
            <p:nvPr/>
          </p:nvGrpSpPr>
          <p:grpSpPr bwMode="auto">
            <a:xfrm>
              <a:off x="3066" y="2634"/>
              <a:ext cx="1152" cy="815"/>
              <a:chOff x="3120" y="2641"/>
              <a:chExt cx="1152" cy="815"/>
            </a:xfrm>
          </p:grpSpPr>
          <p:sp>
            <p:nvSpPr>
              <p:cNvPr id="17485" name="Line 276"/>
              <p:cNvSpPr>
                <a:spLocks noChangeShapeType="1"/>
              </p:cNvSpPr>
              <p:nvPr/>
            </p:nvSpPr>
            <p:spPr bwMode="auto">
              <a:xfrm>
                <a:off x="3913" y="2853"/>
                <a:ext cx="0" cy="144"/>
              </a:xfrm>
              <a:prstGeom prst="line">
                <a:avLst/>
              </a:prstGeom>
              <a:noFill/>
              <a:ln w="38100">
                <a:solidFill>
                  <a:schemeClr val="tx1"/>
                </a:solidFill>
                <a:round/>
                <a:headEnd/>
                <a:tailEnd/>
              </a:ln>
            </p:spPr>
            <p:txBody>
              <a:bodyPr wrap="none" anchor="ctr"/>
              <a:lstStyle/>
              <a:p>
                <a:endParaRPr lang="en-US"/>
              </a:p>
            </p:txBody>
          </p:sp>
          <p:sp>
            <p:nvSpPr>
              <p:cNvPr id="17486" name="AutoShape 277"/>
              <p:cNvSpPr>
                <a:spLocks noChangeArrowheads="1"/>
              </p:cNvSpPr>
              <p:nvPr/>
            </p:nvSpPr>
            <p:spPr bwMode="auto">
              <a:xfrm>
                <a:off x="3120" y="2655"/>
                <a:ext cx="790" cy="685"/>
              </a:xfrm>
              <a:prstGeom prst="hexagon">
                <a:avLst>
                  <a:gd name="adj" fmla="val 28832"/>
                  <a:gd name="vf" fmla="val 115470"/>
                </a:avLst>
              </a:prstGeom>
              <a:solidFill>
                <a:srgbClr val="FFEA18"/>
              </a:solidFill>
              <a:ln w="38100">
                <a:solidFill>
                  <a:schemeClr val="tx1"/>
                </a:solidFill>
                <a:miter lim="800000"/>
                <a:headEnd/>
                <a:tailEnd/>
              </a:ln>
            </p:spPr>
            <p:txBody>
              <a:bodyPr wrap="none" anchor="ctr"/>
              <a:lstStyle/>
              <a:p>
                <a:endParaRPr lang="en-US"/>
              </a:p>
            </p:txBody>
          </p:sp>
          <p:sp>
            <p:nvSpPr>
              <p:cNvPr id="17487" name="Oval 278"/>
              <p:cNvSpPr>
                <a:spLocks noChangeArrowheads="1"/>
              </p:cNvSpPr>
              <p:nvPr/>
            </p:nvSpPr>
            <p:spPr bwMode="auto">
              <a:xfrm>
                <a:off x="3848" y="2950"/>
                <a:ext cx="112" cy="112"/>
              </a:xfrm>
              <a:prstGeom prst="ellipse">
                <a:avLst/>
              </a:prstGeom>
              <a:solidFill>
                <a:schemeClr val="bg1"/>
              </a:solidFill>
              <a:ln w="9525">
                <a:noFill/>
                <a:round/>
                <a:headEnd/>
                <a:tailEnd/>
              </a:ln>
            </p:spPr>
            <p:txBody>
              <a:bodyPr wrap="none" anchor="ctr"/>
              <a:lstStyle/>
              <a:p>
                <a:r>
                  <a:rPr lang="en-US" sz="2000" b="1">
                    <a:solidFill>
                      <a:srgbClr val="0F116A"/>
                    </a:solidFill>
                  </a:rPr>
                  <a:t>C</a:t>
                </a:r>
                <a:endParaRPr lang="en-US" sz="1200" b="1">
                  <a:solidFill>
                    <a:srgbClr val="CC0000"/>
                  </a:solidFill>
                </a:endParaRPr>
              </a:p>
            </p:txBody>
          </p:sp>
          <p:sp>
            <p:nvSpPr>
              <p:cNvPr id="17488" name="Rectangle 279"/>
              <p:cNvSpPr>
                <a:spLocks noChangeArrowheads="1"/>
              </p:cNvSpPr>
              <p:nvPr/>
            </p:nvSpPr>
            <p:spPr bwMode="auto">
              <a:xfrm>
                <a:off x="3807" y="2641"/>
                <a:ext cx="232" cy="250"/>
              </a:xfrm>
              <a:prstGeom prst="rect">
                <a:avLst/>
              </a:prstGeom>
              <a:noFill/>
              <a:ln w="9525">
                <a:noFill/>
                <a:miter lim="800000"/>
                <a:headEnd/>
                <a:tailEnd/>
              </a:ln>
            </p:spPr>
            <p:txBody>
              <a:bodyPr wrap="none">
                <a:spAutoFit/>
              </a:bodyPr>
              <a:lstStyle/>
              <a:p>
                <a:r>
                  <a:rPr lang="en-US" sz="2000" b="1">
                    <a:solidFill>
                      <a:srgbClr val="0F116A"/>
                    </a:solidFill>
                  </a:rPr>
                  <a:t>H</a:t>
                </a:r>
                <a:endParaRPr lang="en-US" sz="2000" b="1">
                  <a:solidFill>
                    <a:srgbClr val="CC0000"/>
                  </a:solidFill>
                </a:endParaRPr>
              </a:p>
            </p:txBody>
          </p:sp>
          <p:sp>
            <p:nvSpPr>
              <p:cNvPr id="17489" name="Line 280"/>
              <p:cNvSpPr>
                <a:spLocks noChangeShapeType="1"/>
              </p:cNvSpPr>
              <p:nvPr/>
            </p:nvSpPr>
            <p:spPr bwMode="auto">
              <a:xfrm>
                <a:off x="3932" y="3093"/>
                <a:ext cx="28" cy="81"/>
              </a:xfrm>
              <a:prstGeom prst="line">
                <a:avLst/>
              </a:prstGeom>
              <a:noFill/>
              <a:ln w="38100">
                <a:solidFill>
                  <a:schemeClr val="tx1"/>
                </a:solidFill>
                <a:round/>
                <a:headEnd/>
                <a:tailEnd/>
              </a:ln>
            </p:spPr>
            <p:txBody>
              <a:bodyPr wrap="none" anchor="ctr"/>
              <a:lstStyle/>
              <a:p>
                <a:endParaRPr lang="en-US"/>
              </a:p>
            </p:txBody>
          </p:sp>
          <p:sp>
            <p:nvSpPr>
              <p:cNvPr id="17490" name="Oval 281"/>
              <p:cNvSpPr>
                <a:spLocks noChangeArrowheads="1"/>
              </p:cNvSpPr>
              <p:nvPr/>
            </p:nvSpPr>
            <p:spPr bwMode="auto">
              <a:xfrm>
                <a:off x="3936" y="3120"/>
                <a:ext cx="336" cy="336"/>
              </a:xfrm>
              <a:prstGeom prst="ellipse">
                <a:avLst/>
              </a:prstGeom>
              <a:solidFill>
                <a:srgbClr val="CC0000"/>
              </a:solidFill>
              <a:ln w="9525">
                <a:noFill/>
                <a:round/>
                <a:headEnd/>
                <a:tailEnd/>
              </a:ln>
            </p:spPr>
            <p:txBody>
              <a:bodyPr wrap="none" anchor="ctr"/>
              <a:lstStyle/>
              <a:p>
                <a:r>
                  <a:rPr lang="en-US" sz="2800" b="1">
                    <a:solidFill>
                      <a:srgbClr val="FFEA18"/>
                    </a:solidFill>
                  </a:rPr>
                  <a:t>P</a:t>
                </a:r>
                <a:endParaRPr lang="en-US" sz="1800" b="1">
                  <a:solidFill>
                    <a:srgbClr val="0F116A"/>
                  </a:solidFill>
                </a:endParaRPr>
              </a:p>
            </p:txBody>
          </p:sp>
        </p:grpSp>
      </p:grpSp>
      <p:grpSp>
        <p:nvGrpSpPr>
          <p:cNvPr id="11" name="Group 330"/>
          <p:cNvGrpSpPr>
            <a:grpSpLocks/>
          </p:cNvGrpSpPr>
          <p:nvPr/>
        </p:nvGrpSpPr>
        <p:grpSpPr bwMode="auto">
          <a:xfrm>
            <a:off x="1662113" y="4332288"/>
            <a:ext cx="1985962" cy="898525"/>
            <a:chOff x="1047" y="2729"/>
            <a:chExt cx="1251" cy="566"/>
          </a:xfrm>
        </p:grpSpPr>
        <p:sp>
          <p:nvSpPr>
            <p:cNvPr id="17481" name="Text Box 273"/>
            <p:cNvSpPr txBox="1">
              <a:spLocks noChangeArrowheads="1"/>
            </p:cNvSpPr>
            <p:nvPr/>
          </p:nvSpPr>
          <p:spPr bwMode="auto">
            <a:xfrm>
              <a:off x="1047" y="2767"/>
              <a:ext cx="303" cy="442"/>
            </a:xfrm>
            <a:prstGeom prst="rect">
              <a:avLst/>
            </a:prstGeom>
            <a:noFill/>
            <a:ln w="9525">
              <a:noFill/>
              <a:miter lim="800000"/>
              <a:headEnd/>
              <a:tailEnd/>
            </a:ln>
          </p:spPr>
          <p:txBody>
            <a:bodyPr wrap="none" anchor="ctr">
              <a:spAutoFit/>
            </a:bodyPr>
            <a:lstStyle/>
            <a:p>
              <a:r>
                <a:rPr lang="en-US" sz="4000" b="1">
                  <a:solidFill>
                    <a:srgbClr val="0F116A"/>
                  </a:solidFill>
                </a:rPr>
                <a:t>+</a:t>
              </a:r>
              <a:endParaRPr lang="en-US"/>
            </a:p>
          </p:txBody>
        </p:sp>
        <p:sp>
          <p:nvSpPr>
            <p:cNvPr id="17482" name="AutoShape 283"/>
            <p:cNvSpPr>
              <a:spLocks noChangeArrowheads="1"/>
            </p:cNvSpPr>
            <p:nvPr/>
          </p:nvSpPr>
          <p:spPr bwMode="auto">
            <a:xfrm>
              <a:off x="1434" y="2729"/>
              <a:ext cx="864" cy="566"/>
            </a:xfrm>
            <a:prstGeom prst="irregularSeal1">
              <a:avLst/>
            </a:prstGeom>
            <a:solidFill>
              <a:srgbClr val="CC0000"/>
            </a:solidFill>
            <a:ln w="57150">
              <a:solidFill>
                <a:srgbClr val="FF6404"/>
              </a:solidFill>
              <a:miter lim="800000"/>
              <a:headEnd/>
              <a:tailEnd/>
            </a:ln>
          </p:spPr>
          <p:txBody>
            <a:bodyPr wrap="none" anchor="ctr"/>
            <a:lstStyle/>
            <a:p>
              <a:r>
                <a:rPr lang="en-US" sz="3600" b="1">
                  <a:solidFill>
                    <a:srgbClr val="FFEA18"/>
                  </a:solidFill>
                </a:rPr>
                <a:t>ATP</a:t>
              </a:r>
              <a:endParaRPr lang="en-US" sz="6000" b="1">
                <a:solidFill>
                  <a:schemeClr val="tx2"/>
                </a:solidFill>
              </a:endParaRPr>
            </a:p>
          </p:txBody>
        </p:sp>
      </p:grpSp>
      <p:grpSp>
        <p:nvGrpSpPr>
          <p:cNvPr id="12" name="Group 332"/>
          <p:cNvGrpSpPr>
            <a:grpSpLocks/>
          </p:cNvGrpSpPr>
          <p:nvPr/>
        </p:nvGrpSpPr>
        <p:grpSpPr bwMode="auto">
          <a:xfrm>
            <a:off x="6616700" y="4116388"/>
            <a:ext cx="2212975" cy="1244600"/>
            <a:chOff x="4168" y="2593"/>
            <a:chExt cx="1394" cy="784"/>
          </a:xfrm>
        </p:grpSpPr>
        <p:sp>
          <p:nvSpPr>
            <p:cNvPr id="17479" name="AutoShape 282"/>
            <p:cNvSpPr>
              <a:spLocks noChangeArrowheads="1"/>
            </p:cNvSpPr>
            <p:nvPr/>
          </p:nvSpPr>
          <p:spPr bwMode="auto">
            <a:xfrm>
              <a:off x="4168" y="2593"/>
              <a:ext cx="469" cy="784"/>
            </a:xfrm>
            <a:prstGeom prst="star24">
              <a:avLst>
                <a:gd name="adj" fmla="val 37500"/>
              </a:avLst>
            </a:prstGeom>
            <a:noFill/>
            <a:ln w="9525">
              <a:noFill/>
              <a:miter lim="800000"/>
              <a:headEnd/>
              <a:tailEnd/>
            </a:ln>
          </p:spPr>
          <p:txBody>
            <a:bodyPr wrap="none" anchor="ctr">
              <a:spAutoFit/>
            </a:bodyPr>
            <a:lstStyle/>
            <a:p>
              <a:r>
                <a:rPr lang="en-US" sz="4000" b="1">
                  <a:solidFill>
                    <a:srgbClr val="0F116A"/>
                  </a:solidFill>
                </a:rPr>
                <a:t>+</a:t>
              </a:r>
              <a:endParaRPr lang="en-US"/>
            </a:p>
          </p:txBody>
        </p:sp>
        <p:sp>
          <p:nvSpPr>
            <p:cNvPr id="17480" name="AutoShape 284"/>
            <p:cNvSpPr>
              <a:spLocks noChangeArrowheads="1"/>
            </p:cNvSpPr>
            <p:nvPr/>
          </p:nvSpPr>
          <p:spPr bwMode="auto">
            <a:xfrm>
              <a:off x="4698" y="2729"/>
              <a:ext cx="864" cy="566"/>
            </a:xfrm>
            <a:prstGeom prst="star24">
              <a:avLst>
                <a:gd name="adj" fmla="val 37500"/>
              </a:avLst>
            </a:prstGeom>
            <a:solidFill>
              <a:srgbClr val="FF6404"/>
            </a:solidFill>
            <a:ln w="57150">
              <a:solidFill>
                <a:srgbClr val="FF6404"/>
              </a:solidFill>
              <a:miter lim="800000"/>
              <a:headEnd/>
              <a:tailEnd/>
            </a:ln>
          </p:spPr>
          <p:txBody>
            <a:bodyPr wrap="none" anchor="ctr"/>
            <a:lstStyle/>
            <a:p>
              <a:r>
                <a:rPr lang="en-US" sz="3600" b="1">
                  <a:solidFill>
                    <a:srgbClr val="FFEA18"/>
                  </a:solidFill>
                </a:rPr>
                <a:t>ADP</a:t>
              </a:r>
              <a:endParaRPr lang="en-US" sz="6000" b="1">
                <a:solidFill>
                  <a:schemeClr val="tx2"/>
                </a:solidFill>
              </a:endParaRPr>
            </a:p>
          </p:txBody>
        </p:sp>
      </p:grpSp>
      <p:sp>
        <p:nvSpPr>
          <p:cNvPr id="17421" name="Rectangle 288"/>
          <p:cNvSpPr>
            <a:spLocks noChangeArrowheads="1"/>
          </p:cNvSpPr>
          <p:nvPr/>
        </p:nvSpPr>
        <p:spPr bwMode="auto">
          <a:xfrm>
            <a:off x="7153275" y="6400800"/>
            <a:ext cx="1371600" cy="45720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13" name="Group 333"/>
          <p:cNvGrpSpPr>
            <a:grpSpLocks/>
          </p:cNvGrpSpPr>
          <p:nvPr/>
        </p:nvGrpSpPr>
        <p:grpSpPr bwMode="auto">
          <a:xfrm>
            <a:off x="1662113" y="5638800"/>
            <a:ext cx="1985962" cy="1114425"/>
            <a:chOff x="1047" y="3552"/>
            <a:chExt cx="1251" cy="702"/>
          </a:xfrm>
        </p:grpSpPr>
        <p:grpSp>
          <p:nvGrpSpPr>
            <p:cNvPr id="17472" name="Group 290"/>
            <p:cNvGrpSpPr>
              <a:grpSpLocks/>
            </p:cNvGrpSpPr>
            <p:nvPr/>
          </p:nvGrpSpPr>
          <p:grpSpPr bwMode="auto">
            <a:xfrm>
              <a:off x="1264" y="3552"/>
              <a:ext cx="1034" cy="702"/>
              <a:chOff x="1692" y="1825"/>
              <a:chExt cx="1034" cy="702"/>
            </a:xfrm>
          </p:grpSpPr>
          <p:sp>
            <p:nvSpPr>
              <p:cNvPr id="17474" name="Line 291"/>
              <p:cNvSpPr>
                <a:spLocks noChangeShapeType="1"/>
              </p:cNvSpPr>
              <p:nvPr/>
            </p:nvSpPr>
            <p:spPr bwMode="auto">
              <a:xfrm>
                <a:off x="1933" y="2037"/>
                <a:ext cx="0" cy="278"/>
              </a:xfrm>
              <a:prstGeom prst="line">
                <a:avLst/>
              </a:prstGeom>
              <a:noFill/>
              <a:ln w="38100">
                <a:solidFill>
                  <a:schemeClr val="tx1"/>
                </a:solidFill>
                <a:round/>
                <a:headEnd/>
                <a:tailEnd/>
              </a:ln>
            </p:spPr>
            <p:txBody>
              <a:bodyPr wrap="none" anchor="ctr"/>
              <a:lstStyle/>
              <a:p>
                <a:endParaRPr lang="en-US"/>
              </a:p>
            </p:txBody>
          </p:sp>
          <p:sp>
            <p:nvSpPr>
              <p:cNvPr id="17475" name="Rectangle 292"/>
              <p:cNvSpPr>
                <a:spLocks noChangeArrowheads="1"/>
              </p:cNvSpPr>
              <p:nvPr/>
            </p:nvSpPr>
            <p:spPr bwMode="auto">
              <a:xfrm>
                <a:off x="1819" y="1825"/>
                <a:ext cx="232" cy="250"/>
              </a:xfrm>
              <a:prstGeom prst="rect">
                <a:avLst/>
              </a:prstGeom>
              <a:noFill/>
              <a:ln w="9525">
                <a:noFill/>
                <a:miter lim="800000"/>
                <a:headEnd/>
                <a:tailEnd/>
              </a:ln>
            </p:spPr>
            <p:txBody>
              <a:bodyPr wrap="none">
                <a:spAutoFit/>
              </a:bodyPr>
              <a:lstStyle/>
              <a:p>
                <a:r>
                  <a:rPr lang="en-US" sz="2000" b="1">
                    <a:solidFill>
                      <a:srgbClr val="0F116A"/>
                    </a:solidFill>
                  </a:rPr>
                  <a:t>H</a:t>
                </a:r>
              </a:p>
            </p:txBody>
          </p:sp>
          <p:sp>
            <p:nvSpPr>
              <p:cNvPr id="17476" name="Rectangle 293"/>
              <p:cNvSpPr>
                <a:spLocks noChangeArrowheads="1"/>
              </p:cNvSpPr>
              <p:nvPr/>
            </p:nvSpPr>
            <p:spPr bwMode="auto">
              <a:xfrm>
                <a:off x="1692" y="2277"/>
                <a:ext cx="356" cy="250"/>
              </a:xfrm>
              <a:prstGeom prst="rect">
                <a:avLst/>
              </a:prstGeom>
              <a:noFill/>
              <a:ln w="9525">
                <a:noFill/>
                <a:miter lim="800000"/>
                <a:headEnd/>
                <a:tailEnd/>
              </a:ln>
            </p:spPr>
            <p:txBody>
              <a:bodyPr wrap="none">
                <a:spAutoFit/>
              </a:bodyPr>
              <a:lstStyle/>
              <a:p>
                <a:r>
                  <a:rPr lang="en-US" sz="2000" b="1">
                    <a:solidFill>
                      <a:srgbClr val="CC0000"/>
                    </a:solidFill>
                  </a:rPr>
                  <a:t>H</a:t>
                </a:r>
                <a:r>
                  <a:rPr lang="en-US" sz="2000" b="1">
                    <a:solidFill>
                      <a:srgbClr val="0F116A"/>
                    </a:solidFill>
                  </a:rPr>
                  <a:t>O</a:t>
                </a:r>
                <a:endParaRPr lang="en-US" sz="2000" b="1">
                  <a:solidFill>
                    <a:srgbClr val="CC0000"/>
                  </a:solidFill>
                </a:endParaRPr>
              </a:p>
            </p:txBody>
          </p:sp>
          <p:sp>
            <p:nvSpPr>
              <p:cNvPr id="17477" name="AutoShape 294"/>
              <p:cNvSpPr>
                <a:spLocks noChangeArrowheads="1"/>
              </p:cNvSpPr>
              <p:nvPr/>
            </p:nvSpPr>
            <p:spPr bwMode="auto">
              <a:xfrm>
                <a:off x="1936" y="1839"/>
                <a:ext cx="790" cy="685"/>
              </a:xfrm>
              <a:prstGeom prst="hexagon">
                <a:avLst>
                  <a:gd name="adj" fmla="val 28832"/>
                  <a:gd name="vf" fmla="val 115470"/>
                </a:avLst>
              </a:prstGeom>
              <a:solidFill>
                <a:srgbClr val="E38E28"/>
              </a:solidFill>
              <a:ln w="38100">
                <a:solidFill>
                  <a:schemeClr val="tx1"/>
                </a:solidFill>
                <a:miter lim="800000"/>
                <a:headEnd/>
                <a:tailEnd/>
              </a:ln>
            </p:spPr>
            <p:txBody>
              <a:bodyPr wrap="none" anchor="ctr"/>
              <a:lstStyle/>
              <a:p>
                <a:endParaRPr lang="en-US"/>
              </a:p>
            </p:txBody>
          </p:sp>
          <p:sp>
            <p:nvSpPr>
              <p:cNvPr id="17478" name="Oval 295"/>
              <p:cNvSpPr>
                <a:spLocks noChangeArrowheads="1"/>
              </p:cNvSpPr>
              <p:nvPr/>
            </p:nvSpPr>
            <p:spPr bwMode="auto">
              <a:xfrm>
                <a:off x="1889" y="2134"/>
                <a:ext cx="111" cy="112"/>
              </a:xfrm>
              <a:prstGeom prst="ellipse">
                <a:avLst/>
              </a:prstGeom>
              <a:solidFill>
                <a:schemeClr val="bg1"/>
              </a:solidFill>
              <a:ln w="9525">
                <a:noFill/>
                <a:round/>
                <a:headEnd/>
                <a:tailEnd/>
              </a:ln>
            </p:spPr>
            <p:txBody>
              <a:bodyPr wrap="none" anchor="ctr"/>
              <a:lstStyle/>
              <a:p>
                <a:r>
                  <a:rPr lang="en-US" sz="2000" b="1">
                    <a:solidFill>
                      <a:srgbClr val="0F116A"/>
                    </a:solidFill>
                  </a:rPr>
                  <a:t>C</a:t>
                </a:r>
                <a:endParaRPr lang="en-US" sz="1200" b="1">
                  <a:solidFill>
                    <a:srgbClr val="0F116A"/>
                  </a:solidFill>
                </a:endParaRPr>
              </a:p>
            </p:txBody>
          </p:sp>
        </p:grpSp>
        <p:sp>
          <p:nvSpPr>
            <p:cNvPr id="17473" name="Text Box 310"/>
            <p:cNvSpPr txBox="1">
              <a:spLocks noChangeArrowheads="1"/>
            </p:cNvSpPr>
            <p:nvPr/>
          </p:nvSpPr>
          <p:spPr bwMode="auto">
            <a:xfrm>
              <a:off x="1047" y="3686"/>
              <a:ext cx="303" cy="442"/>
            </a:xfrm>
            <a:prstGeom prst="rect">
              <a:avLst/>
            </a:prstGeom>
            <a:noFill/>
            <a:ln w="9525">
              <a:noFill/>
              <a:miter lim="800000"/>
              <a:headEnd/>
              <a:tailEnd/>
            </a:ln>
          </p:spPr>
          <p:txBody>
            <a:bodyPr wrap="none" anchor="ctr">
              <a:spAutoFit/>
            </a:bodyPr>
            <a:lstStyle/>
            <a:p>
              <a:r>
                <a:rPr lang="en-US" sz="4000" b="1">
                  <a:solidFill>
                    <a:srgbClr val="0F116A"/>
                  </a:solidFill>
                </a:rPr>
                <a:t>+</a:t>
              </a:r>
              <a:endParaRPr lang="en-US"/>
            </a:p>
          </p:txBody>
        </p:sp>
      </p:grpSp>
      <p:grpSp>
        <p:nvGrpSpPr>
          <p:cNvPr id="15" name="Group 334"/>
          <p:cNvGrpSpPr>
            <a:grpSpLocks/>
          </p:cNvGrpSpPr>
          <p:nvPr/>
        </p:nvGrpSpPr>
        <p:grpSpPr bwMode="auto">
          <a:xfrm>
            <a:off x="3800475" y="5640388"/>
            <a:ext cx="3935413" cy="1114425"/>
            <a:chOff x="2394" y="3553"/>
            <a:chExt cx="2479" cy="702"/>
          </a:xfrm>
        </p:grpSpPr>
        <p:grpSp>
          <p:nvGrpSpPr>
            <p:cNvPr id="17457" name="Group 296"/>
            <p:cNvGrpSpPr>
              <a:grpSpLocks/>
            </p:cNvGrpSpPr>
            <p:nvPr/>
          </p:nvGrpSpPr>
          <p:grpSpPr bwMode="auto">
            <a:xfrm>
              <a:off x="3066" y="3553"/>
              <a:ext cx="1807" cy="702"/>
              <a:chOff x="3700" y="1826"/>
              <a:chExt cx="1807" cy="702"/>
            </a:xfrm>
          </p:grpSpPr>
          <p:grpSp>
            <p:nvGrpSpPr>
              <p:cNvPr id="17459" name="Group 297"/>
              <p:cNvGrpSpPr>
                <a:grpSpLocks/>
              </p:cNvGrpSpPr>
              <p:nvPr/>
            </p:nvGrpSpPr>
            <p:grpSpPr bwMode="auto">
              <a:xfrm>
                <a:off x="3700" y="1826"/>
                <a:ext cx="1031" cy="702"/>
                <a:chOff x="3700" y="1826"/>
                <a:chExt cx="1031" cy="702"/>
              </a:xfrm>
            </p:grpSpPr>
            <p:sp>
              <p:nvSpPr>
                <p:cNvPr id="17467" name="Line 298"/>
                <p:cNvSpPr>
                  <a:spLocks noChangeShapeType="1"/>
                </p:cNvSpPr>
                <p:nvPr/>
              </p:nvSpPr>
              <p:spPr bwMode="auto">
                <a:xfrm>
                  <a:off x="4493" y="2038"/>
                  <a:ext cx="0" cy="144"/>
                </a:xfrm>
                <a:prstGeom prst="line">
                  <a:avLst/>
                </a:prstGeom>
                <a:noFill/>
                <a:ln w="38100">
                  <a:solidFill>
                    <a:schemeClr val="tx1"/>
                  </a:solidFill>
                  <a:round/>
                  <a:headEnd/>
                  <a:tailEnd/>
                </a:ln>
              </p:spPr>
              <p:txBody>
                <a:bodyPr wrap="none" anchor="ctr"/>
                <a:lstStyle/>
                <a:p>
                  <a:endParaRPr lang="en-US"/>
                </a:p>
              </p:txBody>
            </p:sp>
            <p:sp>
              <p:nvSpPr>
                <p:cNvPr id="17468" name="AutoShape 299"/>
                <p:cNvSpPr>
                  <a:spLocks noChangeArrowheads="1"/>
                </p:cNvSpPr>
                <p:nvPr/>
              </p:nvSpPr>
              <p:spPr bwMode="auto">
                <a:xfrm>
                  <a:off x="3700" y="1840"/>
                  <a:ext cx="790" cy="685"/>
                </a:xfrm>
                <a:prstGeom prst="hexagon">
                  <a:avLst>
                    <a:gd name="adj" fmla="val 28832"/>
                    <a:gd name="vf" fmla="val 115470"/>
                  </a:avLst>
                </a:prstGeom>
                <a:solidFill>
                  <a:srgbClr val="FFEA18"/>
                </a:solidFill>
                <a:ln w="38100">
                  <a:solidFill>
                    <a:schemeClr val="tx1"/>
                  </a:solidFill>
                  <a:miter lim="800000"/>
                  <a:headEnd/>
                  <a:tailEnd/>
                </a:ln>
              </p:spPr>
              <p:txBody>
                <a:bodyPr wrap="none" anchor="ctr"/>
                <a:lstStyle/>
                <a:p>
                  <a:endParaRPr lang="en-US"/>
                </a:p>
              </p:txBody>
            </p:sp>
            <p:sp>
              <p:nvSpPr>
                <p:cNvPr id="17469" name="Oval 300"/>
                <p:cNvSpPr>
                  <a:spLocks noChangeArrowheads="1"/>
                </p:cNvSpPr>
                <p:nvPr/>
              </p:nvSpPr>
              <p:spPr bwMode="auto">
                <a:xfrm>
                  <a:off x="4428" y="2135"/>
                  <a:ext cx="112" cy="112"/>
                </a:xfrm>
                <a:prstGeom prst="ellipse">
                  <a:avLst/>
                </a:prstGeom>
                <a:solidFill>
                  <a:schemeClr val="bg1"/>
                </a:solidFill>
                <a:ln w="9525">
                  <a:noFill/>
                  <a:round/>
                  <a:headEnd/>
                  <a:tailEnd/>
                </a:ln>
              </p:spPr>
              <p:txBody>
                <a:bodyPr wrap="none" anchor="ctr"/>
                <a:lstStyle/>
                <a:p>
                  <a:r>
                    <a:rPr lang="en-US" sz="2000" b="1">
                      <a:solidFill>
                        <a:srgbClr val="0F116A"/>
                      </a:solidFill>
                    </a:rPr>
                    <a:t>C</a:t>
                  </a:r>
                  <a:endParaRPr lang="en-US" sz="1200" b="1">
                    <a:solidFill>
                      <a:srgbClr val="CC0000"/>
                    </a:solidFill>
                  </a:endParaRPr>
                </a:p>
              </p:txBody>
            </p:sp>
            <p:sp>
              <p:nvSpPr>
                <p:cNvPr id="17470" name="Rectangle 301"/>
                <p:cNvSpPr>
                  <a:spLocks noChangeArrowheads="1"/>
                </p:cNvSpPr>
                <p:nvPr/>
              </p:nvSpPr>
              <p:spPr bwMode="auto">
                <a:xfrm>
                  <a:off x="4387" y="1826"/>
                  <a:ext cx="232" cy="250"/>
                </a:xfrm>
                <a:prstGeom prst="rect">
                  <a:avLst/>
                </a:prstGeom>
                <a:noFill/>
                <a:ln w="9525">
                  <a:noFill/>
                  <a:miter lim="800000"/>
                  <a:headEnd/>
                  <a:tailEnd/>
                </a:ln>
              </p:spPr>
              <p:txBody>
                <a:bodyPr wrap="none">
                  <a:spAutoFit/>
                </a:bodyPr>
                <a:lstStyle/>
                <a:p>
                  <a:r>
                    <a:rPr lang="en-US" sz="2000" b="1">
                      <a:solidFill>
                        <a:srgbClr val="0F116A"/>
                      </a:solidFill>
                    </a:rPr>
                    <a:t>H</a:t>
                  </a:r>
                </a:p>
              </p:txBody>
            </p:sp>
            <p:sp>
              <p:nvSpPr>
                <p:cNvPr id="17471" name="Rectangle 302"/>
                <p:cNvSpPr>
                  <a:spLocks noChangeArrowheads="1"/>
                </p:cNvSpPr>
                <p:nvPr/>
              </p:nvSpPr>
              <p:spPr bwMode="auto">
                <a:xfrm>
                  <a:off x="4491" y="2278"/>
                  <a:ext cx="240" cy="250"/>
                </a:xfrm>
                <a:prstGeom prst="rect">
                  <a:avLst/>
                </a:prstGeom>
                <a:noFill/>
                <a:ln w="9525">
                  <a:noFill/>
                  <a:miter lim="800000"/>
                  <a:headEnd/>
                  <a:tailEnd/>
                </a:ln>
              </p:spPr>
              <p:txBody>
                <a:bodyPr wrap="none">
                  <a:spAutoFit/>
                </a:bodyPr>
                <a:lstStyle/>
                <a:p>
                  <a:r>
                    <a:rPr lang="en-US" sz="2000" b="1">
                      <a:solidFill>
                        <a:srgbClr val="0F116A"/>
                      </a:solidFill>
                    </a:rPr>
                    <a:t>O</a:t>
                  </a:r>
                </a:p>
              </p:txBody>
            </p:sp>
          </p:grpSp>
          <p:grpSp>
            <p:nvGrpSpPr>
              <p:cNvPr id="17460" name="Group 303"/>
              <p:cNvGrpSpPr>
                <a:grpSpLocks/>
              </p:cNvGrpSpPr>
              <p:nvPr/>
            </p:nvGrpSpPr>
            <p:grpSpPr bwMode="auto">
              <a:xfrm>
                <a:off x="4600" y="1826"/>
                <a:ext cx="907" cy="699"/>
                <a:chOff x="4600" y="1826"/>
                <a:chExt cx="907" cy="699"/>
              </a:xfrm>
            </p:grpSpPr>
            <p:sp>
              <p:nvSpPr>
                <p:cNvPr id="17463" name="Line 304"/>
                <p:cNvSpPr>
                  <a:spLocks noChangeShapeType="1"/>
                </p:cNvSpPr>
                <p:nvPr/>
              </p:nvSpPr>
              <p:spPr bwMode="auto">
                <a:xfrm>
                  <a:off x="4714" y="2038"/>
                  <a:ext cx="0" cy="144"/>
                </a:xfrm>
                <a:prstGeom prst="line">
                  <a:avLst/>
                </a:prstGeom>
                <a:noFill/>
                <a:ln w="38100">
                  <a:solidFill>
                    <a:schemeClr val="tx1"/>
                  </a:solidFill>
                  <a:round/>
                  <a:headEnd/>
                  <a:tailEnd/>
                </a:ln>
              </p:spPr>
              <p:txBody>
                <a:bodyPr wrap="none" anchor="ctr"/>
                <a:lstStyle/>
                <a:p>
                  <a:endParaRPr lang="en-US"/>
                </a:p>
              </p:txBody>
            </p:sp>
            <p:sp>
              <p:nvSpPr>
                <p:cNvPr id="17464" name="Rectangle 305"/>
                <p:cNvSpPr>
                  <a:spLocks noChangeArrowheads="1"/>
                </p:cNvSpPr>
                <p:nvPr/>
              </p:nvSpPr>
              <p:spPr bwMode="auto">
                <a:xfrm>
                  <a:off x="4600" y="1826"/>
                  <a:ext cx="232" cy="250"/>
                </a:xfrm>
                <a:prstGeom prst="rect">
                  <a:avLst/>
                </a:prstGeom>
                <a:noFill/>
                <a:ln w="9525">
                  <a:noFill/>
                  <a:miter lim="800000"/>
                  <a:headEnd/>
                  <a:tailEnd/>
                </a:ln>
              </p:spPr>
              <p:txBody>
                <a:bodyPr wrap="none">
                  <a:spAutoFit/>
                </a:bodyPr>
                <a:lstStyle/>
                <a:p>
                  <a:r>
                    <a:rPr lang="en-US" sz="2000" b="1">
                      <a:solidFill>
                        <a:srgbClr val="0F116A"/>
                      </a:solidFill>
                    </a:rPr>
                    <a:t>H</a:t>
                  </a:r>
                </a:p>
              </p:txBody>
            </p:sp>
            <p:sp>
              <p:nvSpPr>
                <p:cNvPr id="17465" name="AutoShape 306"/>
                <p:cNvSpPr>
                  <a:spLocks noChangeArrowheads="1"/>
                </p:cNvSpPr>
                <p:nvPr/>
              </p:nvSpPr>
              <p:spPr bwMode="auto">
                <a:xfrm>
                  <a:off x="4717" y="1840"/>
                  <a:ext cx="790" cy="685"/>
                </a:xfrm>
                <a:prstGeom prst="hexagon">
                  <a:avLst>
                    <a:gd name="adj" fmla="val 28832"/>
                    <a:gd name="vf" fmla="val 115470"/>
                  </a:avLst>
                </a:prstGeom>
                <a:solidFill>
                  <a:srgbClr val="E38E28"/>
                </a:solidFill>
                <a:ln w="38100">
                  <a:solidFill>
                    <a:schemeClr val="tx1"/>
                  </a:solidFill>
                  <a:miter lim="800000"/>
                  <a:headEnd/>
                  <a:tailEnd/>
                </a:ln>
              </p:spPr>
              <p:txBody>
                <a:bodyPr wrap="none" anchor="ctr"/>
                <a:lstStyle/>
                <a:p>
                  <a:endParaRPr lang="en-US"/>
                </a:p>
              </p:txBody>
            </p:sp>
            <p:sp>
              <p:nvSpPr>
                <p:cNvPr id="17466" name="Oval 307"/>
                <p:cNvSpPr>
                  <a:spLocks noChangeArrowheads="1"/>
                </p:cNvSpPr>
                <p:nvPr/>
              </p:nvSpPr>
              <p:spPr bwMode="auto">
                <a:xfrm>
                  <a:off x="4670" y="2135"/>
                  <a:ext cx="111" cy="112"/>
                </a:xfrm>
                <a:prstGeom prst="ellipse">
                  <a:avLst/>
                </a:prstGeom>
                <a:solidFill>
                  <a:schemeClr val="bg1"/>
                </a:solidFill>
                <a:ln w="9525">
                  <a:noFill/>
                  <a:round/>
                  <a:headEnd/>
                  <a:tailEnd/>
                </a:ln>
              </p:spPr>
              <p:txBody>
                <a:bodyPr wrap="none" anchor="ctr"/>
                <a:lstStyle/>
                <a:p>
                  <a:r>
                    <a:rPr lang="en-US" sz="2000" b="1">
                      <a:solidFill>
                        <a:srgbClr val="0F116A"/>
                      </a:solidFill>
                    </a:rPr>
                    <a:t>C</a:t>
                  </a:r>
                  <a:endParaRPr lang="en-US" sz="1200" b="1">
                    <a:solidFill>
                      <a:srgbClr val="0F116A"/>
                    </a:solidFill>
                  </a:endParaRPr>
                </a:p>
              </p:txBody>
            </p:sp>
          </p:grpSp>
          <p:sp>
            <p:nvSpPr>
              <p:cNvPr id="17461" name="Line 308"/>
              <p:cNvSpPr>
                <a:spLocks noChangeShapeType="1"/>
              </p:cNvSpPr>
              <p:nvPr/>
            </p:nvSpPr>
            <p:spPr bwMode="auto">
              <a:xfrm>
                <a:off x="4512" y="2278"/>
                <a:ext cx="28" cy="81"/>
              </a:xfrm>
              <a:prstGeom prst="line">
                <a:avLst/>
              </a:prstGeom>
              <a:noFill/>
              <a:ln w="38100">
                <a:solidFill>
                  <a:schemeClr val="tx1"/>
                </a:solidFill>
                <a:round/>
                <a:headEnd/>
                <a:tailEnd/>
              </a:ln>
            </p:spPr>
            <p:txBody>
              <a:bodyPr wrap="none" anchor="ctr"/>
              <a:lstStyle/>
              <a:p>
                <a:endParaRPr lang="en-US"/>
              </a:p>
            </p:txBody>
          </p:sp>
          <p:sp>
            <p:nvSpPr>
              <p:cNvPr id="17462" name="Line 309"/>
              <p:cNvSpPr>
                <a:spLocks noChangeShapeType="1"/>
              </p:cNvSpPr>
              <p:nvPr/>
            </p:nvSpPr>
            <p:spPr bwMode="auto">
              <a:xfrm flipH="1">
                <a:off x="4676" y="2278"/>
                <a:ext cx="28" cy="81"/>
              </a:xfrm>
              <a:prstGeom prst="line">
                <a:avLst/>
              </a:prstGeom>
              <a:noFill/>
              <a:ln w="38100">
                <a:solidFill>
                  <a:schemeClr val="tx1"/>
                </a:solidFill>
                <a:round/>
                <a:headEnd/>
                <a:tailEnd/>
              </a:ln>
            </p:spPr>
            <p:txBody>
              <a:bodyPr wrap="none" anchor="ctr"/>
              <a:lstStyle/>
              <a:p>
                <a:endParaRPr lang="en-US"/>
              </a:p>
            </p:txBody>
          </p:sp>
        </p:grpSp>
        <p:sp>
          <p:nvSpPr>
            <p:cNvPr id="17458" name="AutoShape 311"/>
            <p:cNvSpPr>
              <a:spLocks noChangeArrowheads="1"/>
            </p:cNvSpPr>
            <p:nvPr/>
          </p:nvSpPr>
          <p:spPr bwMode="auto">
            <a:xfrm>
              <a:off x="2394" y="3840"/>
              <a:ext cx="576" cy="144"/>
            </a:xfrm>
            <a:prstGeom prst="rightArrow">
              <a:avLst>
                <a:gd name="adj1" fmla="val 50000"/>
                <a:gd name="adj2" fmla="val 100000"/>
              </a:avLst>
            </a:prstGeom>
            <a:solidFill>
              <a:srgbClr val="0F116A"/>
            </a:solidFill>
            <a:ln w="9525">
              <a:solidFill>
                <a:schemeClr val="tx1"/>
              </a:solidFill>
              <a:miter lim="800000"/>
              <a:headEnd/>
              <a:tailEnd/>
            </a:ln>
          </p:spPr>
          <p:txBody>
            <a:bodyPr wrap="none" anchor="ctr"/>
            <a:lstStyle/>
            <a:p>
              <a:endParaRPr lang="en-US"/>
            </a:p>
          </p:txBody>
        </p:sp>
      </p:grpSp>
      <p:grpSp>
        <p:nvGrpSpPr>
          <p:cNvPr id="19" name="Group 313"/>
          <p:cNvGrpSpPr>
            <a:grpSpLocks/>
          </p:cNvGrpSpPr>
          <p:nvPr/>
        </p:nvGrpSpPr>
        <p:grpSpPr bwMode="auto">
          <a:xfrm>
            <a:off x="142875" y="5564188"/>
            <a:ext cx="1828800" cy="1293812"/>
            <a:chOff x="144" y="3505"/>
            <a:chExt cx="1152" cy="815"/>
          </a:xfrm>
        </p:grpSpPr>
        <p:sp>
          <p:nvSpPr>
            <p:cNvPr id="17451" name="Line 314"/>
            <p:cNvSpPr>
              <a:spLocks noChangeShapeType="1"/>
            </p:cNvSpPr>
            <p:nvPr/>
          </p:nvSpPr>
          <p:spPr bwMode="auto">
            <a:xfrm>
              <a:off x="937" y="3717"/>
              <a:ext cx="0" cy="144"/>
            </a:xfrm>
            <a:prstGeom prst="line">
              <a:avLst/>
            </a:prstGeom>
            <a:noFill/>
            <a:ln w="38100">
              <a:solidFill>
                <a:schemeClr val="tx1"/>
              </a:solidFill>
              <a:round/>
              <a:headEnd/>
              <a:tailEnd/>
            </a:ln>
          </p:spPr>
          <p:txBody>
            <a:bodyPr wrap="none" anchor="ctr"/>
            <a:lstStyle/>
            <a:p>
              <a:endParaRPr lang="en-US"/>
            </a:p>
          </p:txBody>
        </p:sp>
        <p:sp>
          <p:nvSpPr>
            <p:cNvPr id="17452" name="AutoShape 315"/>
            <p:cNvSpPr>
              <a:spLocks noChangeArrowheads="1"/>
            </p:cNvSpPr>
            <p:nvPr/>
          </p:nvSpPr>
          <p:spPr bwMode="auto">
            <a:xfrm>
              <a:off x="144" y="3519"/>
              <a:ext cx="790" cy="685"/>
            </a:xfrm>
            <a:prstGeom prst="hexagon">
              <a:avLst>
                <a:gd name="adj" fmla="val 28832"/>
                <a:gd name="vf" fmla="val 115470"/>
              </a:avLst>
            </a:prstGeom>
            <a:solidFill>
              <a:srgbClr val="FFEA18"/>
            </a:solidFill>
            <a:ln w="38100">
              <a:solidFill>
                <a:schemeClr val="tx1"/>
              </a:solidFill>
              <a:miter lim="800000"/>
              <a:headEnd/>
              <a:tailEnd/>
            </a:ln>
          </p:spPr>
          <p:txBody>
            <a:bodyPr wrap="none" anchor="ctr"/>
            <a:lstStyle/>
            <a:p>
              <a:endParaRPr lang="en-US"/>
            </a:p>
          </p:txBody>
        </p:sp>
        <p:sp>
          <p:nvSpPr>
            <p:cNvPr id="17453" name="Oval 316"/>
            <p:cNvSpPr>
              <a:spLocks noChangeArrowheads="1"/>
            </p:cNvSpPr>
            <p:nvPr/>
          </p:nvSpPr>
          <p:spPr bwMode="auto">
            <a:xfrm>
              <a:off x="872" y="3814"/>
              <a:ext cx="112" cy="112"/>
            </a:xfrm>
            <a:prstGeom prst="ellipse">
              <a:avLst/>
            </a:prstGeom>
            <a:solidFill>
              <a:schemeClr val="bg1"/>
            </a:solidFill>
            <a:ln w="9525">
              <a:noFill/>
              <a:round/>
              <a:headEnd/>
              <a:tailEnd/>
            </a:ln>
          </p:spPr>
          <p:txBody>
            <a:bodyPr wrap="none" anchor="ctr"/>
            <a:lstStyle/>
            <a:p>
              <a:r>
                <a:rPr lang="en-US" sz="2000" b="1">
                  <a:solidFill>
                    <a:srgbClr val="0F116A"/>
                  </a:solidFill>
                </a:rPr>
                <a:t>C</a:t>
              </a:r>
              <a:endParaRPr lang="en-US" sz="1200" b="1">
                <a:solidFill>
                  <a:srgbClr val="CC0000"/>
                </a:solidFill>
              </a:endParaRPr>
            </a:p>
          </p:txBody>
        </p:sp>
        <p:sp>
          <p:nvSpPr>
            <p:cNvPr id="17454" name="Rectangle 317"/>
            <p:cNvSpPr>
              <a:spLocks noChangeArrowheads="1"/>
            </p:cNvSpPr>
            <p:nvPr/>
          </p:nvSpPr>
          <p:spPr bwMode="auto">
            <a:xfrm>
              <a:off x="831" y="3505"/>
              <a:ext cx="232" cy="250"/>
            </a:xfrm>
            <a:prstGeom prst="rect">
              <a:avLst/>
            </a:prstGeom>
            <a:noFill/>
            <a:ln w="9525">
              <a:noFill/>
              <a:miter lim="800000"/>
              <a:headEnd/>
              <a:tailEnd/>
            </a:ln>
          </p:spPr>
          <p:txBody>
            <a:bodyPr wrap="none">
              <a:spAutoFit/>
            </a:bodyPr>
            <a:lstStyle/>
            <a:p>
              <a:r>
                <a:rPr lang="en-US" sz="2000" b="1">
                  <a:solidFill>
                    <a:srgbClr val="0F116A"/>
                  </a:solidFill>
                </a:rPr>
                <a:t>H</a:t>
              </a:r>
            </a:p>
          </p:txBody>
        </p:sp>
        <p:sp>
          <p:nvSpPr>
            <p:cNvPr id="17455" name="Line 318"/>
            <p:cNvSpPr>
              <a:spLocks noChangeShapeType="1"/>
            </p:cNvSpPr>
            <p:nvPr/>
          </p:nvSpPr>
          <p:spPr bwMode="auto">
            <a:xfrm>
              <a:off x="956" y="3957"/>
              <a:ext cx="28" cy="81"/>
            </a:xfrm>
            <a:prstGeom prst="line">
              <a:avLst/>
            </a:prstGeom>
            <a:noFill/>
            <a:ln w="38100">
              <a:solidFill>
                <a:schemeClr val="tx1"/>
              </a:solidFill>
              <a:round/>
              <a:headEnd/>
              <a:tailEnd/>
            </a:ln>
          </p:spPr>
          <p:txBody>
            <a:bodyPr wrap="none" anchor="ctr"/>
            <a:lstStyle/>
            <a:p>
              <a:endParaRPr lang="en-US"/>
            </a:p>
          </p:txBody>
        </p:sp>
        <p:sp>
          <p:nvSpPr>
            <p:cNvPr id="17456" name="Oval 319"/>
            <p:cNvSpPr>
              <a:spLocks noChangeArrowheads="1"/>
            </p:cNvSpPr>
            <p:nvPr/>
          </p:nvSpPr>
          <p:spPr bwMode="auto">
            <a:xfrm>
              <a:off x="960" y="3984"/>
              <a:ext cx="336" cy="336"/>
            </a:xfrm>
            <a:prstGeom prst="ellipse">
              <a:avLst/>
            </a:prstGeom>
            <a:solidFill>
              <a:srgbClr val="CC0000"/>
            </a:solidFill>
            <a:ln w="9525">
              <a:noFill/>
              <a:round/>
              <a:headEnd/>
              <a:tailEnd/>
            </a:ln>
          </p:spPr>
          <p:txBody>
            <a:bodyPr wrap="none" anchor="ctr"/>
            <a:lstStyle/>
            <a:p>
              <a:r>
                <a:rPr lang="en-US" sz="2800" b="1">
                  <a:solidFill>
                    <a:srgbClr val="FFEA18"/>
                  </a:solidFill>
                </a:rPr>
                <a:t>P</a:t>
              </a:r>
              <a:endParaRPr lang="en-US" sz="1800" b="1">
                <a:solidFill>
                  <a:srgbClr val="0F116A"/>
                </a:solidFill>
              </a:endParaRPr>
            </a:p>
          </p:txBody>
        </p:sp>
      </p:grpSp>
      <p:grpSp>
        <p:nvGrpSpPr>
          <p:cNvPr id="20" name="Group 335"/>
          <p:cNvGrpSpPr>
            <a:grpSpLocks/>
          </p:cNvGrpSpPr>
          <p:nvPr/>
        </p:nvGrpSpPr>
        <p:grpSpPr bwMode="auto">
          <a:xfrm>
            <a:off x="7839075" y="5846763"/>
            <a:ext cx="1066800" cy="701675"/>
            <a:chOff x="4938" y="3683"/>
            <a:chExt cx="672" cy="442"/>
          </a:xfrm>
        </p:grpSpPr>
        <p:sp>
          <p:nvSpPr>
            <p:cNvPr id="17449" name="Text Box 312"/>
            <p:cNvSpPr txBox="1">
              <a:spLocks noChangeArrowheads="1"/>
            </p:cNvSpPr>
            <p:nvPr/>
          </p:nvSpPr>
          <p:spPr bwMode="auto">
            <a:xfrm>
              <a:off x="4938" y="3683"/>
              <a:ext cx="303" cy="442"/>
            </a:xfrm>
            <a:prstGeom prst="rect">
              <a:avLst/>
            </a:prstGeom>
            <a:noFill/>
            <a:ln w="9525">
              <a:noFill/>
              <a:miter lim="800000"/>
              <a:headEnd/>
              <a:tailEnd/>
            </a:ln>
          </p:spPr>
          <p:txBody>
            <a:bodyPr wrap="none" anchor="ctr">
              <a:spAutoFit/>
            </a:bodyPr>
            <a:lstStyle/>
            <a:p>
              <a:r>
                <a:rPr lang="en-US" sz="4000" b="1">
                  <a:solidFill>
                    <a:srgbClr val="0F116A"/>
                  </a:solidFill>
                </a:rPr>
                <a:t>+</a:t>
              </a:r>
              <a:endParaRPr lang="en-US"/>
            </a:p>
          </p:txBody>
        </p:sp>
        <p:sp>
          <p:nvSpPr>
            <p:cNvPr id="17450" name="Oval 320"/>
            <p:cNvSpPr>
              <a:spLocks noChangeArrowheads="1"/>
            </p:cNvSpPr>
            <p:nvPr/>
          </p:nvSpPr>
          <p:spPr bwMode="auto">
            <a:xfrm>
              <a:off x="5274" y="3736"/>
              <a:ext cx="336" cy="336"/>
            </a:xfrm>
            <a:prstGeom prst="ellipse">
              <a:avLst/>
            </a:prstGeom>
            <a:solidFill>
              <a:srgbClr val="CC0000"/>
            </a:solidFill>
            <a:ln w="9525">
              <a:noFill/>
              <a:round/>
              <a:headEnd/>
              <a:tailEnd/>
            </a:ln>
          </p:spPr>
          <p:txBody>
            <a:bodyPr wrap="none" anchor="ctr"/>
            <a:lstStyle/>
            <a:p>
              <a:r>
                <a:rPr lang="en-US" sz="2800" b="1">
                  <a:solidFill>
                    <a:srgbClr val="FFEA18"/>
                  </a:solidFill>
                </a:rPr>
                <a:t>P</a:t>
              </a:r>
              <a:r>
                <a:rPr lang="en-US" sz="2800" b="1" baseline="-25000">
                  <a:solidFill>
                    <a:srgbClr val="FFEA18"/>
                  </a:solidFill>
                </a:rPr>
                <a:t>i</a:t>
              </a:r>
              <a:endParaRPr lang="en-US" sz="1800" b="1">
                <a:solidFill>
                  <a:srgbClr val="0F116A"/>
                </a:solidFill>
              </a:endParaRPr>
            </a:p>
          </p:txBody>
        </p:sp>
      </p:grpSp>
      <p:sp>
        <p:nvSpPr>
          <p:cNvPr id="388418" name="Rectangle 322"/>
          <p:cNvSpPr>
            <a:spLocks noChangeArrowheads="1"/>
          </p:cNvSpPr>
          <p:nvPr/>
        </p:nvSpPr>
        <p:spPr bwMode="auto">
          <a:xfrm>
            <a:off x="3687763" y="4176713"/>
            <a:ext cx="1069975" cy="549275"/>
          </a:xfrm>
          <a:prstGeom prst="rect">
            <a:avLst/>
          </a:prstGeom>
          <a:noFill/>
          <a:ln w="9525">
            <a:noFill/>
            <a:miter lim="800000"/>
            <a:headEnd/>
            <a:tailEnd/>
          </a:ln>
        </p:spPr>
        <p:txBody>
          <a:bodyPr wrap="none" anchor="ctr">
            <a:spAutoFit/>
          </a:bodyPr>
          <a:lstStyle/>
          <a:p>
            <a:r>
              <a:rPr lang="en-US" sz="1600" b="1">
                <a:solidFill>
                  <a:srgbClr val="660000"/>
                </a:solidFill>
                <a:sym typeface="Symbol" pitchFamily="84" charset="2"/>
              </a:rPr>
              <a:t>“kinase”</a:t>
            </a:r>
            <a:r>
              <a:rPr lang="en-US" sz="1400" b="1">
                <a:solidFill>
                  <a:srgbClr val="660000"/>
                </a:solidFill>
                <a:sym typeface="Symbol" pitchFamily="84" charset="2"/>
              </a:rPr>
              <a:t> </a:t>
            </a:r>
            <a:br>
              <a:rPr lang="en-US" sz="1400" b="1">
                <a:solidFill>
                  <a:srgbClr val="660000"/>
                </a:solidFill>
                <a:sym typeface="Symbol" pitchFamily="84" charset="2"/>
              </a:rPr>
            </a:br>
            <a:r>
              <a:rPr lang="en-US" sz="1400" b="1">
                <a:solidFill>
                  <a:srgbClr val="660000"/>
                </a:solidFill>
                <a:sym typeface="Symbol" pitchFamily="84" charset="2"/>
              </a:rPr>
              <a:t>enzyme</a:t>
            </a:r>
            <a:endParaRPr lang="en-US" sz="1400" b="1">
              <a:solidFill>
                <a:schemeClr val="tx2"/>
              </a:solidFill>
              <a:sym typeface="Symbol" pitchFamily="84" charset="2"/>
            </a:endParaRPr>
          </a:p>
        </p:txBody>
      </p:sp>
      <p:sp>
        <p:nvSpPr>
          <p:cNvPr id="388419" name="Rectangle 323"/>
          <p:cNvSpPr>
            <a:spLocks noChangeArrowheads="1"/>
          </p:cNvSpPr>
          <p:nvPr/>
        </p:nvSpPr>
        <p:spPr bwMode="auto">
          <a:xfrm>
            <a:off x="3673475" y="4895850"/>
            <a:ext cx="1250950" cy="304800"/>
          </a:xfrm>
          <a:prstGeom prst="rect">
            <a:avLst/>
          </a:prstGeom>
          <a:noFill/>
          <a:ln w="9525">
            <a:noFill/>
            <a:miter lim="800000"/>
            <a:headEnd/>
            <a:tailEnd/>
          </a:ln>
        </p:spPr>
        <p:txBody>
          <a:bodyPr wrap="none" anchor="ctr">
            <a:spAutoFit/>
          </a:bodyPr>
          <a:lstStyle/>
          <a:p>
            <a:r>
              <a:rPr lang="en-US" sz="1400" b="1">
                <a:solidFill>
                  <a:schemeClr val="tx2"/>
                </a:solidFill>
                <a:sym typeface="Symbol" pitchFamily="84" charset="2"/>
              </a:rPr>
              <a:t>-7.3 kcal/mol</a:t>
            </a:r>
          </a:p>
        </p:txBody>
      </p:sp>
      <p:sp>
        <p:nvSpPr>
          <p:cNvPr id="388420" name="Rectangle 324"/>
          <p:cNvSpPr>
            <a:spLocks noChangeArrowheads="1"/>
          </p:cNvSpPr>
          <p:nvPr/>
        </p:nvSpPr>
        <p:spPr bwMode="auto">
          <a:xfrm>
            <a:off x="3673475" y="6350000"/>
            <a:ext cx="1250950" cy="304800"/>
          </a:xfrm>
          <a:prstGeom prst="rect">
            <a:avLst/>
          </a:prstGeom>
          <a:noFill/>
          <a:ln w="9525">
            <a:noFill/>
            <a:miter lim="800000"/>
            <a:headEnd/>
            <a:tailEnd/>
          </a:ln>
        </p:spPr>
        <p:txBody>
          <a:bodyPr wrap="none" anchor="ctr">
            <a:spAutoFit/>
          </a:bodyPr>
          <a:lstStyle/>
          <a:p>
            <a:r>
              <a:rPr lang="en-US" sz="1400" b="1">
                <a:solidFill>
                  <a:schemeClr val="tx2"/>
                </a:solidFill>
                <a:sym typeface="Symbol" pitchFamily="84" charset="2"/>
              </a:rPr>
              <a:t>-3.1 kcal/mol</a:t>
            </a:r>
          </a:p>
        </p:txBody>
      </p:sp>
      <p:grpSp>
        <p:nvGrpSpPr>
          <p:cNvPr id="21" name="Group 368"/>
          <p:cNvGrpSpPr>
            <a:grpSpLocks/>
          </p:cNvGrpSpPr>
          <p:nvPr/>
        </p:nvGrpSpPr>
        <p:grpSpPr bwMode="auto">
          <a:xfrm>
            <a:off x="7481888" y="1479550"/>
            <a:ext cx="1662112" cy="1268413"/>
            <a:chOff x="4812" y="1029"/>
            <a:chExt cx="814" cy="621"/>
          </a:xfrm>
        </p:grpSpPr>
        <p:sp>
          <p:nvSpPr>
            <p:cNvPr id="17447" name="Freeform 337"/>
            <p:cNvSpPr>
              <a:spLocks/>
            </p:cNvSpPr>
            <p:nvPr/>
          </p:nvSpPr>
          <p:spPr bwMode="auto">
            <a:xfrm>
              <a:off x="4812" y="1029"/>
              <a:ext cx="814" cy="621"/>
            </a:xfrm>
            <a:custGeom>
              <a:avLst/>
              <a:gdLst>
                <a:gd name="T0" fmla="*/ 117 w 1270"/>
                <a:gd name="T1" fmla="*/ 333 h 968"/>
                <a:gd name="T2" fmla="*/ 237 w 1270"/>
                <a:gd name="T3" fmla="*/ 53 h 968"/>
                <a:gd name="T4" fmla="*/ 581 w 1270"/>
                <a:gd name="T5" fmla="*/ 13 h 968"/>
                <a:gd name="T6" fmla="*/ 773 w 1270"/>
                <a:gd name="T7" fmla="*/ 109 h 968"/>
                <a:gd name="T8" fmla="*/ 957 w 1270"/>
                <a:gd name="T9" fmla="*/ 93 h 968"/>
                <a:gd name="T10" fmla="*/ 1133 w 1270"/>
                <a:gd name="T11" fmla="*/ 77 h 968"/>
                <a:gd name="T12" fmla="*/ 1253 w 1270"/>
                <a:gd name="T13" fmla="*/ 325 h 968"/>
                <a:gd name="T14" fmla="*/ 1237 w 1270"/>
                <a:gd name="T15" fmla="*/ 477 h 968"/>
                <a:gd name="T16" fmla="*/ 1077 w 1270"/>
                <a:gd name="T17" fmla="*/ 669 h 968"/>
                <a:gd name="T18" fmla="*/ 805 w 1270"/>
                <a:gd name="T19" fmla="*/ 925 h 968"/>
                <a:gd name="T20" fmla="*/ 525 w 1270"/>
                <a:gd name="T21" fmla="*/ 925 h 968"/>
                <a:gd name="T22" fmla="*/ 221 w 1270"/>
                <a:gd name="T23" fmla="*/ 789 h 968"/>
                <a:gd name="T24" fmla="*/ 29 w 1270"/>
                <a:gd name="T25" fmla="*/ 597 h 968"/>
                <a:gd name="T26" fmla="*/ 45 w 1270"/>
                <a:gd name="T27" fmla="*/ 405 h 968"/>
                <a:gd name="T28" fmla="*/ 125 w 1270"/>
                <a:gd name="T29" fmla="*/ 285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CC99FF"/>
            </a:solidFill>
            <a:ln w="9525" cap="flat" cmpd="sng">
              <a:noFill/>
              <a:prstDash val="solid"/>
              <a:round/>
              <a:headEnd/>
              <a:tailEnd/>
            </a:ln>
          </p:spPr>
          <p:txBody>
            <a:bodyPr wrap="none" anchor="ctr"/>
            <a:lstStyle/>
            <a:p>
              <a:endParaRPr lang="en-US"/>
            </a:p>
          </p:txBody>
        </p:sp>
        <p:sp>
          <p:nvSpPr>
            <p:cNvPr id="17448" name="Rectangle 338"/>
            <p:cNvSpPr>
              <a:spLocks noChangeArrowheads="1"/>
            </p:cNvSpPr>
            <p:nvPr/>
          </p:nvSpPr>
          <p:spPr bwMode="auto">
            <a:xfrm>
              <a:off x="4999" y="1188"/>
              <a:ext cx="456" cy="285"/>
            </a:xfrm>
            <a:prstGeom prst="rect">
              <a:avLst/>
            </a:prstGeom>
            <a:noFill/>
            <a:ln w="9525">
              <a:noFill/>
              <a:miter lim="800000"/>
              <a:headEnd/>
              <a:tailEnd/>
            </a:ln>
          </p:spPr>
          <p:txBody>
            <a:bodyPr wrap="none" anchor="ctr">
              <a:spAutoFit/>
            </a:bodyPr>
            <a:lstStyle/>
            <a:p>
              <a:endParaRPr lang="en-US" sz="1600" b="1">
                <a:solidFill>
                  <a:srgbClr val="CC0000"/>
                </a:solidFill>
                <a:ea typeface="Geneva" pitchFamily="84" charset="-128"/>
              </a:endParaRPr>
            </a:p>
            <a:p>
              <a:r>
                <a:rPr lang="en-US" sz="1600" b="1">
                  <a:solidFill>
                    <a:srgbClr val="000000"/>
                  </a:solidFill>
                  <a:ea typeface="Geneva" pitchFamily="84" charset="-128"/>
                </a:rPr>
                <a:t>enzyme</a:t>
              </a:r>
              <a:endParaRPr lang="en-US" sz="1800" b="1" u="sng">
                <a:solidFill>
                  <a:srgbClr val="CC0000"/>
                </a:solidFill>
                <a:ea typeface="Geneva" pitchFamily="84" charset="-128"/>
              </a:endParaRPr>
            </a:p>
          </p:txBody>
        </p:sp>
      </p:grpSp>
      <p:grpSp>
        <p:nvGrpSpPr>
          <p:cNvPr id="22" name="Group 351"/>
          <p:cNvGrpSpPr>
            <a:grpSpLocks/>
          </p:cNvGrpSpPr>
          <p:nvPr/>
        </p:nvGrpSpPr>
        <p:grpSpPr bwMode="auto">
          <a:xfrm>
            <a:off x="7545388" y="1271588"/>
            <a:ext cx="893762" cy="658812"/>
            <a:chOff x="2748" y="3013"/>
            <a:chExt cx="563" cy="415"/>
          </a:xfrm>
        </p:grpSpPr>
        <p:sp>
          <p:nvSpPr>
            <p:cNvPr id="17440" name="Line 352"/>
            <p:cNvSpPr>
              <a:spLocks noChangeShapeType="1"/>
            </p:cNvSpPr>
            <p:nvPr/>
          </p:nvSpPr>
          <p:spPr bwMode="auto">
            <a:xfrm>
              <a:off x="3121" y="3158"/>
              <a:ext cx="1" cy="127"/>
            </a:xfrm>
            <a:prstGeom prst="line">
              <a:avLst/>
            </a:prstGeom>
            <a:noFill/>
            <a:ln w="28575">
              <a:solidFill>
                <a:schemeClr val="tx1"/>
              </a:solidFill>
              <a:round/>
              <a:headEnd/>
              <a:tailEnd/>
            </a:ln>
          </p:spPr>
          <p:txBody>
            <a:bodyPr wrap="none" anchor="ctr"/>
            <a:lstStyle/>
            <a:p>
              <a:endParaRPr lang="en-US"/>
            </a:p>
          </p:txBody>
        </p:sp>
        <p:sp>
          <p:nvSpPr>
            <p:cNvPr id="17441" name="AutoShape 353"/>
            <p:cNvSpPr>
              <a:spLocks noChangeArrowheads="1"/>
            </p:cNvSpPr>
            <p:nvPr/>
          </p:nvSpPr>
          <p:spPr bwMode="auto">
            <a:xfrm>
              <a:off x="2748" y="3067"/>
              <a:ext cx="362" cy="313"/>
            </a:xfrm>
            <a:prstGeom prst="hexagon">
              <a:avLst>
                <a:gd name="adj" fmla="val 28914"/>
                <a:gd name="vf" fmla="val 115470"/>
              </a:avLst>
            </a:prstGeom>
            <a:solidFill>
              <a:srgbClr val="FFEA18"/>
            </a:solidFill>
            <a:ln w="28575">
              <a:solidFill>
                <a:schemeClr val="tx1"/>
              </a:solidFill>
              <a:miter lim="800000"/>
              <a:headEnd/>
              <a:tailEnd/>
            </a:ln>
          </p:spPr>
          <p:txBody>
            <a:bodyPr wrap="none" anchor="ctr"/>
            <a:lstStyle/>
            <a:p>
              <a:endParaRPr lang="en-US"/>
            </a:p>
          </p:txBody>
        </p:sp>
        <p:sp>
          <p:nvSpPr>
            <p:cNvPr id="17442" name="Rectangle 354"/>
            <p:cNvSpPr>
              <a:spLocks noChangeArrowheads="1"/>
            </p:cNvSpPr>
            <p:nvPr/>
          </p:nvSpPr>
          <p:spPr bwMode="auto">
            <a:xfrm>
              <a:off x="3027" y="3013"/>
              <a:ext cx="197" cy="192"/>
            </a:xfrm>
            <a:prstGeom prst="rect">
              <a:avLst/>
            </a:prstGeom>
            <a:noFill/>
            <a:ln w="9525">
              <a:noFill/>
              <a:miter lim="800000"/>
              <a:headEnd/>
              <a:tailEnd/>
            </a:ln>
          </p:spPr>
          <p:txBody>
            <a:bodyPr wrap="none">
              <a:spAutoFit/>
            </a:bodyPr>
            <a:lstStyle/>
            <a:p>
              <a:r>
                <a:rPr lang="en-US" sz="1400" b="1">
                  <a:solidFill>
                    <a:srgbClr val="0F116A"/>
                  </a:solidFill>
                </a:rPr>
                <a:t>H</a:t>
              </a:r>
            </a:p>
          </p:txBody>
        </p:sp>
        <p:sp>
          <p:nvSpPr>
            <p:cNvPr id="17443" name="Rectangle 355"/>
            <p:cNvSpPr>
              <a:spLocks noChangeArrowheads="1"/>
            </p:cNvSpPr>
            <p:nvPr/>
          </p:nvSpPr>
          <p:spPr bwMode="auto">
            <a:xfrm>
              <a:off x="3027" y="3236"/>
              <a:ext cx="284" cy="192"/>
            </a:xfrm>
            <a:prstGeom prst="rect">
              <a:avLst/>
            </a:prstGeom>
            <a:noFill/>
            <a:ln w="9525">
              <a:noFill/>
              <a:miter lim="800000"/>
              <a:headEnd/>
              <a:tailEnd/>
            </a:ln>
          </p:spPr>
          <p:txBody>
            <a:bodyPr wrap="none">
              <a:spAutoFit/>
            </a:bodyPr>
            <a:lstStyle/>
            <a:p>
              <a:r>
                <a:rPr lang="en-US" sz="1400" b="1">
                  <a:solidFill>
                    <a:srgbClr val="CC0000"/>
                  </a:solidFill>
                </a:rPr>
                <a:t>OH</a:t>
              </a:r>
              <a:endParaRPr lang="en-US" sz="1400" b="1">
                <a:solidFill>
                  <a:srgbClr val="0F116A"/>
                </a:solidFill>
              </a:endParaRPr>
            </a:p>
          </p:txBody>
        </p:sp>
        <p:grpSp>
          <p:nvGrpSpPr>
            <p:cNvPr id="17444" name="Group 356"/>
            <p:cNvGrpSpPr>
              <a:grpSpLocks/>
            </p:cNvGrpSpPr>
            <p:nvPr/>
          </p:nvGrpSpPr>
          <p:grpSpPr bwMode="auto">
            <a:xfrm>
              <a:off x="3021" y="3127"/>
              <a:ext cx="197" cy="192"/>
              <a:chOff x="3679" y="3515"/>
              <a:chExt cx="197" cy="192"/>
            </a:xfrm>
          </p:grpSpPr>
          <p:sp>
            <p:nvSpPr>
              <p:cNvPr id="17445" name="Oval 357"/>
              <p:cNvSpPr>
                <a:spLocks noChangeArrowheads="1"/>
              </p:cNvSpPr>
              <p:nvPr/>
            </p:nvSpPr>
            <p:spPr bwMode="auto">
              <a:xfrm>
                <a:off x="3752" y="3585"/>
                <a:ext cx="51" cy="51"/>
              </a:xfrm>
              <a:prstGeom prst="ellipse">
                <a:avLst/>
              </a:prstGeom>
              <a:solidFill>
                <a:schemeClr val="bg1"/>
              </a:solidFill>
              <a:ln w="9525">
                <a:noFill/>
                <a:round/>
                <a:headEnd/>
                <a:tailEnd/>
              </a:ln>
            </p:spPr>
            <p:txBody>
              <a:bodyPr wrap="none" anchor="ctr"/>
              <a:lstStyle/>
              <a:p>
                <a:endParaRPr lang="en-US" sz="1000" b="1">
                  <a:solidFill>
                    <a:srgbClr val="0F116A"/>
                  </a:solidFill>
                </a:endParaRPr>
              </a:p>
            </p:txBody>
          </p:sp>
          <p:sp>
            <p:nvSpPr>
              <p:cNvPr id="17446" name="Rectangle 358"/>
              <p:cNvSpPr>
                <a:spLocks noChangeArrowheads="1"/>
              </p:cNvSpPr>
              <p:nvPr/>
            </p:nvSpPr>
            <p:spPr bwMode="auto">
              <a:xfrm>
                <a:off x="3679" y="3515"/>
                <a:ext cx="197" cy="192"/>
              </a:xfrm>
              <a:prstGeom prst="rect">
                <a:avLst/>
              </a:prstGeom>
              <a:noFill/>
              <a:ln w="9525">
                <a:noFill/>
                <a:miter lim="800000"/>
                <a:headEnd/>
                <a:tailEnd/>
              </a:ln>
            </p:spPr>
            <p:txBody>
              <a:bodyPr wrap="none" anchor="ctr">
                <a:spAutoFit/>
              </a:bodyPr>
              <a:lstStyle/>
              <a:p>
                <a:r>
                  <a:rPr lang="en-US" sz="1400" b="1">
                    <a:solidFill>
                      <a:srgbClr val="0F116A"/>
                    </a:solidFill>
                  </a:rPr>
                  <a:t>C</a:t>
                </a:r>
              </a:p>
            </p:txBody>
          </p:sp>
        </p:grpSp>
      </p:grpSp>
      <p:grpSp>
        <p:nvGrpSpPr>
          <p:cNvPr id="24" name="Group 359"/>
          <p:cNvGrpSpPr>
            <a:grpSpLocks/>
          </p:cNvGrpSpPr>
          <p:nvPr/>
        </p:nvGrpSpPr>
        <p:grpSpPr bwMode="auto">
          <a:xfrm>
            <a:off x="8218488" y="1270000"/>
            <a:ext cx="850900" cy="658813"/>
            <a:chOff x="2574" y="3013"/>
            <a:chExt cx="536" cy="415"/>
          </a:xfrm>
        </p:grpSpPr>
        <p:sp>
          <p:nvSpPr>
            <p:cNvPr id="17433" name="Line 360"/>
            <p:cNvSpPr>
              <a:spLocks noChangeShapeType="1"/>
            </p:cNvSpPr>
            <p:nvPr/>
          </p:nvSpPr>
          <p:spPr bwMode="auto">
            <a:xfrm>
              <a:off x="2770" y="3158"/>
              <a:ext cx="1" cy="127"/>
            </a:xfrm>
            <a:prstGeom prst="line">
              <a:avLst/>
            </a:prstGeom>
            <a:noFill/>
            <a:ln w="28575">
              <a:solidFill>
                <a:schemeClr val="tx1"/>
              </a:solidFill>
              <a:round/>
              <a:headEnd/>
              <a:tailEnd/>
            </a:ln>
          </p:spPr>
          <p:txBody>
            <a:bodyPr wrap="none" anchor="ctr"/>
            <a:lstStyle/>
            <a:p>
              <a:endParaRPr lang="en-US"/>
            </a:p>
          </p:txBody>
        </p:sp>
        <p:sp>
          <p:nvSpPr>
            <p:cNvPr id="17434" name="AutoShape 361"/>
            <p:cNvSpPr>
              <a:spLocks noChangeArrowheads="1"/>
            </p:cNvSpPr>
            <p:nvPr/>
          </p:nvSpPr>
          <p:spPr bwMode="auto">
            <a:xfrm>
              <a:off x="2748" y="3067"/>
              <a:ext cx="362" cy="313"/>
            </a:xfrm>
            <a:prstGeom prst="hexagon">
              <a:avLst>
                <a:gd name="adj" fmla="val 28914"/>
                <a:gd name="vf" fmla="val 115470"/>
              </a:avLst>
            </a:prstGeom>
            <a:solidFill>
              <a:srgbClr val="E38E28"/>
            </a:solidFill>
            <a:ln w="28575">
              <a:solidFill>
                <a:schemeClr val="tx1"/>
              </a:solidFill>
              <a:miter lim="800000"/>
              <a:headEnd/>
              <a:tailEnd/>
            </a:ln>
          </p:spPr>
          <p:txBody>
            <a:bodyPr wrap="none" anchor="ctr"/>
            <a:lstStyle/>
            <a:p>
              <a:endParaRPr lang="en-US"/>
            </a:p>
          </p:txBody>
        </p:sp>
        <p:sp>
          <p:nvSpPr>
            <p:cNvPr id="17435" name="Rectangle 362"/>
            <p:cNvSpPr>
              <a:spLocks noChangeArrowheads="1"/>
            </p:cNvSpPr>
            <p:nvPr/>
          </p:nvSpPr>
          <p:spPr bwMode="auto">
            <a:xfrm>
              <a:off x="2664" y="3013"/>
              <a:ext cx="197" cy="192"/>
            </a:xfrm>
            <a:prstGeom prst="rect">
              <a:avLst/>
            </a:prstGeom>
            <a:noFill/>
            <a:ln w="9525">
              <a:noFill/>
              <a:miter lim="800000"/>
              <a:headEnd/>
              <a:tailEnd/>
            </a:ln>
          </p:spPr>
          <p:txBody>
            <a:bodyPr wrap="none">
              <a:spAutoFit/>
            </a:bodyPr>
            <a:lstStyle/>
            <a:p>
              <a:r>
                <a:rPr lang="en-US" sz="1400" b="1">
                  <a:solidFill>
                    <a:srgbClr val="0F116A"/>
                  </a:solidFill>
                </a:rPr>
                <a:t>H</a:t>
              </a:r>
            </a:p>
          </p:txBody>
        </p:sp>
        <p:sp>
          <p:nvSpPr>
            <p:cNvPr id="17436" name="Rectangle 363"/>
            <p:cNvSpPr>
              <a:spLocks noChangeArrowheads="1"/>
            </p:cNvSpPr>
            <p:nvPr/>
          </p:nvSpPr>
          <p:spPr bwMode="auto">
            <a:xfrm>
              <a:off x="2574" y="3236"/>
              <a:ext cx="284" cy="192"/>
            </a:xfrm>
            <a:prstGeom prst="rect">
              <a:avLst/>
            </a:prstGeom>
            <a:noFill/>
            <a:ln w="9525">
              <a:noFill/>
              <a:miter lim="800000"/>
              <a:headEnd/>
              <a:tailEnd/>
            </a:ln>
          </p:spPr>
          <p:txBody>
            <a:bodyPr wrap="none">
              <a:spAutoFit/>
            </a:bodyPr>
            <a:lstStyle/>
            <a:p>
              <a:r>
                <a:rPr lang="en-US" sz="1400" b="1">
                  <a:solidFill>
                    <a:srgbClr val="CC0000"/>
                  </a:solidFill>
                </a:rPr>
                <a:t>H</a:t>
              </a:r>
              <a:r>
                <a:rPr lang="en-US" sz="1400" b="1">
                  <a:solidFill>
                    <a:srgbClr val="0F116A"/>
                  </a:solidFill>
                </a:rPr>
                <a:t>O</a:t>
              </a:r>
            </a:p>
          </p:txBody>
        </p:sp>
        <p:grpSp>
          <p:nvGrpSpPr>
            <p:cNvPr id="17437" name="Group 364"/>
            <p:cNvGrpSpPr>
              <a:grpSpLocks/>
            </p:cNvGrpSpPr>
            <p:nvPr/>
          </p:nvGrpSpPr>
          <p:grpSpPr bwMode="auto">
            <a:xfrm>
              <a:off x="2658" y="3127"/>
              <a:ext cx="197" cy="192"/>
              <a:chOff x="3679" y="3515"/>
              <a:chExt cx="197" cy="192"/>
            </a:xfrm>
          </p:grpSpPr>
          <p:sp>
            <p:nvSpPr>
              <p:cNvPr id="17438" name="Oval 365"/>
              <p:cNvSpPr>
                <a:spLocks noChangeArrowheads="1"/>
              </p:cNvSpPr>
              <p:nvPr/>
            </p:nvSpPr>
            <p:spPr bwMode="auto">
              <a:xfrm>
                <a:off x="3752" y="3585"/>
                <a:ext cx="51" cy="51"/>
              </a:xfrm>
              <a:prstGeom prst="ellipse">
                <a:avLst/>
              </a:prstGeom>
              <a:solidFill>
                <a:schemeClr val="bg1"/>
              </a:solidFill>
              <a:ln w="9525">
                <a:noFill/>
                <a:round/>
                <a:headEnd/>
                <a:tailEnd/>
              </a:ln>
            </p:spPr>
            <p:txBody>
              <a:bodyPr wrap="none" anchor="ctr"/>
              <a:lstStyle/>
              <a:p>
                <a:endParaRPr lang="en-US" sz="1000" b="1">
                  <a:solidFill>
                    <a:srgbClr val="0F116A"/>
                  </a:solidFill>
                </a:endParaRPr>
              </a:p>
            </p:txBody>
          </p:sp>
          <p:sp>
            <p:nvSpPr>
              <p:cNvPr id="17439" name="Rectangle 366"/>
              <p:cNvSpPr>
                <a:spLocks noChangeArrowheads="1"/>
              </p:cNvSpPr>
              <p:nvPr/>
            </p:nvSpPr>
            <p:spPr bwMode="auto">
              <a:xfrm>
                <a:off x="3679" y="3515"/>
                <a:ext cx="197" cy="192"/>
              </a:xfrm>
              <a:prstGeom prst="rect">
                <a:avLst/>
              </a:prstGeom>
              <a:noFill/>
              <a:ln w="9525">
                <a:noFill/>
                <a:miter lim="800000"/>
                <a:headEnd/>
                <a:tailEnd/>
              </a:ln>
            </p:spPr>
            <p:txBody>
              <a:bodyPr wrap="none" anchor="ctr">
                <a:spAutoFit/>
              </a:bodyPr>
              <a:lstStyle/>
              <a:p>
                <a:r>
                  <a:rPr lang="en-US" sz="1400" b="1">
                    <a:solidFill>
                      <a:srgbClr val="0F116A"/>
                    </a:solidFill>
                  </a:rPr>
                  <a:t>C</a:t>
                </a:r>
              </a:p>
            </p:txBody>
          </p:sp>
        </p:grpSp>
      </p:grpSp>
      <p:sp>
        <p:nvSpPr>
          <p:cNvPr id="388465" name="AutoShape 369"/>
          <p:cNvSpPr>
            <a:spLocks noChangeArrowheads="1"/>
          </p:cNvSpPr>
          <p:nvPr/>
        </p:nvSpPr>
        <p:spPr bwMode="auto">
          <a:xfrm>
            <a:off x="3681413" y="2901950"/>
            <a:ext cx="1174750" cy="306388"/>
          </a:xfrm>
          <a:prstGeom prst="roundRect">
            <a:avLst>
              <a:gd name="adj" fmla="val 16667"/>
            </a:avLst>
          </a:prstGeom>
          <a:solidFill>
            <a:srgbClr val="CC0000"/>
          </a:solidFill>
          <a:ln w="9525">
            <a:noFill/>
            <a:round/>
            <a:headEnd/>
            <a:tailEnd/>
          </a:ln>
        </p:spPr>
        <p:txBody>
          <a:bodyPr wrap="none" lIns="45720" tIns="0" rIns="45720" bIns="0" anchor="ctr">
            <a:spAutoFit/>
          </a:bodyPr>
          <a:lstStyle/>
          <a:p>
            <a:r>
              <a:rPr lang="en-US" sz="1800" b="1" u="sng">
                <a:solidFill>
                  <a:schemeClr val="bg1"/>
                </a:solidFill>
              </a:rPr>
              <a:t>synthesis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8126">
                                            <p:txEl>
                                              <p:pRg st="0" end="0"/>
                                            </p:txEl>
                                          </p:spTgt>
                                        </p:tgtEl>
                                        <p:attrNameLst>
                                          <p:attrName>style.visibility</p:attrName>
                                        </p:attrNameLst>
                                      </p:cBhvr>
                                      <p:to>
                                        <p:strVal val="visible"/>
                                      </p:to>
                                    </p:set>
                                    <p:anim calcmode="lin" valueType="num">
                                      <p:cBhvr additive="base">
                                        <p:cTn id="7" dur="500" fill="hold"/>
                                        <p:tgtEl>
                                          <p:spTgt spid="3881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81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Vibro Up" builtIn="1"/>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88465"/>
                                        </p:tgtEl>
                                        <p:attrNameLst>
                                          <p:attrName>style.visibility</p:attrName>
                                        </p:attrNameLst>
                                      </p:cBhvr>
                                      <p:to>
                                        <p:strVal val="visible"/>
                                      </p:to>
                                    </p:set>
                                    <p:animEffect transition="in" filter="wipe(left)">
                                      <p:cBhvr>
                                        <p:cTn id="19" dur="500"/>
                                        <p:tgtEl>
                                          <p:spTgt spid="388465"/>
                                        </p:tgtEl>
                                      </p:cBhvr>
                                    </p:animEffect>
                                  </p:childTnLst>
                                  <p:subTnLst>
                                    <p:audio>
                                      <p:cMediaNode>
                                        <p:cTn display="0" masterRel="sameClick">
                                          <p:stCondLst>
                                            <p:cond evt="begin" delay="0">
                                              <p:tn val="17"/>
                                            </p:cond>
                                          </p:stCondLst>
                                          <p:endCondLst>
                                            <p:cond evt="onStopAudio" delay="0">
                                              <p:tgtEl>
                                                <p:sldTgt/>
                                              </p:tgtEl>
                                            </p:cond>
                                          </p:endCondLst>
                                        </p:cTn>
                                        <p:tgtEl>
                                          <p:sndTgt r:embed="rId5" name="Pencil Check" builtIn="1"/>
                                        </p:tgtEl>
                                      </p:cMediaNode>
                                    </p:audio>
                                  </p:subTnLst>
                                </p:cTn>
                              </p:par>
                            </p:childTnLst>
                          </p:cTn>
                        </p:par>
                      </p:childTnLst>
                    </p:cTn>
                  </p:par>
                  <p:par>
                    <p:cTn id="20" fill="hold">
                      <p:stCondLst>
                        <p:cond delay="indefinite"/>
                      </p:stCondLst>
                      <p:childTnLst>
                        <p:par>
                          <p:cTn id="21" fill="hold">
                            <p:stCondLst>
                              <p:cond delay="0"/>
                            </p:stCondLst>
                            <p:childTnLst>
                              <p:par>
                                <p:cTn id="22" presetID="34" presetClass="entr" presetSubtype="0" fill="hold" grpId="0" nodeType="clickEffect">
                                  <p:stCondLst>
                                    <p:cond delay="0"/>
                                  </p:stCondLst>
                                  <p:childTnLst>
                                    <p:set>
                                      <p:cBhvr>
                                        <p:cTn id="23" dur="1" fill="hold">
                                          <p:stCondLst>
                                            <p:cond delay="0"/>
                                          </p:stCondLst>
                                        </p:cTn>
                                        <p:tgtEl>
                                          <p:spTgt spid="388360">
                                            <p:txEl>
                                              <p:pRg st="0" end="0"/>
                                            </p:txEl>
                                          </p:spTgt>
                                        </p:tgtEl>
                                        <p:attrNameLst>
                                          <p:attrName>style.visibility</p:attrName>
                                        </p:attrNameLst>
                                      </p:cBhvr>
                                      <p:to>
                                        <p:strVal val="visible"/>
                                      </p:to>
                                    </p:set>
                                    <p:anim from="(-#ppt_w/2)" to="(#ppt_x)" calcmode="lin" valueType="num">
                                      <p:cBhvr>
                                        <p:cTn id="24" dur="600" fill="hold">
                                          <p:stCondLst>
                                            <p:cond delay="0"/>
                                          </p:stCondLst>
                                        </p:cTn>
                                        <p:tgtEl>
                                          <p:spTgt spid="388360">
                                            <p:txEl>
                                              <p:pRg st="0" end="0"/>
                                            </p:txEl>
                                          </p:spTgt>
                                        </p:tgtEl>
                                        <p:attrNameLst>
                                          <p:attrName>ppt_x</p:attrName>
                                        </p:attrNameLst>
                                      </p:cBhvr>
                                    </p:anim>
                                    <p:anim from="0" to="-1.0" calcmode="lin" valueType="num">
                                      <p:cBhvr>
                                        <p:cTn id="25" dur="200" decel="50000" autoRev="1" fill="hold">
                                          <p:stCondLst>
                                            <p:cond delay="600"/>
                                          </p:stCondLst>
                                        </p:cTn>
                                        <p:tgtEl>
                                          <p:spTgt spid="388360">
                                            <p:txEl>
                                              <p:pRg st="0" end="0"/>
                                            </p:txEl>
                                          </p:spTgt>
                                        </p:tgtEl>
                                        <p:attrNameLst>
                                          <p:attrName>xshear</p:attrName>
                                        </p:attrNameLst>
                                      </p:cBhvr>
                                    </p:anim>
                                    <p:animScale>
                                      <p:cBhvr>
                                        <p:cTn id="26" dur="200" decel="100000" autoRev="1" fill="hold">
                                          <p:stCondLst>
                                            <p:cond delay="600"/>
                                          </p:stCondLst>
                                        </p:cTn>
                                        <p:tgtEl>
                                          <p:spTgt spid="388360">
                                            <p:txEl>
                                              <p:pRg st="0" end="0"/>
                                            </p:txEl>
                                          </p:spTgt>
                                        </p:tgtEl>
                                      </p:cBhvr>
                                      <p:from x="100000" y="100000"/>
                                      <p:to x="80000" y="100000"/>
                                    </p:animScale>
                                    <p:anim by="(#ppt_h/3+#ppt_w*0.1)" calcmode="lin" valueType="num">
                                      <p:cBhvr additive="sum">
                                        <p:cTn id="27" dur="200" decel="100000" autoRev="1" fill="hold">
                                          <p:stCondLst>
                                            <p:cond delay="600"/>
                                          </p:stCondLst>
                                        </p:cTn>
                                        <p:tgtEl>
                                          <p:spTgt spid="388360">
                                            <p:txEl>
                                              <p:pRg st="0" end="0"/>
                                            </p:txEl>
                                          </p:spTgt>
                                        </p:tgtEl>
                                        <p:attrNameLst>
                                          <p:attrName>ppt_x</p:attrName>
                                        </p:attrNameLst>
                                      </p:cBhvr>
                                    </p:anim>
                                  </p:childTnLst>
                                  <p:subTnLst>
                                    <p:audio>
                                      <p:cMediaNode>
                                        <p:cTn display="0" masterRel="sameClick">
                                          <p:stCondLst>
                                            <p:cond evt="begin" delay="0">
                                              <p:tn val="22"/>
                                            </p:cond>
                                          </p:stCondLst>
                                          <p:endCondLst>
                                            <p:cond evt="onStopAudio" delay="0">
                                              <p:tgtEl>
                                                <p:sldTgt/>
                                              </p:tgtEl>
                                            </p:cond>
                                          </p:endCondLst>
                                        </p:cTn>
                                        <p:tgtEl>
                                          <p:sndTgt r:embed="rId6" name="String" builtIn="1"/>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88424"/>
                                        </p:tgtEl>
                                        <p:attrNameLst>
                                          <p:attrName>style.visibility</p:attrName>
                                        </p:attrNameLst>
                                      </p:cBhvr>
                                      <p:to>
                                        <p:strVal val="visible"/>
                                      </p:to>
                                    </p:set>
                                    <p:animEffect transition="in" filter="wipe(down)">
                                      <p:cBhvr>
                                        <p:cTn id="32" dur="500"/>
                                        <p:tgtEl>
                                          <p:spTgt spid="38842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88425"/>
                                        </p:tgtEl>
                                        <p:attrNameLst>
                                          <p:attrName>style.visibility</p:attrName>
                                        </p:attrNameLst>
                                      </p:cBhvr>
                                      <p:to>
                                        <p:strVal val="visible"/>
                                      </p:to>
                                    </p:set>
                                    <p:animEffect transition="in" filter="wipe(left)">
                                      <p:cBhvr>
                                        <p:cTn id="36" dur="500"/>
                                        <p:tgtEl>
                                          <p:spTgt spid="388425"/>
                                        </p:tgtEl>
                                      </p:cBhvr>
                                    </p:animEffect>
                                  </p:childTnLst>
                                  <p:subTnLst>
                                    <p:audio>
                                      <p:cMediaNode>
                                        <p:cTn display="0" masterRel="sameClick">
                                          <p:stCondLst>
                                            <p:cond evt="begin" delay="0">
                                              <p:tn val="34"/>
                                            </p:cond>
                                          </p:stCondLst>
                                          <p:endCondLst>
                                            <p:cond evt="onStopAudio" delay="0">
                                              <p:tgtEl>
                                                <p:sldTgt/>
                                              </p:tgtEl>
                                            </p:cond>
                                          </p:endCondLst>
                                        </p:cTn>
                                        <p:tgtEl>
                                          <p:sndTgt r:embed="rId7" name="Quack" builtIn="1"/>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88126">
                                            <p:txEl>
                                              <p:pRg st="1" end="1"/>
                                            </p:txEl>
                                          </p:spTgt>
                                        </p:tgtEl>
                                        <p:attrNameLst>
                                          <p:attrName>style.visibility</p:attrName>
                                        </p:attrNameLst>
                                      </p:cBhvr>
                                      <p:to>
                                        <p:strVal val="visible"/>
                                      </p:to>
                                    </p:set>
                                    <p:anim calcmode="lin" valueType="num">
                                      <p:cBhvr additive="base">
                                        <p:cTn id="41" dur="500" fill="hold"/>
                                        <p:tgtEl>
                                          <p:spTgt spid="388126">
                                            <p:txEl>
                                              <p:pRg st="1" end="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8812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builtIn="1"/>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88126">
                                            <p:txEl>
                                              <p:pRg st="2" end="2"/>
                                            </p:txEl>
                                          </p:spTgt>
                                        </p:tgtEl>
                                        <p:attrNameLst>
                                          <p:attrName>style.visibility</p:attrName>
                                        </p:attrNameLst>
                                      </p:cBhvr>
                                      <p:to>
                                        <p:strVal val="visible"/>
                                      </p:to>
                                    </p:set>
                                    <p:anim calcmode="lin" valueType="num">
                                      <p:cBhvr additive="base">
                                        <p:cTn id="47" dur="500" fill="hold"/>
                                        <p:tgtEl>
                                          <p:spTgt spid="388126">
                                            <p:txEl>
                                              <p:pRg st="2" end="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8812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builtIn="1"/>
                                        </p:tgtEl>
                                      </p:cMediaNode>
                                    </p:audio>
                                  </p:subTnLst>
                                </p:cTn>
                              </p:par>
                            </p:childTnLst>
                          </p:cTn>
                        </p:par>
                      </p:childTnLst>
                    </p:cTn>
                  </p:par>
                  <p:par>
                    <p:cTn id="49" fill="hold">
                      <p:stCondLst>
                        <p:cond delay="indefinite"/>
                      </p:stCondLst>
                      <p:childTnLst>
                        <p:par>
                          <p:cTn id="50" fill="hold">
                            <p:stCondLst>
                              <p:cond delay="0"/>
                            </p:stCondLst>
                            <p:childTnLst>
                              <p:par>
                                <p:cTn id="51" presetID="9" presetClass="exit" presetSubtype="0" fill="hold" nodeType="clickEffect">
                                  <p:stCondLst>
                                    <p:cond delay="0"/>
                                  </p:stCondLst>
                                  <p:childTnLst>
                                    <p:animEffect transition="out" filter="dissolve">
                                      <p:cBhvr>
                                        <p:cTn id="52" dur="500"/>
                                        <p:tgtEl>
                                          <p:spTgt spid="388424"/>
                                        </p:tgtEl>
                                      </p:cBhvr>
                                    </p:animEffect>
                                    <p:set>
                                      <p:cBhvr>
                                        <p:cTn id="53" dur="1" fill="hold">
                                          <p:stCondLst>
                                            <p:cond delay="499"/>
                                          </p:stCondLst>
                                        </p:cTn>
                                        <p:tgtEl>
                                          <p:spTgt spid="388424"/>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388425"/>
                                        </p:tgtEl>
                                      </p:cBhvr>
                                    </p:animEffect>
                                    <p:set>
                                      <p:cBhvr>
                                        <p:cTn id="56" dur="1" fill="hold">
                                          <p:stCondLst>
                                            <p:cond delay="499"/>
                                          </p:stCondLst>
                                        </p:cTn>
                                        <p:tgtEl>
                                          <p:spTgt spid="388425"/>
                                        </p:tgtEl>
                                        <p:attrNameLst>
                                          <p:attrName>style.visibility</p:attrName>
                                        </p:attrNameLst>
                                      </p:cBhvr>
                                      <p:to>
                                        <p:strVal val="hidden"/>
                                      </p:to>
                                    </p:se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subTnLst>
                                    <p:audio>
                                      <p:cMediaNode>
                                        <p:cTn display="0" masterRel="sameClick">
                                          <p:stCondLst>
                                            <p:cond evt="begin" delay="0">
                                              <p:tn val="58"/>
                                            </p:cond>
                                          </p:stCondLst>
                                          <p:endCondLst>
                                            <p:cond evt="onStopAudio" delay="0">
                                              <p:tgtEl>
                                                <p:sldTgt/>
                                              </p:tgtEl>
                                            </p:cond>
                                          </p:endCondLst>
                                        </p:cTn>
                                        <p:tgtEl>
                                          <p:sndTgt r:embed="rId4" name="Vibro Up" builtIn="1"/>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subTnLst>
                                    <p:audio>
                                      <p:cMediaNode>
                                        <p:cTn display="0" masterRel="sameClick">
                                          <p:stCondLst>
                                            <p:cond evt="begin" delay="0">
                                              <p:tn val="63"/>
                                            </p:cond>
                                          </p:stCondLst>
                                          <p:endCondLst>
                                            <p:cond evt="onStopAudio" delay="0">
                                              <p:tgtEl>
                                                <p:sldTgt/>
                                              </p:tgtEl>
                                            </p:cond>
                                          </p:endCondLst>
                                        </p:cTn>
                                        <p:tgtEl>
                                          <p:sndTgt r:embed="rId8" name="Explosion" builtIn="1"/>
                                        </p:tgtEl>
                                      </p:cMediaNode>
                                    </p:audio>
                                  </p:sub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subTnLst>
                                    <p:audio>
                                      <p:cMediaNode>
                                        <p:cTn display="0" masterRel="sameClick">
                                          <p:stCondLst>
                                            <p:cond evt="begin" delay="0">
                                              <p:tn val="68"/>
                                            </p:cond>
                                          </p:stCondLst>
                                          <p:endCondLst>
                                            <p:cond evt="onStopAudio" delay="0">
                                              <p:tgtEl>
                                                <p:sldTgt/>
                                              </p:tgtEl>
                                            </p:cond>
                                          </p:endCondLst>
                                        </p:cTn>
                                        <p:tgtEl>
                                          <p:sndTgt r:embed="rId9" name="Chimes" builtIn="1"/>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left)">
                                      <p:cBhvr>
                                        <p:cTn id="75" dur="500"/>
                                        <p:tgtEl>
                                          <p:spTgt spid="12"/>
                                        </p:tgtEl>
                                      </p:cBhvr>
                                    </p:animEffect>
                                  </p:childTnLst>
                                  <p:subTnLst>
                                    <p:audio>
                                      <p:cMediaNode>
                                        <p:cTn display="0" masterRel="sameClick">
                                          <p:stCondLst>
                                            <p:cond evt="begin" delay="0">
                                              <p:tn val="73"/>
                                            </p:cond>
                                          </p:stCondLst>
                                          <p:endCondLst>
                                            <p:cond evt="onStopAudio" delay="0">
                                              <p:tgtEl>
                                                <p:sldTgt/>
                                              </p:tgtEl>
                                            </p:cond>
                                          </p:endCondLst>
                                        </p:cTn>
                                        <p:tgtEl>
                                          <p:sndTgt r:embed="rId6" name="String" builtIn="1"/>
                                        </p:tgtEl>
                                      </p:cMediaNode>
                                    </p:audio>
                                  </p:subTnLst>
                                </p:cTn>
                              </p:par>
                            </p:childTnLst>
                          </p:cTn>
                        </p:par>
                      </p:childTnLst>
                    </p:cTn>
                  </p:par>
                  <p:par>
                    <p:cTn id="76" fill="hold">
                      <p:stCondLst>
                        <p:cond delay="indefinite"/>
                      </p:stCondLst>
                      <p:childTnLst>
                        <p:par>
                          <p:cTn id="77" fill="hold">
                            <p:stCondLst>
                              <p:cond delay="0"/>
                            </p:stCondLst>
                            <p:childTnLst>
                              <p:par>
                                <p:cTn id="78" presetID="34" presetClass="entr" presetSubtype="0" fill="hold" grpId="0" nodeType="clickEffect">
                                  <p:stCondLst>
                                    <p:cond delay="0"/>
                                  </p:stCondLst>
                                  <p:childTnLst>
                                    <p:set>
                                      <p:cBhvr>
                                        <p:cTn id="79" dur="1" fill="hold">
                                          <p:stCondLst>
                                            <p:cond delay="0"/>
                                          </p:stCondLst>
                                        </p:cTn>
                                        <p:tgtEl>
                                          <p:spTgt spid="388419">
                                            <p:txEl>
                                              <p:pRg st="0" end="0"/>
                                            </p:txEl>
                                          </p:spTgt>
                                        </p:tgtEl>
                                        <p:attrNameLst>
                                          <p:attrName>style.visibility</p:attrName>
                                        </p:attrNameLst>
                                      </p:cBhvr>
                                      <p:to>
                                        <p:strVal val="visible"/>
                                      </p:to>
                                    </p:set>
                                    <p:anim from="(-#ppt_w/2)" to="(#ppt_x)" calcmode="lin" valueType="num">
                                      <p:cBhvr>
                                        <p:cTn id="80" dur="600" fill="hold">
                                          <p:stCondLst>
                                            <p:cond delay="0"/>
                                          </p:stCondLst>
                                        </p:cTn>
                                        <p:tgtEl>
                                          <p:spTgt spid="388419">
                                            <p:txEl>
                                              <p:pRg st="0" end="0"/>
                                            </p:txEl>
                                          </p:spTgt>
                                        </p:tgtEl>
                                        <p:attrNameLst>
                                          <p:attrName>ppt_x</p:attrName>
                                        </p:attrNameLst>
                                      </p:cBhvr>
                                    </p:anim>
                                    <p:anim from="0" to="-1.0" calcmode="lin" valueType="num">
                                      <p:cBhvr>
                                        <p:cTn id="81" dur="200" decel="50000" autoRev="1" fill="hold">
                                          <p:stCondLst>
                                            <p:cond delay="600"/>
                                          </p:stCondLst>
                                        </p:cTn>
                                        <p:tgtEl>
                                          <p:spTgt spid="388419">
                                            <p:txEl>
                                              <p:pRg st="0" end="0"/>
                                            </p:txEl>
                                          </p:spTgt>
                                        </p:tgtEl>
                                        <p:attrNameLst>
                                          <p:attrName>xshear</p:attrName>
                                        </p:attrNameLst>
                                      </p:cBhvr>
                                    </p:anim>
                                    <p:animScale>
                                      <p:cBhvr>
                                        <p:cTn id="82" dur="200" decel="100000" autoRev="1" fill="hold">
                                          <p:stCondLst>
                                            <p:cond delay="600"/>
                                          </p:stCondLst>
                                        </p:cTn>
                                        <p:tgtEl>
                                          <p:spTgt spid="388419">
                                            <p:txEl>
                                              <p:pRg st="0" end="0"/>
                                            </p:txEl>
                                          </p:spTgt>
                                        </p:tgtEl>
                                      </p:cBhvr>
                                      <p:from x="100000" y="100000"/>
                                      <p:to x="80000" y="100000"/>
                                    </p:animScale>
                                    <p:anim by="(#ppt_h/3+#ppt_w*0.1)" calcmode="lin" valueType="num">
                                      <p:cBhvr additive="sum">
                                        <p:cTn id="83" dur="200" decel="100000" autoRev="1" fill="hold">
                                          <p:stCondLst>
                                            <p:cond delay="600"/>
                                          </p:stCondLst>
                                        </p:cTn>
                                        <p:tgtEl>
                                          <p:spTgt spid="388419">
                                            <p:txEl>
                                              <p:pRg st="0" end="0"/>
                                            </p:txEl>
                                          </p:spTgt>
                                        </p:tgtEl>
                                        <p:attrNameLst>
                                          <p:attrName>ppt_x</p:attrName>
                                        </p:attrNameLst>
                                      </p:cBhvr>
                                    </p:anim>
                                  </p:childTnLst>
                                  <p:subTnLst>
                                    <p:audio>
                                      <p:cMediaNode>
                                        <p:cTn display="0" masterRel="sameClick">
                                          <p:stCondLst>
                                            <p:cond evt="begin" delay="0">
                                              <p:tn val="78"/>
                                            </p:cond>
                                          </p:stCondLst>
                                          <p:endCondLst>
                                            <p:cond evt="onStopAudio" delay="0">
                                              <p:tgtEl>
                                                <p:sldTgt/>
                                              </p:tgtEl>
                                            </p:cond>
                                          </p:endCondLst>
                                        </p:cTn>
                                        <p:tgtEl>
                                          <p:sndTgt r:embed="rId6" name="String" builtIn="1"/>
                                        </p:tgtEl>
                                      </p:cMediaNode>
                                    </p:audio>
                                  </p:sub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88418">
                                            <p:txEl>
                                              <p:pRg st="0" end="0"/>
                                            </p:txEl>
                                          </p:spTgt>
                                        </p:tgtEl>
                                        <p:attrNameLst>
                                          <p:attrName>style.visibility</p:attrName>
                                        </p:attrNameLst>
                                      </p:cBhvr>
                                      <p:to>
                                        <p:strVal val="visible"/>
                                      </p:to>
                                    </p:set>
                                    <p:animEffect transition="in" filter="wipe(left)">
                                      <p:cBhvr>
                                        <p:cTn id="88" dur="500"/>
                                        <p:tgtEl>
                                          <p:spTgt spid="388418">
                                            <p:txEl>
                                              <p:pRg st="0" end="0"/>
                                            </p:txEl>
                                          </p:spTgt>
                                        </p:tgtEl>
                                      </p:cBhvr>
                                    </p:animEffect>
                                  </p:childTnLst>
                                  <p:subTnLst>
                                    <p:audio>
                                      <p:cMediaNode>
                                        <p:cTn display="0" masterRel="sameClick">
                                          <p:stCondLst>
                                            <p:cond evt="begin" delay="0">
                                              <p:tn val="86"/>
                                            </p:cond>
                                          </p:stCondLst>
                                          <p:endCondLst>
                                            <p:cond evt="onStopAudio" delay="0">
                                              <p:tgtEl>
                                                <p:sldTgt/>
                                              </p:tgtEl>
                                            </p:cond>
                                          </p:endCondLst>
                                        </p:cTn>
                                        <p:tgtEl>
                                          <p:sndTgt r:embed="rId9" name="Chimes" builtIn="1"/>
                                        </p:tgtEl>
                                      </p:cMediaNode>
                                    </p:audio>
                                  </p:sub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left)">
                                      <p:cBhvr>
                                        <p:cTn id="93" dur="500"/>
                                        <p:tgtEl>
                                          <p:spTgt spid="21"/>
                                        </p:tgtEl>
                                      </p:cBhvr>
                                    </p:animEffect>
                                  </p:childTnLst>
                                  <p:subTnLst>
                                    <p:audio>
                                      <p:cMediaNode>
                                        <p:cTn display="0" masterRel="sameClick">
                                          <p:stCondLst>
                                            <p:cond evt="begin" delay="0">
                                              <p:tn val="91"/>
                                            </p:cond>
                                          </p:stCondLst>
                                          <p:endCondLst>
                                            <p:cond evt="onStopAudio" delay="0">
                                              <p:tgtEl>
                                                <p:sldTgt/>
                                              </p:tgtEl>
                                            </p:cond>
                                          </p:endCondLst>
                                        </p:cTn>
                                        <p:tgtEl>
                                          <p:sndTgt r:embed="rId4" name="Vibro Up" builtIn="1"/>
                                        </p:tgtEl>
                                      </p:cMediaNode>
                                    </p:audio>
                                  </p:sub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left)">
                                      <p:cBhvr>
                                        <p:cTn id="98" dur="500"/>
                                        <p:tgtEl>
                                          <p:spTgt spid="22"/>
                                        </p:tgtEl>
                                      </p:cBhvr>
                                    </p:animEffect>
                                  </p:childTnLst>
                                  <p:subTnLst>
                                    <p:audio>
                                      <p:cMediaNode>
                                        <p:cTn display="0" masterRel="sameClick">
                                          <p:stCondLst>
                                            <p:cond evt="begin" delay="0">
                                              <p:tn val="96"/>
                                            </p:cond>
                                          </p:stCondLst>
                                          <p:endCondLst>
                                            <p:cond evt="onStopAudio" delay="0">
                                              <p:tgtEl>
                                                <p:sldTgt/>
                                              </p:tgtEl>
                                            </p:cond>
                                          </p:endCondLst>
                                        </p:cTn>
                                        <p:tgtEl>
                                          <p:sndTgt r:embed="rId10" name="Pong" builtIn="1"/>
                                        </p:tgtEl>
                                      </p:cMediaNode>
                                    </p:audio>
                                  </p:sub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left)">
                                      <p:cBhvr>
                                        <p:cTn id="103" dur="500"/>
                                        <p:tgtEl>
                                          <p:spTgt spid="24"/>
                                        </p:tgtEl>
                                      </p:cBhvr>
                                    </p:animEffect>
                                  </p:childTnLst>
                                  <p:subTnLst>
                                    <p:audio>
                                      <p:cMediaNode>
                                        <p:cTn display="0" masterRel="sameClick">
                                          <p:stCondLst>
                                            <p:cond evt="begin" delay="0">
                                              <p:tn val="101"/>
                                            </p:cond>
                                          </p:stCondLst>
                                          <p:endCondLst>
                                            <p:cond evt="onStopAudio" delay="0">
                                              <p:tgtEl>
                                                <p:sldTgt/>
                                              </p:tgtEl>
                                            </p:cond>
                                          </p:endCondLst>
                                        </p:cTn>
                                        <p:tgtEl>
                                          <p:sndTgt r:embed="rId10" name="Pong" builtIn="1"/>
                                        </p:tgtEl>
                                      </p:cMediaNode>
                                    </p:audio>
                                  </p:sub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wipe(left)">
                                      <p:cBhvr>
                                        <p:cTn id="108" dur="500"/>
                                        <p:tgtEl>
                                          <p:spTgt spid="19"/>
                                        </p:tgtEl>
                                      </p:cBhvr>
                                    </p:animEffect>
                                  </p:childTnLst>
                                  <p:subTnLst>
                                    <p:audio>
                                      <p:cMediaNode>
                                        <p:cTn display="0" masterRel="sameClick">
                                          <p:stCondLst>
                                            <p:cond evt="begin" delay="0">
                                              <p:tn val="106"/>
                                            </p:cond>
                                          </p:stCondLst>
                                          <p:endCondLst>
                                            <p:cond evt="onStopAudio" delay="0">
                                              <p:tgtEl>
                                                <p:sldTgt/>
                                              </p:tgtEl>
                                            </p:cond>
                                          </p:endCondLst>
                                        </p:cTn>
                                        <p:tgtEl>
                                          <p:sndTgt r:embed="rId4" name="Vibro Up" builtIn="1"/>
                                        </p:tgtEl>
                                      </p:cMediaNode>
                                    </p:audio>
                                  </p:sub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wipe(left)">
                                      <p:cBhvr>
                                        <p:cTn id="113" dur="500"/>
                                        <p:tgtEl>
                                          <p:spTgt spid="13"/>
                                        </p:tgtEl>
                                      </p:cBhvr>
                                    </p:animEffect>
                                  </p:childTnLst>
                                  <p:subTnLst>
                                    <p:audio>
                                      <p:cMediaNode>
                                        <p:cTn display="0" masterRel="sameClick">
                                          <p:stCondLst>
                                            <p:cond evt="begin" delay="0">
                                              <p:tn val="111"/>
                                            </p:cond>
                                          </p:stCondLst>
                                          <p:endCondLst>
                                            <p:cond evt="onStopAudio" delay="0">
                                              <p:tgtEl>
                                                <p:sldTgt/>
                                              </p:tgtEl>
                                            </p:cond>
                                          </p:endCondLst>
                                        </p:cTn>
                                        <p:tgtEl>
                                          <p:sndTgt r:embed="rId4" name="Vibro Up" builtIn="1"/>
                                        </p:tgtEl>
                                      </p:cMediaNode>
                                    </p:audio>
                                  </p:sub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wipe(left)">
                                      <p:cBhvr>
                                        <p:cTn id="118" dur="500"/>
                                        <p:tgtEl>
                                          <p:spTgt spid="15"/>
                                        </p:tgtEl>
                                      </p:cBhvr>
                                    </p:animEffect>
                                  </p:childTnLst>
                                  <p:subTnLst>
                                    <p:audio>
                                      <p:cMediaNode>
                                        <p:cTn display="0" masterRel="sameClick">
                                          <p:stCondLst>
                                            <p:cond evt="begin" delay="0">
                                              <p:tn val="116"/>
                                            </p:cond>
                                          </p:stCondLst>
                                          <p:endCondLst>
                                            <p:cond evt="onStopAudio" delay="0">
                                              <p:tgtEl>
                                                <p:sldTgt/>
                                              </p:tgtEl>
                                            </p:cond>
                                          </p:endCondLst>
                                        </p:cTn>
                                        <p:tgtEl>
                                          <p:sndTgt r:embed="rId9" name="Chimes" builtIn="1"/>
                                        </p:tgtEl>
                                      </p:cMediaNode>
                                    </p:audio>
                                  </p:sub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wipe(left)">
                                      <p:cBhvr>
                                        <p:cTn id="123" dur="500"/>
                                        <p:tgtEl>
                                          <p:spTgt spid="20"/>
                                        </p:tgtEl>
                                      </p:cBhvr>
                                    </p:animEffect>
                                  </p:childTnLst>
                                  <p:subTnLst>
                                    <p:audio>
                                      <p:cMediaNode>
                                        <p:cTn display="0" masterRel="sameClick">
                                          <p:stCondLst>
                                            <p:cond evt="begin" delay="0">
                                              <p:tn val="121"/>
                                            </p:cond>
                                          </p:stCondLst>
                                          <p:endCondLst>
                                            <p:cond evt="onStopAudio" delay="0">
                                              <p:tgtEl>
                                                <p:sldTgt/>
                                              </p:tgtEl>
                                            </p:cond>
                                          </p:endCondLst>
                                        </p:cTn>
                                        <p:tgtEl>
                                          <p:sndTgt r:embed="rId6" name="String" builtIn="1"/>
                                        </p:tgtEl>
                                      </p:cMediaNode>
                                    </p:audio>
                                  </p:subTnLst>
                                </p:cTn>
                              </p:par>
                            </p:childTnLst>
                          </p:cTn>
                        </p:par>
                      </p:childTnLst>
                    </p:cTn>
                  </p:par>
                  <p:par>
                    <p:cTn id="124" fill="hold">
                      <p:stCondLst>
                        <p:cond delay="indefinite"/>
                      </p:stCondLst>
                      <p:childTnLst>
                        <p:par>
                          <p:cTn id="125" fill="hold">
                            <p:stCondLst>
                              <p:cond delay="0"/>
                            </p:stCondLst>
                            <p:childTnLst>
                              <p:par>
                                <p:cTn id="126" presetID="34" presetClass="entr" presetSubtype="0" fill="hold" grpId="0" nodeType="clickEffect">
                                  <p:stCondLst>
                                    <p:cond delay="0"/>
                                  </p:stCondLst>
                                  <p:childTnLst>
                                    <p:set>
                                      <p:cBhvr>
                                        <p:cTn id="127" dur="1" fill="hold">
                                          <p:stCondLst>
                                            <p:cond delay="0"/>
                                          </p:stCondLst>
                                        </p:cTn>
                                        <p:tgtEl>
                                          <p:spTgt spid="388420">
                                            <p:txEl>
                                              <p:pRg st="0" end="0"/>
                                            </p:txEl>
                                          </p:spTgt>
                                        </p:tgtEl>
                                        <p:attrNameLst>
                                          <p:attrName>style.visibility</p:attrName>
                                        </p:attrNameLst>
                                      </p:cBhvr>
                                      <p:to>
                                        <p:strVal val="visible"/>
                                      </p:to>
                                    </p:set>
                                    <p:anim from="(-#ppt_w/2)" to="(#ppt_x)" calcmode="lin" valueType="num">
                                      <p:cBhvr>
                                        <p:cTn id="128" dur="600" fill="hold">
                                          <p:stCondLst>
                                            <p:cond delay="0"/>
                                          </p:stCondLst>
                                        </p:cTn>
                                        <p:tgtEl>
                                          <p:spTgt spid="388420">
                                            <p:txEl>
                                              <p:pRg st="0" end="0"/>
                                            </p:txEl>
                                          </p:spTgt>
                                        </p:tgtEl>
                                        <p:attrNameLst>
                                          <p:attrName>ppt_x</p:attrName>
                                        </p:attrNameLst>
                                      </p:cBhvr>
                                    </p:anim>
                                    <p:anim from="0" to="-1.0" calcmode="lin" valueType="num">
                                      <p:cBhvr>
                                        <p:cTn id="129" dur="200" decel="50000" autoRev="1" fill="hold">
                                          <p:stCondLst>
                                            <p:cond delay="600"/>
                                          </p:stCondLst>
                                        </p:cTn>
                                        <p:tgtEl>
                                          <p:spTgt spid="388420">
                                            <p:txEl>
                                              <p:pRg st="0" end="0"/>
                                            </p:txEl>
                                          </p:spTgt>
                                        </p:tgtEl>
                                        <p:attrNameLst>
                                          <p:attrName>xshear</p:attrName>
                                        </p:attrNameLst>
                                      </p:cBhvr>
                                    </p:anim>
                                    <p:animScale>
                                      <p:cBhvr>
                                        <p:cTn id="130" dur="200" decel="100000" autoRev="1" fill="hold">
                                          <p:stCondLst>
                                            <p:cond delay="600"/>
                                          </p:stCondLst>
                                        </p:cTn>
                                        <p:tgtEl>
                                          <p:spTgt spid="388420">
                                            <p:txEl>
                                              <p:pRg st="0" end="0"/>
                                            </p:txEl>
                                          </p:spTgt>
                                        </p:tgtEl>
                                      </p:cBhvr>
                                      <p:from x="100000" y="100000"/>
                                      <p:to x="80000" y="100000"/>
                                    </p:animScale>
                                    <p:anim by="(#ppt_h/3+#ppt_w*0.1)" calcmode="lin" valueType="num">
                                      <p:cBhvr additive="sum">
                                        <p:cTn id="131" dur="200" decel="100000" autoRev="1" fill="hold">
                                          <p:stCondLst>
                                            <p:cond delay="600"/>
                                          </p:stCondLst>
                                        </p:cTn>
                                        <p:tgtEl>
                                          <p:spTgt spid="388420">
                                            <p:txEl>
                                              <p:pRg st="0" end="0"/>
                                            </p:txEl>
                                          </p:spTgt>
                                        </p:tgtEl>
                                        <p:attrNameLst>
                                          <p:attrName>ppt_x</p:attrName>
                                        </p:attrNameLst>
                                      </p:cBhvr>
                                    </p:anim>
                                  </p:childTnLst>
                                  <p:subTnLst>
                                    <p:audio>
                                      <p:cMediaNode>
                                        <p:cTn display="0" masterRel="sameClick">
                                          <p:stCondLst>
                                            <p:cond evt="begin" delay="0">
                                              <p:tn val="126"/>
                                            </p:cond>
                                          </p:stCondLst>
                                          <p:endCondLst>
                                            <p:cond evt="onStopAudio" delay="0">
                                              <p:tgtEl>
                                                <p:sldTgt/>
                                              </p:tgtEl>
                                            </p:cond>
                                          </p:endCondLst>
                                        </p:cTn>
                                        <p:tgtEl>
                                          <p:sndTgt r:embed="rId6" name="String"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425" grpId="0" animBg="1" autoUpdateAnimBg="0"/>
      <p:bldP spid="388425" grpId="1" animBg="1"/>
      <p:bldP spid="388126" grpId="0" build="p" autoUpdateAnimBg="0"/>
      <p:bldP spid="388360" grpId="0" build="p" autoUpdateAnimBg="0"/>
      <p:bldP spid="388418" grpId="0" build="p" autoUpdateAnimBg="0"/>
      <p:bldP spid="388419" grpId="0" build="p" autoUpdateAnimBg="0"/>
      <p:bldP spid="388420" grpId="0" build="p" autoUpdateAnimBg="0"/>
      <p:bldP spid="38846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32" name="Rectangle 16"/>
          <p:cNvSpPr>
            <a:spLocks noGrp="1" noChangeArrowheads="1"/>
          </p:cNvSpPr>
          <p:nvPr>
            <p:ph type="title"/>
          </p:nvPr>
        </p:nvSpPr>
        <p:spPr/>
        <p:txBody>
          <a:bodyPr/>
          <a:lstStyle/>
          <a:p>
            <a:pPr>
              <a:defRPr/>
            </a:pPr>
            <a:r>
              <a:rPr lang="en-US" sz="3200" smtClean="0"/>
              <a:t>Another example of Phosphorylation…</a:t>
            </a:r>
            <a:endParaRPr lang="en-US" smtClean="0"/>
          </a:p>
        </p:txBody>
      </p:sp>
      <p:sp>
        <p:nvSpPr>
          <p:cNvPr id="393233" name="Rectangle 17" descr="Rectangle: Click to edit Master text styles&#10;Second level&#10;Third level&#10;Fourth level&#10;Fifth level"/>
          <p:cNvSpPr>
            <a:spLocks noGrp="1" noChangeArrowheads="1"/>
          </p:cNvSpPr>
          <p:nvPr>
            <p:ph type="body" idx="1"/>
          </p:nvPr>
        </p:nvSpPr>
        <p:spPr>
          <a:xfrm>
            <a:off x="388938" y="1295400"/>
            <a:ext cx="8755062" cy="1676400"/>
          </a:xfrm>
          <a:solidFill>
            <a:schemeClr val="bg1"/>
          </a:solidFill>
        </p:spPr>
        <p:txBody>
          <a:bodyPr lIns="0" rIns="0"/>
          <a:lstStyle/>
          <a:p>
            <a:r>
              <a:rPr lang="en-US" smtClean="0"/>
              <a:t>The first steps of </a:t>
            </a:r>
            <a:r>
              <a:rPr lang="en-US" u="sng" smtClean="0">
                <a:solidFill>
                  <a:srgbClr val="CC0000"/>
                </a:solidFill>
              </a:rPr>
              <a:t>cellular respiration</a:t>
            </a:r>
            <a:endParaRPr lang="en-US" smtClean="0"/>
          </a:p>
          <a:p>
            <a:pPr lvl="1"/>
            <a:r>
              <a:rPr lang="en-US" sz="2600" smtClean="0">
                <a:sym typeface="Symbol" pitchFamily="84" charset="2"/>
              </a:rPr>
              <a:t>beginning the breakdown of glucose to make ATP</a:t>
            </a:r>
            <a:endParaRPr lang="en-US" sz="2600" smtClean="0">
              <a:solidFill>
                <a:schemeClr val="tx2"/>
              </a:solidFill>
              <a:sym typeface="Symbol" pitchFamily="84" charset="2"/>
            </a:endParaRPr>
          </a:p>
        </p:txBody>
      </p:sp>
      <p:pic>
        <p:nvPicPr>
          <p:cNvPr id="393245" name="Picture 29" descr="penguinL"/>
          <p:cNvPicPr>
            <a:picLocks noChangeAspect="1" noChangeArrowheads="1"/>
          </p:cNvPicPr>
          <p:nvPr/>
        </p:nvPicPr>
        <p:blipFill>
          <a:blip r:embed="rId12"/>
          <a:srcRect/>
          <a:stretch>
            <a:fillRect/>
          </a:stretch>
        </p:blipFill>
        <p:spPr bwMode="auto">
          <a:xfrm flipH="1">
            <a:off x="0" y="5562600"/>
            <a:ext cx="1274763" cy="1295400"/>
          </a:xfrm>
          <a:prstGeom prst="rect">
            <a:avLst/>
          </a:prstGeom>
          <a:noFill/>
          <a:ln w="9525">
            <a:noFill/>
            <a:miter lim="800000"/>
            <a:headEnd/>
            <a:tailEnd/>
          </a:ln>
        </p:spPr>
      </p:pic>
      <p:sp>
        <p:nvSpPr>
          <p:cNvPr id="18437" name="Rectangle 31"/>
          <p:cNvSpPr>
            <a:spLocks noChangeArrowheads="1"/>
          </p:cNvSpPr>
          <p:nvPr/>
        </p:nvSpPr>
        <p:spPr bwMode="auto">
          <a:xfrm>
            <a:off x="1933575" y="2400300"/>
            <a:ext cx="5105400" cy="44196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18438" name="Rectangle 32"/>
          <p:cNvSpPr>
            <a:spLocks noChangeArrowheads="1"/>
          </p:cNvSpPr>
          <p:nvPr/>
        </p:nvSpPr>
        <p:spPr bwMode="auto">
          <a:xfrm>
            <a:off x="3035300" y="2438400"/>
            <a:ext cx="2470150" cy="1006475"/>
          </a:xfrm>
          <a:prstGeom prst="rect">
            <a:avLst/>
          </a:prstGeom>
          <a:noFill/>
          <a:ln w="9525">
            <a:noFill/>
            <a:miter lim="800000"/>
            <a:headEnd/>
            <a:tailEnd/>
          </a:ln>
        </p:spPr>
        <p:txBody>
          <a:bodyPr wrap="none" anchor="ctr">
            <a:spAutoFit/>
          </a:bodyPr>
          <a:lstStyle/>
          <a:p>
            <a:r>
              <a:rPr lang="en-US" sz="3000" b="1">
                <a:solidFill>
                  <a:srgbClr val="0F116A"/>
                </a:solidFill>
              </a:rPr>
              <a:t>glucose</a:t>
            </a:r>
          </a:p>
          <a:p>
            <a:r>
              <a:rPr lang="en-US" sz="3000" b="1">
                <a:solidFill>
                  <a:srgbClr val="0C8F0F"/>
                </a:solidFill>
              </a:rPr>
              <a:t>C-C-C-C-C-C</a:t>
            </a:r>
            <a:endParaRPr lang="en-US" sz="3000" b="1">
              <a:solidFill>
                <a:srgbClr val="0F116A"/>
              </a:solidFill>
            </a:endParaRPr>
          </a:p>
        </p:txBody>
      </p:sp>
      <p:sp>
        <p:nvSpPr>
          <p:cNvPr id="393252" name="Rectangle 36"/>
          <p:cNvSpPr>
            <a:spLocks noChangeArrowheads="1"/>
          </p:cNvSpPr>
          <p:nvPr/>
        </p:nvSpPr>
        <p:spPr bwMode="auto">
          <a:xfrm>
            <a:off x="2655888" y="4314825"/>
            <a:ext cx="3232150" cy="1006475"/>
          </a:xfrm>
          <a:prstGeom prst="rect">
            <a:avLst/>
          </a:prstGeom>
          <a:noFill/>
          <a:ln w="9525">
            <a:noFill/>
            <a:miter lim="800000"/>
            <a:headEnd/>
            <a:tailEnd/>
          </a:ln>
        </p:spPr>
        <p:txBody>
          <a:bodyPr wrap="none" anchor="ctr">
            <a:spAutoFit/>
          </a:bodyPr>
          <a:lstStyle/>
          <a:p>
            <a:r>
              <a:rPr lang="en-US" sz="3000" b="1">
                <a:solidFill>
                  <a:srgbClr val="0F116A"/>
                </a:solidFill>
              </a:rPr>
              <a:t>fructose-1,6bP</a:t>
            </a:r>
          </a:p>
          <a:p>
            <a:r>
              <a:rPr lang="en-US" sz="3000" b="1">
                <a:solidFill>
                  <a:srgbClr val="CC0000"/>
                </a:solidFill>
              </a:rPr>
              <a:t>P-</a:t>
            </a:r>
            <a:r>
              <a:rPr lang="en-US" sz="3000" b="1">
                <a:solidFill>
                  <a:srgbClr val="0C8F0F"/>
                </a:solidFill>
              </a:rPr>
              <a:t>C-C-C-C-C-C</a:t>
            </a:r>
            <a:r>
              <a:rPr lang="en-US" sz="3000" b="1">
                <a:solidFill>
                  <a:srgbClr val="CC0000"/>
                </a:solidFill>
              </a:rPr>
              <a:t>-P</a:t>
            </a:r>
            <a:endParaRPr lang="en-US" sz="3000" b="1">
              <a:solidFill>
                <a:srgbClr val="0F116A"/>
              </a:solidFill>
            </a:endParaRPr>
          </a:p>
        </p:txBody>
      </p:sp>
      <p:sp>
        <p:nvSpPr>
          <p:cNvPr id="393253" name="AutoShape 37"/>
          <p:cNvSpPr>
            <a:spLocks noChangeArrowheads="1"/>
          </p:cNvSpPr>
          <p:nvPr/>
        </p:nvSpPr>
        <p:spPr bwMode="auto">
          <a:xfrm>
            <a:off x="3076575" y="5295900"/>
            <a:ext cx="381000" cy="381000"/>
          </a:xfrm>
          <a:prstGeom prst="downArrow">
            <a:avLst>
              <a:gd name="adj1" fmla="val 50000"/>
              <a:gd name="adj2" fmla="val 25000"/>
            </a:avLst>
          </a:prstGeom>
          <a:solidFill>
            <a:srgbClr val="FFEA18"/>
          </a:solidFill>
          <a:ln w="9525">
            <a:solidFill>
              <a:schemeClr val="tx1"/>
            </a:solidFill>
            <a:miter lim="800000"/>
            <a:headEnd/>
            <a:tailEnd/>
          </a:ln>
        </p:spPr>
        <p:txBody>
          <a:bodyPr wrap="none" anchor="ctr"/>
          <a:lstStyle/>
          <a:p>
            <a:endParaRPr lang="en-US"/>
          </a:p>
        </p:txBody>
      </p:sp>
      <p:sp>
        <p:nvSpPr>
          <p:cNvPr id="393254" name="AutoShape 38"/>
          <p:cNvSpPr>
            <a:spLocks noChangeArrowheads="1"/>
          </p:cNvSpPr>
          <p:nvPr/>
        </p:nvSpPr>
        <p:spPr bwMode="auto">
          <a:xfrm>
            <a:off x="5057775" y="5295900"/>
            <a:ext cx="381000" cy="381000"/>
          </a:xfrm>
          <a:prstGeom prst="downArrow">
            <a:avLst>
              <a:gd name="adj1" fmla="val 50000"/>
              <a:gd name="adj2" fmla="val 25000"/>
            </a:avLst>
          </a:prstGeom>
          <a:solidFill>
            <a:srgbClr val="FFEA18"/>
          </a:solidFill>
          <a:ln w="9525">
            <a:solidFill>
              <a:schemeClr val="tx1"/>
            </a:solidFill>
            <a:miter lim="800000"/>
            <a:headEnd/>
            <a:tailEnd/>
          </a:ln>
        </p:spPr>
        <p:txBody>
          <a:bodyPr wrap="none" anchor="ctr"/>
          <a:lstStyle/>
          <a:p>
            <a:endParaRPr lang="en-US"/>
          </a:p>
        </p:txBody>
      </p:sp>
      <p:sp>
        <p:nvSpPr>
          <p:cNvPr id="393255" name="Rectangle 39"/>
          <p:cNvSpPr>
            <a:spLocks noChangeArrowheads="1"/>
          </p:cNvSpPr>
          <p:nvPr/>
        </p:nvSpPr>
        <p:spPr bwMode="auto">
          <a:xfrm>
            <a:off x="2424113" y="5715000"/>
            <a:ext cx="1644650" cy="1006475"/>
          </a:xfrm>
          <a:prstGeom prst="rect">
            <a:avLst/>
          </a:prstGeom>
          <a:noFill/>
          <a:ln w="9525">
            <a:noFill/>
            <a:miter lim="800000"/>
            <a:headEnd/>
            <a:tailEnd/>
          </a:ln>
        </p:spPr>
        <p:txBody>
          <a:bodyPr wrap="none" anchor="ctr">
            <a:spAutoFit/>
          </a:bodyPr>
          <a:lstStyle/>
          <a:p>
            <a:r>
              <a:rPr lang="en-US" sz="3000" b="1">
                <a:solidFill>
                  <a:srgbClr val="0F116A"/>
                </a:solidFill>
              </a:rPr>
              <a:t>DHAP</a:t>
            </a:r>
          </a:p>
          <a:p>
            <a:r>
              <a:rPr lang="en-US" sz="3000" b="1">
                <a:solidFill>
                  <a:srgbClr val="CC0000"/>
                </a:solidFill>
              </a:rPr>
              <a:t>P-</a:t>
            </a:r>
            <a:r>
              <a:rPr lang="en-US" sz="3000" b="1">
                <a:solidFill>
                  <a:srgbClr val="0C8F0F"/>
                </a:solidFill>
              </a:rPr>
              <a:t>C-C-C</a:t>
            </a:r>
            <a:endParaRPr lang="en-US" sz="3000" b="1">
              <a:solidFill>
                <a:srgbClr val="0F116A"/>
              </a:solidFill>
            </a:endParaRPr>
          </a:p>
        </p:txBody>
      </p:sp>
      <p:sp>
        <p:nvSpPr>
          <p:cNvPr id="393256" name="Rectangle 40"/>
          <p:cNvSpPr>
            <a:spLocks noChangeArrowheads="1"/>
          </p:cNvSpPr>
          <p:nvPr/>
        </p:nvSpPr>
        <p:spPr bwMode="auto">
          <a:xfrm>
            <a:off x="4481513" y="5715000"/>
            <a:ext cx="1644650" cy="1006475"/>
          </a:xfrm>
          <a:prstGeom prst="rect">
            <a:avLst/>
          </a:prstGeom>
          <a:noFill/>
          <a:ln w="9525">
            <a:noFill/>
            <a:miter lim="800000"/>
            <a:headEnd/>
            <a:tailEnd/>
          </a:ln>
        </p:spPr>
        <p:txBody>
          <a:bodyPr wrap="none" anchor="ctr">
            <a:spAutoFit/>
          </a:bodyPr>
          <a:lstStyle/>
          <a:p>
            <a:r>
              <a:rPr lang="en-US" sz="3000" b="1">
                <a:solidFill>
                  <a:srgbClr val="0F116A"/>
                </a:solidFill>
              </a:rPr>
              <a:t>G3P</a:t>
            </a:r>
          </a:p>
          <a:p>
            <a:r>
              <a:rPr lang="en-US" sz="3000" b="1">
                <a:solidFill>
                  <a:srgbClr val="0C8F0F"/>
                </a:solidFill>
              </a:rPr>
              <a:t>C-C-C</a:t>
            </a:r>
            <a:r>
              <a:rPr lang="en-US" sz="3000" b="1">
                <a:solidFill>
                  <a:srgbClr val="CC0000"/>
                </a:solidFill>
              </a:rPr>
              <a:t>-P</a:t>
            </a:r>
          </a:p>
        </p:txBody>
      </p:sp>
      <p:sp>
        <p:nvSpPr>
          <p:cNvPr id="393258" name="AutoShape 42"/>
          <p:cNvSpPr>
            <a:spLocks noChangeArrowheads="1"/>
          </p:cNvSpPr>
          <p:nvPr/>
        </p:nvSpPr>
        <p:spPr bwMode="auto">
          <a:xfrm>
            <a:off x="4829175" y="3638550"/>
            <a:ext cx="838200" cy="579438"/>
          </a:xfrm>
          <a:prstGeom prst="curvedRightArrow">
            <a:avLst>
              <a:gd name="adj1" fmla="val 20000"/>
              <a:gd name="adj2" fmla="val 40000"/>
              <a:gd name="adj3" fmla="val 48219"/>
            </a:avLst>
          </a:prstGeom>
          <a:solidFill>
            <a:srgbClr val="3D1666"/>
          </a:solidFill>
          <a:ln w="9525">
            <a:solidFill>
              <a:schemeClr val="tx1"/>
            </a:solidFill>
            <a:miter lim="800000"/>
            <a:headEnd/>
            <a:tailEnd/>
          </a:ln>
        </p:spPr>
        <p:txBody>
          <a:bodyPr wrap="none" anchor="ctr"/>
          <a:lstStyle/>
          <a:p>
            <a:endParaRPr lang="en-US"/>
          </a:p>
        </p:txBody>
      </p:sp>
      <p:grpSp>
        <p:nvGrpSpPr>
          <p:cNvPr id="2" name="Group 71"/>
          <p:cNvGrpSpPr>
            <a:grpSpLocks/>
          </p:cNvGrpSpPr>
          <p:nvPr/>
        </p:nvGrpSpPr>
        <p:grpSpPr bwMode="auto">
          <a:xfrm>
            <a:off x="2857500" y="3486150"/>
            <a:ext cx="1590675" cy="381000"/>
            <a:chOff x="1716" y="2196"/>
            <a:chExt cx="1002" cy="240"/>
          </a:xfrm>
        </p:grpSpPr>
        <p:sp>
          <p:nvSpPr>
            <p:cNvPr id="18473" name="AutoShape 34"/>
            <p:cNvSpPr>
              <a:spLocks noChangeArrowheads="1"/>
            </p:cNvSpPr>
            <p:nvPr/>
          </p:nvSpPr>
          <p:spPr bwMode="auto">
            <a:xfrm>
              <a:off x="2478" y="2196"/>
              <a:ext cx="240" cy="240"/>
            </a:xfrm>
            <a:prstGeom prst="downArrow">
              <a:avLst>
                <a:gd name="adj1" fmla="val 50000"/>
                <a:gd name="adj2" fmla="val 25000"/>
              </a:avLst>
            </a:prstGeom>
            <a:solidFill>
              <a:srgbClr val="FFEA18"/>
            </a:solidFill>
            <a:ln w="9525">
              <a:solidFill>
                <a:schemeClr val="tx1"/>
              </a:solidFill>
              <a:miter lim="800000"/>
              <a:headEnd/>
              <a:tailEnd/>
            </a:ln>
          </p:spPr>
          <p:txBody>
            <a:bodyPr wrap="none" anchor="ctr"/>
            <a:lstStyle/>
            <a:p>
              <a:endParaRPr lang="en-US"/>
            </a:p>
          </p:txBody>
        </p:sp>
        <p:sp>
          <p:nvSpPr>
            <p:cNvPr id="18474" name="Rectangle 47"/>
            <p:cNvSpPr>
              <a:spLocks noChangeArrowheads="1"/>
            </p:cNvSpPr>
            <p:nvPr/>
          </p:nvSpPr>
          <p:spPr bwMode="auto">
            <a:xfrm>
              <a:off x="1716" y="2196"/>
              <a:ext cx="813" cy="212"/>
            </a:xfrm>
            <a:prstGeom prst="rect">
              <a:avLst/>
            </a:prstGeom>
            <a:noFill/>
            <a:ln w="9525">
              <a:noFill/>
              <a:miter lim="800000"/>
              <a:headEnd/>
              <a:tailEnd/>
            </a:ln>
          </p:spPr>
          <p:txBody>
            <a:bodyPr wrap="none">
              <a:spAutoFit/>
            </a:bodyPr>
            <a:lstStyle/>
            <a:p>
              <a:pPr algn="r"/>
              <a:r>
                <a:rPr lang="en-US" sz="1600" b="1">
                  <a:solidFill>
                    <a:srgbClr val="660000"/>
                  </a:solidFill>
                  <a:sym typeface="Symbol" pitchFamily="84" charset="2"/>
                </a:rPr>
                <a:t>hexo</a:t>
              </a:r>
              <a:r>
                <a:rPr lang="en-US" sz="1600" b="1">
                  <a:solidFill>
                    <a:srgbClr val="CC0000"/>
                  </a:solidFill>
                  <a:sym typeface="Symbol" pitchFamily="84" charset="2"/>
                </a:rPr>
                <a:t>kinase</a:t>
              </a:r>
              <a:endParaRPr lang="en-US" sz="1400" b="1">
                <a:solidFill>
                  <a:srgbClr val="660000"/>
                </a:solidFill>
                <a:sym typeface="Symbol" pitchFamily="84" charset="2"/>
              </a:endParaRPr>
            </a:p>
          </p:txBody>
        </p:sp>
      </p:grpSp>
      <p:grpSp>
        <p:nvGrpSpPr>
          <p:cNvPr id="3" name="Group 72"/>
          <p:cNvGrpSpPr>
            <a:grpSpLocks/>
          </p:cNvGrpSpPr>
          <p:nvPr/>
        </p:nvGrpSpPr>
        <p:grpSpPr bwMode="auto">
          <a:xfrm>
            <a:off x="1905000" y="3943350"/>
            <a:ext cx="2543175" cy="412750"/>
            <a:chOff x="1116" y="2484"/>
            <a:chExt cx="1602" cy="260"/>
          </a:xfrm>
        </p:grpSpPr>
        <p:sp>
          <p:nvSpPr>
            <p:cNvPr id="18471" name="AutoShape 35"/>
            <p:cNvSpPr>
              <a:spLocks noChangeArrowheads="1"/>
            </p:cNvSpPr>
            <p:nvPr/>
          </p:nvSpPr>
          <p:spPr bwMode="auto">
            <a:xfrm>
              <a:off x="2478" y="2484"/>
              <a:ext cx="240" cy="240"/>
            </a:xfrm>
            <a:prstGeom prst="downArrow">
              <a:avLst>
                <a:gd name="adj1" fmla="val 50000"/>
                <a:gd name="adj2" fmla="val 25000"/>
              </a:avLst>
            </a:prstGeom>
            <a:solidFill>
              <a:srgbClr val="FFEA18"/>
            </a:solidFill>
            <a:ln w="9525">
              <a:solidFill>
                <a:schemeClr val="tx1"/>
              </a:solidFill>
              <a:miter lim="800000"/>
              <a:headEnd/>
              <a:tailEnd/>
            </a:ln>
          </p:spPr>
          <p:txBody>
            <a:bodyPr wrap="none" anchor="ctr"/>
            <a:lstStyle/>
            <a:p>
              <a:endParaRPr lang="en-US"/>
            </a:p>
          </p:txBody>
        </p:sp>
        <p:sp>
          <p:nvSpPr>
            <p:cNvPr id="18472" name="Rectangle 52"/>
            <p:cNvSpPr>
              <a:spLocks noChangeArrowheads="1"/>
            </p:cNvSpPr>
            <p:nvPr/>
          </p:nvSpPr>
          <p:spPr bwMode="auto">
            <a:xfrm>
              <a:off x="1116" y="2532"/>
              <a:ext cx="1417" cy="212"/>
            </a:xfrm>
            <a:prstGeom prst="rect">
              <a:avLst/>
            </a:prstGeom>
            <a:noFill/>
            <a:ln w="9525">
              <a:noFill/>
              <a:miter lim="800000"/>
              <a:headEnd/>
              <a:tailEnd/>
            </a:ln>
          </p:spPr>
          <p:txBody>
            <a:bodyPr wrap="none">
              <a:spAutoFit/>
            </a:bodyPr>
            <a:lstStyle/>
            <a:p>
              <a:pPr algn="r"/>
              <a:r>
                <a:rPr lang="en-US" sz="1600" b="1">
                  <a:solidFill>
                    <a:srgbClr val="660000"/>
                  </a:solidFill>
                  <a:sym typeface="Symbol" pitchFamily="84" charset="2"/>
                </a:rPr>
                <a:t>phosphofructo</a:t>
              </a:r>
              <a:r>
                <a:rPr lang="en-US" sz="1600" b="1">
                  <a:solidFill>
                    <a:srgbClr val="CC0000"/>
                  </a:solidFill>
                  <a:sym typeface="Symbol" pitchFamily="84" charset="2"/>
                </a:rPr>
                <a:t>kinase</a:t>
              </a:r>
              <a:endParaRPr lang="en-US" sz="1400" b="1">
                <a:solidFill>
                  <a:srgbClr val="660000"/>
                </a:solidFill>
                <a:sym typeface="Symbol" pitchFamily="84" charset="2"/>
              </a:endParaRPr>
            </a:p>
          </p:txBody>
        </p:sp>
      </p:grpSp>
      <p:sp>
        <p:nvSpPr>
          <p:cNvPr id="393246" name="AutoShape 30"/>
          <p:cNvSpPr>
            <a:spLocks noChangeArrowheads="1"/>
          </p:cNvSpPr>
          <p:nvPr/>
        </p:nvSpPr>
        <p:spPr bwMode="auto">
          <a:xfrm flipH="1">
            <a:off x="74613" y="2624138"/>
            <a:ext cx="2225675" cy="1662112"/>
          </a:xfrm>
          <a:prstGeom prst="wedgeEllipseCallout">
            <a:avLst>
              <a:gd name="adj1" fmla="val 7204"/>
              <a:gd name="adj2" fmla="val 134431"/>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b="1">
                <a:solidFill>
                  <a:srgbClr val="0F116A"/>
                </a:solidFill>
                <a:latin typeface="Comic Sans MS" pitchFamily="84" charset="0"/>
              </a:rPr>
              <a:t>Those</a:t>
            </a:r>
            <a:br>
              <a:rPr lang="en-US" sz="1800" b="1">
                <a:solidFill>
                  <a:srgbClr val="0F116A"/>
                </a:solidFill>
                <a:latin typeface="Comic Sans MS" pitchFamily="84" charset="0"/>
              </a:rPr>
            </a:br>
            <a:r>
              <a:rPr lang="en-US" sz="1800" b="1">
                <a:solidFill>
                  <a:srgbClr val="0F116A"/>
                </a:solidFill>
                <a:latin typeface="Comic Sans MS" pitchFamily="84" charset="0"/>
              </a:rPr>
              <a:t>phosphates</a:t>
            </a:r>
            <a:br>
              <a:rPr lang="en-US" sz="1800" b="1">
                <a:solidFill>
                  <a:srgbClr val="0F116A"/>
                </a:solidFill>
                <a:latin typeface="Comic Sans MS" pitchFamily="84" charset="0"/>
              </a:rPr>
            </a:br>
            <a:r>
              <a:rPr lang="en-US" sz="1800" b="1">
                <a:solidFill>
                  <a:srgbClr val="0F116A"/>
                </a:solidFill>
                <a:latin typeface="Comic Sans MS" pitchFamily="84" charset="0"/>
              </a:rPr>
              <a:t>sure make it</a:t>
            </a:r>
            <a:br>
              <a:rPr lang="en-US" sz="1800" b="1">
                <a:solidFill>
                  <a:srgbClr val="0F116A"/>
                </a:solidFill>
                <a:latin typeface="Comic Sans MS" pitchFamily="84" charset="0"/>
              </a:rPr>
            </a:br>
            <a:r>
              <a:rPr lang="en-US" sz="1800" b="1">
                <a:solidFill>
                  <a:srgbClr val="0F116A"/>
                </a:solidFill>
                <a:latin typeface="Comic Sans MS" pitchFamily="84" charset="0"/>
              </a:rPr>
              <a:t>uncomfortable</a:t>
            </a:r>
            <a:br>
              <a:rPr lang="en-US" sz="1800" b="1">
                <a:solidFill>
                  <a:srgbClr val="0F116A"/>
                </a:solidFill>
                <a:latin typeface="Comic Sans MS" pitchFamily="84" charset="0"/>
              </a:rPr>
            </a:br>
            <a:r>
              <a:rPr lang="en-US" sz="1800" b="1">
                <a:solidFill>
                  <a:srgbClr val="0F116A"/>
                </a:solidFill>
                <a:latin typeface="Comic Sans MS" pitchFamily="84" charset="0"/>
              </a:rPr>
              <a:t>around here</a:t>
            </a:r>
            <a:r>
              <a:rPr lang="en-US" sz="1800" b="1" i="1">
                <a:solidFill>
                  <a:srgbClr val="0F116A"/>
                </a:solidFill>
                <a:latin typeface="Comic Sans MS" pitchFamily="84" charset="0"/>
              </a:rPr>
              <a:t>!</a:t>
            </a:r>
          </a:p>
        </p:txBody>
      </p:sp>
      <p:grpSp>
        <p:nvGrpSpPr>
          <p:cNvPr id="4" name="Group 83"/>
          <p:cNvGrpSpPr>
            <a:grpSpLocks/>
          </p:cNvGrpSpPr>
          <p:nvPr/>
        </p:nvGrpSpPr>
        <p:grpSpPr bwMode="auto">
          <a:xfrm>
            <a:off x="7073900" y="2767013"/>
            <a:ext cx="2060575" cy="2254250"/>
            <a:chOff x="4414" y="1743"/>
            <a:chExt cx="1298" cy="1420"/>
          </a:xfrm>
        </p:grpSpPr>
        <p:grpSp>
          <p:nvGrpSpPr>
            <p:cNvPr id="18459" name="Group 55"/>
            <p:cNvGrpSpPr>
              <a:grpSpLocks/>
            </p:cNvGrpSpPr>
            <p:nvPr/>
          </p:nvGrpSpPr>
          <p:grpSpPr bwMode="auto">
            <a:xfrm>
              <a:off x="4560" y="2348"/>
              <a:ext cx="1152" cy="815"/>
              <a:chOff x="3120" y="2641"/>
              <a:chExt cx="1152" cy="815"/>
            </a:xfrm>
          </p:grpSpPr>
          <p:sp>
            <p:nvSpPr>
              <p:cNvPr id="18465" name="Line 56"/>
              <p:cNvSpPr>
                <a:spLocks noChangeShapeType="1"/>
              </p:cNvSpPr>
              <p:nvPr/>
            </p:nvSpPr>
            <p:spPr bwMode="auto">
              <a:xfrm>
                <a:off x="3913" y="2853"/>
                <a:ext cx="0" cy="144"/>
              </a:xfrm>
              <a:prstGeom prst="line">
                <a:avLst/>
              </a:prstGeom>
              <a:noFill/>
              <a:ln w="38100">
                <a:solidFill>
                  <a:schemeClr val="tx1"/>
                </a:solidFill>
                <a:round/>
                <a:headEnd/>
                <a:tailEnd/>
              </a:ln>
            </p:spPr>
            <p:txBody>
              <a:bodyPr wrap="none" anchor="ctr"/>
              <a:lstStyle/>
              <a:p>
                <a:endParaRPr lang="en-US"/>
              </a:p>
            </p:txBody>
          </p:sp>
          <p:sp>
            <p:nvSpPr>
              <p:cNvPr id="18466" name="AutoShape 57"/>
              <p:cNvSpPr>
                <a:spLocks noChangeArrowheads="1"/>
              </p:cNvSpPr>
              <p:nvPr/>
            </p:nvSpPr>
            <p:spPr bwMode="auto">
              <a:xfrm>
                <a:off x="3120" y="2655"/>
                <a:ext cx="790" cy="685"/>
              </a:xfrm>
              <a:prstGeom prst="hexagon">
                <a:avLst>
                  <a:gd name="adj" fmla="val 28832"/>
                  <a:gd name="vf" fmla="val 115470"/>
                </a:avLst>
              </a:prstGeom>
              <a:solidFill>
                <a:srgbClr val="FFEA18"/>
              </a:solidFill>
              <a:ln w="38100">
                <a:solidFill>
                  <a:schemeClr val="tx1"/>
                </a:solidFill>
                <a:miter lim="800000"/>
                <a:headEnd/>
                <a:tailEnd/>
              </a:ln>
            </p:spPr>
            <p:txBody>
              <a:bodyPr wrap="none" anchor="ctr"/>
              <a:lstStyle/>
              <a:p>
                <a:endParaRPr lang="en-US"/>
              </a:p>
            </p:txBody>
          </p:sp>
          <p:sp>
            <p:nvSpPr>
              <p:cNvPr id="18467" name="Oval 58"/>
              <p:cNvSpPr>
                <a:spLocks noChangeArrowheads="1"/>
              </p:cNvSpPr>
              <p:nvPr/>
            </p:nvSpPr>
            <p:spPr bwMode="auto">
              <a:xfrm>
                <a:off x="3848" y="2950"/>
                <a:ext cx="112" cy="112"/>
              </a:xfrm>
              <a:prstGeom prst="ellipse">
                <a:avLst/>
              </a:prstGeom>
              <a:solidFill>
                <a:schemeClr val="bg1"/>
              </a:solidFill>
              <a:ln w="9525">
                <a:noFill/>
                <a:round/>
                <a:headEnd/>
                <a:tailEnd/>
              </a:ln>
            </p:spPr>
            <p:txBody>
              <a:bodyPr wrap="none" anchor="ctr"/>
              <a:lstStyle/>
              <a:p>
                <a:r>
                  <a:rPr lang="en-US" sz="2000" b="1">
                    <a:solidFill>
                      <a:srgbClr val="0F116A"/>
                    </a:solidFill>
                  </a:rPr>
                  <a:t>C</a:t>
                </a:r>
                <a:endParaRPr lang="en-US" sz="1200" b="1">
                  <a:solidFill>
                    <a:srgbClr val="CC0000"/>
                  </a:solidFill>
                </a:endParaRPr>
              </a:p>
            </p:txBody>
          </p:sp>
          <p:sp>
            <p:nvSpPr>
              <p:cNvPr id="18468" name="Rectangle 59"/>
              <p:cNvSpPr>
                <a:spLocks noChangeArrowheads="1"/>
              </p:cNvSpPr>
              <p:nvPr/>
            </p:nvSpPr>
            <p:spPr bwMode="auto">
              <a:xfrm>
                <a:off x="3807" y="2641"/>
                <a:ext cx="232" cy="250"/>
              </a:xfrm>
              <a:prstGeom prst="rect">
                <a:avLst/>
              </a:prstGeom>
              <a:noFill/>
              <a:ln w="9525">
                <a:noFill/>
                <a:miter lim="800000"/>
                <a:headEnd/>
                <a:tailEnd/>
              </a:ln>
            </p:spPr>
            <p:txBody>
              <a:bodyPr wrap="none">
                <a:spAutoFit/>
              </a:bodyPr>
              <a:lstStyle/>
              <a:p>
                <a:r>
                  <a:rPr lang="en-US" sz="2000" b="1">
                    <a:solidFill>
                      <a:srgbClr val="0F116A"/>
                    </a:solidFill>
                  </a:rPr>
                  <a:t>H</a:t>
                </a:r>
                <a:endParaRPr lang="en-US" sz="2000" b="1">
                  <a:solidFill>
                    <a:srgbClr val="CC0000"/>
                  </a:solidFill>
                </a:endParaRPr>
              </a:p>
            </p:txBody>
          </p:sp>
          <p:sp>
            <p:nvSpPr>
              <p:cNvPr id="18469" name="Line 60"/>
              <p:cNvSpPr>
                <a:spLocks noChangeShapeType="1"/>
              </p:cNvSpPr>
              <p:nvPr/>
            </p:nvSpPr>
            <p:spPr bwMode="auto">
              <a:xfrm>
                <a:off x="3932" y="3093"/>
                <a:ext cx="28" cy="81"/>
              </a:xfrm>
              <a:prstGeom prst="line">
                <a:avLst/>
              </a:prstGeom>
              <a:noFill/>
              <a:ln w="38100">
                <a:solidFill>
                  <a:schemeClr val="tx1"/>
                </a:solidFill>
                <a:round/>
                <a:headEnd/>
                <a:tailEnd/>
              </a:ln>
            </p:spPr>
            <p:txBody>
              <a:bodyPr wrap="none" anchor="ctr"/>
              <a:lstStyle/>
              <a:p>
                <a:endParaRPr lang="en-US"/>
              </a:p>
            </p:txBody>
          </p:sp>
          <p:sp>
            <p:nvSpPr>
              <p:cNvPr id="18470" name="Oval 61"/>
              <p:cNvSpPr>
                <a:spLocks noChangeArrowheads="1"/>
              </p:cNvSpPr>
              <p:nvPr/>
            </p:nvSpPr>
            <p:spPr bwMode="auto">
              <a:xfrm>
                <a:off x="3936" y="3120"/>
                <a:ext cx="336" cy="336"/>
              </a:xfrm>
              <a:prstGeom prst="ellipse">
                <a:avLst/>
              </a:prstGeom>
              <a:solidFill>
                <a:srgbClr val="CC0000"/>
              </a:solidFill>
              <a:ln w="9525">
                <a:noFill/>
                <a:round/>
                <a:headEnd/>
                <a:tailEnd/>
              </a:ln>
            </p:spPr>
            <p:txBody>
              <a:bodyPr wrap="none" anchor="ctr"/>
              <a:lstStyle/>
              <a:p>
                <a:r>
                  <a:rPr lang="en-US" sz="2800" b="1">
                    <a:solidFill>
                      <a:srgbClr val="FFEA18"/>
                    </a:solidFill>
                  </a:rPr>
                  <a:t>P</a:t>
                </a:r>
                <a:endParaRPr lang="en-US" sz="1800" b="1">
                  <a:solidFill>
                    <a:srgbClr val="0F116A"/>
                  </a:solidFill>
                </a:endParaRPr>
              </a:p>
            </p:txBody>
          </p:sp>
        </p:grpSp>
        <p:sp>
          <p:nvSpPr>
            <p:cNvPr id="18460" name="Line 63"/>
            <p:cNvSpPr>
              <a:spLocks noChangeShapeType="1"/>
            </p:cNvSpPr>
            <p:nvPr/>
          </p:nvSpPr>
          <p:spPr bwMode="auto">
            <a:xfrm>
              <a:off x="4753" y="2237"/>
              <a:ext cx="0" cy="125"/>
            </a:xfrm>
            <a:prstGeom prst="line">
              <a:avLst/>
            </a:prstGeom>
            <a:noFill/>
            <a:ln w="38100">
              <a:solidFill>
                <a:schemeClr val="tx1"/>
              </a:solidFill>
              <a:round/>
              <a:headEnd/>
              <a:tailEnd/>
            </a:ln>
          </p:spPr>
          <p:txBody>
            <a:bodyPr wrap="none" anchor="ctr"/>
            <a:lstStyle/>
            <a:p>
              <a:endParaRPr lang="en-US"/>
            </a:p>
          </p:txBody>
        </p:sp>
        <p:sp>
          <p:nvSpPr>
            <p:cNvPr id="18461" name="Oval 65"/>
            <p:cNvSpPr>
              <a:spLocks noChangeArrowheads="1"/>
            </p:cNvSpPr>
            <p:nvPr/>
          </p:nvSpPr>
          <p:spPr bwMode="auto">
            <a:xfrm>
              <a:off x="4688" y="2122"/>
              <a:ext cx="112" cy="112"/>
            </a:xfrm>
            <a:prstGeom prst="ellipse">
              <a:avLst/>
            </a:prstGeom>
            <a:solidFill>
              <a:schemeClr val="bg1"/>
            </a:solidFill>
            <a:ln w="9525">
              <a:noFill/>
              <a:round/>
              <a:headEnd/>
              <a:tailEnd/>
            </a:ln>
          </p:spPr>
          <p:txBody>
            <a:bodyPr wrap="none" anchor="ctr"/>
            <a:lstStyle/>
            <a:p>
              <a:r>
                <a:rPr lang="en-US" sz="2000" b="1">
                  <a:solidFill>
                    <a:srgbClr val="0F116A"/>
                  </a:solidFill>
                </a:rPr>
                <a:t>C</a:t>
              </a:r>
              <a:endParaRPr lang="en-US" sz="1200" b="1">
                <a:solidFill>
                  <a:srgbClr val="CC0000"/>
                </a:solidFill>
              </a:endParaRPr>
            </a:p>
          </p:txBody>
        </p:sp>
        <p:sp>
          <p:nvSpPr>
            <p:cNvPr id="18462" name="Line 67"/>
            <p:cNvSpPr>
              <a:spLocks noChangeShapeType="1"/>
            </p:cNvSpPr>
            <p:nvPr/>
          </p:nvSpPr>
          <p:spPr bwMode="auto">
            <a:xfrm>
              <a:off x="4682" y="2026"/>
              <a:ext cx="28" cy="81"/>
            </a:xfrm>
            <a:prstGeom prst="line">
              <a:avLst/>
            </a:prstGeom>
            <a:noFill/>
            <a:ln w="38100">
              <a:solidFill>
                <a:schemeClr val="tx1"/>
              </a:solidFill>
              <a:round/>
              <a:headEnd/>
              <a:tailEnd/>
            </a:ln>
          </p:spPr>
          <p:txBody>
            <a:bodyPr wrap="none" anchor="ctr"/>
            <a:lstStyle/>
            <a:p>
              <a:endParaRPr lang="en-US"/>
            </a:p>
          </p:txBody>
        </p:sp>
        <p:sp>
          <p:nvSpPr>
            <p:cNvPr id="18463" name="Oval 68"/>
            <p:cNvSpPr>
              <a:spLocks noChangeArrowheads="1"/>
            </p:cNvSpPr>
            <p:nvPr/>
          </p:nvSpPr>
          <p:spPr bwMode="auto">
            <a:xfrm>
              <a:off x="4414" y="1743"/>
              <a:ext cx="336" cy="336"/>
            </a:xfrm>
            <a:prstGeom prst="ellipse">
              <a:avLst/>
            </a:prstGeom>
            <a:solidFill>
              <a:srgbClr val="CC0000"/>
            </a:solidFill>
            <a:ln w="9525">
              <a:noFill/>
              <a:round/>
              <a:headEnd/>
              <a:tailEnd/>
            </a:ln>
          </p:spPr>
          <p:txBody>
            <a:bodyPr wrap="none" anchor="ctr"/>
            <a:lstStyle/>
            <a:p>
              <a:r>
                <a:rPr lang="en-US" sz="2800" b="1">
                  <a:solidFill>
                    <a:srgbClr val="FFEA18"/>
                  </a:solidFill>
                </a:rPr>
                <a:t>P</a:t>
              </a:r>
              <a:endParaRPr lang="en-US" sz="1800" b="1">
                <a:solidFill>
                  <a:srgbClr val="0F116A"/>
                </a:solidFill>
              </a:endParaRPr>
            </a:p>
          </p:txBody>
        </p:sp>
        <p:sp>
          <p:nvSpPr>
            <p:cNvPr id="18464" name="Oval 69"/>
            <p:cNvSpPr>
              <a:spLocks noChangeArrowheads="1"/>
            </p:cNvSpPr>
            <p:nvPr/>
          </p:nvSpPr>
          <p:spPr bwMode="auto">
            <a:xfrm>
              <a:off x="4688" y="2316"/>
              <a:ext cx="112" cy="112"/>
            </a:xfrm>
            <a:prstGeom prst="ellipse">
              <a:avLst/>
            </a:prstGeom>
            <a:solidFill>
              <a:schemeClr val="bg1"/>
            </a:solidFill>
            <a:ln w="9525">
              <a:noFill/>
              <a:round/>
              <a:headEnd/>
              <a:tailEnd/>
            </a:ln>
          </p:spPr>
          <p:txBody>
            <a:bodyPr wrap="none" anchor="ctr"/>
            <a:lstStyle/>
            <a:p>
              <a:r>
                <a:rPr lang="en-US" sz="2000" b="1">
                  <a:solidFill>
                    <a:srgbClr val="0F116A"/>
                  </a:solidFill>
                </a:rPr>
                <a:t>C</a:t>
              </a:r>
              <a:endParaRPr lang="en-US" sz="1200" b="1">
                <a:solidFill>
                  <a:srgbClr val="CC0000"/>
                </a:solidFill>
              </a:endParaRPr>
            </a:p>
          </p:txBody>
        </p:sp>
      </p:grpSp>
      <p:grpSp>
        <p:nvGrpSpPr>
          <p:cNvPr id="6" name="Group 81"/>
          <p:cNvGrpSpPr>
            <a:grpSpLocks/>
          </p:cNvGrpSpPr>
          <p:nvPr/>
        </p:nvGrpSpPr>
        <p:grpSpPr bwMode="auto">
          <a:xfrm>
            <a:off x="5588000" y="3151188"/>
            <a:ext cx="1519238" cy="852487"/>
            <a:chOff x="3436" y="2033"/>
            <a:chExt cx="957" cy="537"/>
          </a:xfrm>
        </p:grpSpPr>
        <p:sp>
          <p:nvSpPr>
            <p:cNvPr id="18457" name="AutoShape 75"/>
            <p:cNvSpPr>
              <a:spLocks noChangeArrowheads="1"/>
            </p:cNvSpPr>
            <p:nvPr/>
          </p:nvSpPr>
          <p:spPr bwMode="auto">
            <a:xfrm>
              <a:off x="3574" y="2033"/>
              <a:ext cx="819" cy="537"/>
            </a:xfrm>
            <a:prstGeom prst="irregularSeal1">
              <a:avLst/>
            </a:prstGeom>
            <a:solidFill>
              <a:srgbClr val="CC0000"/>
            </a:solidFill>
            <a:ln w="57150">
              <a:solidFill>
                <a:srgbClr val="FF6404"/>
              </a:solidFill>
              <a:miter lim="800000"/>
              <a:headEnd/>
              <a:tailEnd/>
            </a:ln>
          </p:spPr>
          <p:txBody>
            <a:bodyPr wrap="none" anchor="ctr"/>
            <a:lstStyle/>
            <a:p>
              <a:r>
                <a:rPr lang="en-US" b="1">
                  <a:solidFill>
                    <a:srgbClr val="FFEA18"/>
                  </a:solidFill>
                </a:rPr>
                <a:t>ATP</a:t>
              </a:r>
              <a:endParaRPr lang="en-US" sz="4400" b="1">
                <a:solidFill>
                  <a:schemeClr val="tx2"/>
                </a:solidFill>
              </a:endParaRPr>
            </a:p>
          </p:txBody>
        </p:sp>
        <p:sp>
          <p:nvSpPr>
            <p:cNvPr id="18458" name="Rectangle 76"/>
            <p:cNvSpPr>
              <a:spLocks noChangeArrowheads="1"/>
            </p:cNvSpPr>
            <p:nvPr/>
          </p:nvSpPr>
          <p:spPr bwMode="auto">
            <a:xfrm>
              <a:off x="3436" y="2154"/>
              <a:ext cx="232" cy="308"/>
            </a:xfrm>
            <a:prstGeom prst="rect">
              <a:avLst/>
            </a:prstGeom>
            <a:noFill/>
            <a:ln w="9525">
              <a:noFill/>
              <a:miter lim="800000"/>
              <a:headEnd/>
              <a:tailEnd/>
            </a:ln>
          </p:spPr>
          <p:txBody>
            <a:bodyPr wrap="none" anchor="ctr">
              <a:spAutoFit/>
            </a:bodyPr>
            <a:lstStyle/>
            <a:p>
              <a:r>
                <a:rPr lang="en-US" sz="2600" b="1">
                  <a:solidFill>
                    <a:srgbClr val="000000"/>
                  </a:solidFill>
                </a:rPr>
                <a:t>2</a:t>
              </a:r>
            </a:p>
          </p:txBody>
        </p:sp>
      </p:grpSp>
      <p:grpSp>
        <p:nvGrpSpPr>
          <p:cNvPr id="7" name="Group 82"/>
          <p:cNvGrpSpPr>
            <a:grpSpLocks/>
          </p:cNvGrpSpPr>
          <p:nvPr/>
        </p:nvGrpSpPr>
        <p:grpSpPr bwMode="auto">
          <a:xfrm>
            <a:off x="5505450" y="3800475"/>
            <a:ext cx="1468438" cy="841375"/>
            <a:chOff x="3384" y="2399"/>
            <a:chExt cx="925" cy="530"/>
          </a:xfrm>
        </p:grpSpPr>
        <p:sp>
          <p:nvSpPr>
            <p:cNvPr id="18455" name="AutoShape 77"/>
            <p:cNvSpPr>
              <a:spLocks noChangeArrowheads="1"/>
            </p:cNvSpPr>
            <p:nvPr/>
          </p:nvSpPr>
          <p:spPr bwMode="auto">
            <a:xfrm>
              <a:off x="3665" y="2503"/>
              <a:ext cx="644" cy="324"/>
            </a:xfrm>
            <a:prstGeom prst="star24">
              <a:avLst>
                <a:gd name="adj" fmla="val 37500"/>
              </a:avLst>
            </a:prstGeom>
            <a:solidFill>
              <a:srgbClr val="FF6404"/>
            </a:solidFill>
            <a:ln w="57150">
              <a:solidFill>
                <a:srgbClr val="FF6404"/>
              </a:solidFill>
              <a:miter lim="800000"/>
              <a:headEnd/>
              <a:tailEnd/>
            </a:ln>
          </p:spPr>
          <p:txBody>
            <a:bodyPr wrap="none" anchor="ctr"/>
            <a:lstStyle/>
            <a:p>
              <a:r>
                <a:rPr lang="en-US" b="1">
                  <a:solidFill>
                    <a:srgbClr val="FFEA18"/>
                  </a:solidFill>
                </a:rPr>
                <a:t>ADP</a:t>
              </a:r>
              <a:endParaRPr lang="en-US" sz="4400" b="1">
                <a:solidFill>
                  <a:schemeClr val="tx2"/>
                </a:solidFill>
              </a:endParaRPr>
            </a:p>
          </p:txBody>
        </p:sp>
        <p:sp>
          <p:nvSpPr>
            <p:cNvPr id="18456" name="AutoShape 78"/>
            <p:cNvSpPr>
              <a:spLocks noChangeArrowheads="1"/>
            </p:cNvSpPr>
            <p:nvPr/>
          </p:nvSpPr>
          <p:spPr bwMode="auto">
            <a:xfrm>
              <a:off x="3384" y="2399"/>
              <a:ext cx="336" cy="530"/>
            </a:xfrm>
            <a:prstGeom prst="star24">
              <a:avLst>
                <a:gd name="adj" fmla="val 37500"/>
              </a:avLst>
            </a:prstGeom>
            <a:noFill/>
            <a:ln w="9525">
              <a:noFill/>
              <a:miter lim="800000"/>
              <a:headEnd/>
              <a:tailEnd/>
            </a:ln>
          </p:spPr>
          <p:txBody>
            <a:bodyPr wrap="none" anchor="ctr">
              <a:spAutoFit/>
            </a:bodyPr>
            <a:lstStyle/>
            <a:p>
              <a:r>
                <a:rPr lang="en-US" sz="2600" b="1">
                  <a:solidFill>
                    <a:srgbClr val="000000"/>
                  </a:solidFill>
                </a:rPr>
                <a:t>2</a:t>
              </a:r>
            </a:p>
          </p:txBody>
        </p:sp>
      </p:grpSp>
      <p:grpSp>
        <p:nvGrpSpPr>
          <p:cNvPr id="8" name="Group 84"/>
          <p:cNvGrpSpPr>
            <a:grpSpLocks/>
          </p:cNvGrpSpPr>
          <p:nvPr/>
        </p:nvGrpSpPr>
        <p:grpSpPr bwMode="auto">
          <a:xfrm>
            <a:off x="7181850" y="4770438"/>
            <a:ext cx="1219200" cy="1341437"/>
            <a:chOff x="2544" y="3360"/>
            <a:chExt cx="768" cy="845"/>
          </a:xfrm>
        </p:grpSpPr>
        <p:sp>
          <p:nvSpPr>
            <p:cNvPr id="18453" name="Rectangle 85"/>
            <p:cNvSpPr>
              <a:spLocks noChangeArrowheads="1"/>
            </p:cNvSpPr>
            <p:nvPr/>
          </p:nvSpPr>
          <p:spPr bwMode="auto">
            <a:xfrm>
              <a:off x="2833" y="3936"/>
              <a:ext cx="116" cy="269"/>
            </a:xfrm>
            <a:prstGeom prst="rect">
              <a:avLst/>
            </a:prstGeom>
            <a:noFill/>
            <a:ln w="9525">
              <a:noFill/>
              <a:miter lim="800000"/>
              <a:headEnd/>
              <a:tailEnd/>
            </a:ln>
          </p:spPr>
          <p:txBody>
            <a:bodyPr wrap="none" anchor="ctr">
              <a:spAutoFit/>
            </a:bodyPr>
            <a:lstStyle/>
            <a:p>
              <a:endParaRPr lang="en-US" sz="2200" b="1">
                <a:solidFill>
                  <a:srgbClr val="CC0000"/>
                </a:solidFill>
                <a:sym typeface="Symbol" pitchFamily="84" charset="2"/>
              </a:endParaRPr>
            </a:p>
          </p:txBody>
        </p:sp>
        <p:pic>
          <p:nvPicPr>
            <p:cNvPr id="18454" name="Picture 86" descr="match"/>
            <p:cNvPicPr>
              <a:picLocks noChangeAspect="1" noChangeArrowheads="1"/>
            </p:cNvPicPr>
            <p:nvPr/>
          </p:nvPicPr>
          <p:blipFill>
            <a:blip r:embed="rId13"/>
            <a:srcRect/>
            <a:stretch>
              <a:fillRect/>
            </a:stretch>
          </p:blipFill>
          <p:spPr bwMode="auto">
            <a:xfrm>
              <a:off x="2544" y="3360"/>
              <a:ext cx="768" cy="670"/>
            </a:xfrm>
            <a:prstGeom prst="rect">
              <a:avLst/>
            </a:prstGeom>
            <a:noFill/>
            <a:ln w="9525">
              <a:noFill/>
              <a:miter lim="800000"/>
              <a:headEnd/>
              <a:tailEnd/>
            </a:ln>
          </p:spPr>
        </p:pic>
      </p:grpSp>
      <p:sp>
        <p:nvSpPr>
          <p:cNvPr id="393303" name="Rectangle 87"/>
          <p:cNvSpPr>
            <a:spLocks noChangeArrowheads="1"/>
          </p:cNvSpPr>
          <p:nvPr/>
        </p:nvSpPr>
        <p:spPr bwMode="auto">
          <a:xfrm>
            <a:off x="7102475" y="5762625"/>
            <a:ext cx="1370013" cy="581025"/>
          </a:xfrm>
          <a:prstGeom prst="rect">
            <a:avLst/>
          </a:prstGeom>
          <a:noFill/>
          <a:ln w="9525">
            <a:noFill/>
            <a:miter lim="800000"/>
            <a:headEnd/>
            <a:tailEnd/>
          </a:ln>
        </p:spPr>
        <p:txBody>
          <a:bodyPr wrap="none" anchor="ctr">
            <a:spAutoFit/>
          </a:bodyPr>
          <a:lstStyle/>
          <a:p>
            <a:pPr>
              <a:lnSpc>
                <a:spcPct val="80000"/>
              </a:lnSpc>
            </a:pPr>
            <a:r>
              <a:rPr lang="en-US" sz="2000" b="1">
                <a:solidFill>
                  <a:srgbClr val="CC0000"/>
                </a:solidFill>
                <a:sym typeface="Symbol" pitchFamily="84" charset="2"/>
              </a:rPr>
              <a:t>activation</a:t>
            </a:r>
            <a:br>
              <a:rPr lang="en-US" sz="2000" b="1">
                <a:solidFill>
                  <a:srgbClr val="CC0000"/>
                </a:solidFill>
                <a:sym typeface="Symbol" pitchFamily="84" charset="2"/>
              </a:rPr>
            </a:br>
            <a:r>
              <a:rPr lang="en-US" sz="2000" b="1">
                <a:solidFill>
                  <a:srgbClr val="CC0000"/>
                </a:solidFill>
                <a:sym typeface="Symbol" pitchFamily="84" charset="2"/>
              </a:rPr>
              <a:t>energy</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3233">
                                            <p:txEl>
                                              <p:pRg st="0" end="0"/>
                                            </p:txEl>
                                          </p:spTgt>
                                        </p:tgtEl>
                                        <p:attrNameLst>
                                          <p:attrName>style.visibility</p:attrName>
                                        </p:attrNameLst>
                                      </p:cBhvr>
                                      <p:to>
                                        <p:strVal val="visible"/>
                                      </p:to>
                                    </p:set>
                                    <p:anim calcmode="lin" valueType="num">
                                      <p:cBhvr additive="base">
                                        <p:cTn id="7" dur="500" fill="hold"/>
                                        <p:tgtEl>
                                          <p:spTgt spid="3932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323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3233">
                                            <p:txEl>
                                              <p:pRg st="1" end="1"/>
                                            </p:txEl>
                                          </p:spTgt>
                                        </p:tgtEl>
                                        <p:attrNameLst>
                                          <p:attrName>style.visibility</p:attrName>
                                        </p:attrNameLst>
                                      </p:cBhvr>
                                      <p:to>
                                        <p:strVal val="visible"/>
                                      </p:to>
                                    </p:set>
                                    <p:anim calcmode="lin" valueType="num">
                                      <p:cBhvr additive="base">
                                        <p:cTn id="13" dur="500" fill="hold"/>
                                        <p:tgtEl>
                                          <p:spTgt spid="39323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323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Laser" builtIn="1"/>
                                        </p:tgtEl>
                                      </p:cMediaNode>
                                    </p:audio>
                                  </p:sub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subTnLst>
                                    <p:audio>
                                      <p:cMediaNode>
                                        <p:cTn display="0" masterRel="sameClick">
                                          <p:stCondLst>
                                            <p:cond evt="begin" delay="0">
                                              <p:tn val="21"/>
                                            </p:cond>
                                          </p:stCondLst>
                                          <p:endCondLst>
                                            <p:cond evt="onStopAudio" delay="0">
                                              <p:tgtEl>
                                                <p:sldTgt/>
                                              </p:tgtEl>
                                            </p:cond>
                                          </p:endCondLst>
                                        </p:cTn>
                                        <p:tgtEl>
                                          <p:sndTgt r:embed="rId4" name="Laser" builtIn="1"/>
                                        </p:tgtEl>
                                      </p:cMediaNode>
                                    </p:audio>
                                  </p:subTnLst>
                                </p:cTn>
                              </p:par>
                            </p:childTnLst>
                          </p:cTn>
                        </p:par>
                      </p:childTnLst>
                    </p:cTn>
                  </p:par>
                  <p:par>
                    <p:cTn id="24" fill="hold">
                      <p:stCondLst>
                        <p:cond delay="indefinite"/>
                      </p:stCondLst>
                      <p:childTnLst>
                        <p:par>
                          <p:cTn id="25" fill="hold">
                            <p:stCondLst>
                              <p:cond delay="0"/>
                            </p:stCondLst>
                            <p:childTnLst>
                              <p:par>
                                <p:cTn id="26" presetID="6" presetClass="entr" presetSubtype="3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out)">
                                      <p:cBhvr>
                                        <p:cTn id="28" dur="500"/>
                                        <p:tgtEl>
                                          <p:spTgt spid="6"/>
                                        </p:tgtEl>
                                      </p:cBhvr>
                                    </p:animEffect>
                                  </p:childTnLst>
                                  <p:subTnLst>
                                    <p:audio>
                                      <p:cMediaNode>
                                        <p:cTn display="0" masterRel="sameClick">
                                          <p:stCondLst>
                                            <p:cond evt="begin" delay="0">
                                              <p:tn val="26"/>
                                            </p:cond>
                                          </p:stCondLst>
                                          <p:endCondLst>
                                            <p:cond evt="onStopAudio" delay="0">
                                              <p:tgtEl>
                                                <p:sldTgt/>
                                              </p:tgtEl>
                                            </p:cond>
                                          </p:endCondLst>
                                        </p:cTn>
                                        <p:tgtEl>
                                          <p:sndTgt r:embed="rId5" name="Explosion" builtIn="1"/>
                                        </p:tgtEl>
                                      </p:cMediaNode>
                                    </p:audio>
                                  </p:sub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393258"/>
                                        </p:tgtEl>
                                        <p:attrNameLst>
                                          <p:attrName>style.visibility</p:attrName>
                                        </p:attrNameLst>
                                      </p:cBhvr>
                                      <p:to>
                                        <p:strVal val="visible"/>
                                      </p:to>
                                    </p:set>
                                    <p:animEffect transition="in" filter="wipe(up)">
                                      <p:cBhvr>
                                        <p:cTn id="32" dur="500"/>
                                        <p:tgtEl>
                                          <p:spTgt spid="39325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out)">
                                      <p:cBhvr>
                                        <p:cTn id="37" dur="500"/>
                                        <p:tgtEl>
                                          <p:spTgt spid="7"/>
                                        </p:tgtEl>
                                      </p:cBhvr>
                                    </p:animEffect>
                                  </p:childTnLst>
                                  <p:subTnLst>
                                    <p:audio>
                                      <p:cMediaNode>
                                        <p:cTn display="0" masterRel="sameClick">
                                          <p:stCondLst>
                                            <p:cond evt="begin" delay="0">
                                              <p:tn val="35"/>
                                            </p:cond>
                                          </p:stCondLst>
                                          <p:endCondLst>
                                            <p:cond evt="onStopAudio" delay="0">
                                              <p:tgtEl>
                                                <p:sldTgt/>
                                              </p:tgtEl>
                                            </p:cond>
                                          </p:endCondLst>
                                        </p:cTn>
                                        <p:tgtEl>
                                          <p:sndTgt r:embed="rId6" name="String" builtIn="1"/>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93252"/>
                                        </p:tgtEl>
                                        <p:attrNameLst>
                                          <p:attrName>style.visibility</p:attrName>
                                        </p:attrNameLst>
                                      </p:cBhvr>
                                      <p:to>
                                        <p:strVal val="visible"/>
                                      </p:to>
                                    </p:set>
                                    <p:animEffect transition="in" filter="wipe(left)">
                                      <p:cBhvr>
                                        <p:cTn id="42" dur="500"/>
                                        <p:tgtEl>
                                          <p:spTgt spid="393252"/>
                                        </p:tgtEl>
                                      </p:cBhvr>
                                    </p:animEffect>
                                  </p:childTnLst>
                                  <p:subTnLst>
                                    <p:audio>
                                      <p:cMediaNode>
                                        <p:cTn display="0" masterRel="sameClick">
                                          <p:stCondLst>
                                            <p:cond evt="begin" delay="0">
                                              <p:tn val="40"/>
                                            </p:cond>
                                          </p:stCondLst>
                                          <p:endCondLst>
                                            <p:cond evt="onStopAudio" delay="0">
                                              <p:tgtEl>
                                                <p:sldTgt/>
                                              </p:tgtEl>
                                            </p:cond>
                                          </p:endCondLst>
                                        </p:cTn>
                                        <p:tgtEl>
                                          <p:sndTgt r:embed="rId7" name="Vibro Up" builtIn="1"/>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subTnLst>
                                    <p:audio>
                                      <p:cMediaNode>
                                        <p:cTn display="0" masterRel="sameClick">
                                          <p:stCondLst>
                                            <p:cond evt="begin" delay="0">
                                              <p:tn val="45"/>
                                            </p:cond>
                                          </p:stCondLst>
                                          <p:endCondLst>
                                            <p:cond evt="onStopAudio" delay="0">
                                              <p:tgtEl>
                                                <p:sldTgt/>
                                              </p:tgtEl>
                                            </p:cond>
                                          </p:endCondLst>
                                        </p:cTn>
                                        <p:tgtEl>
                                          <p:sndTgt r:embed="rId8" name="Chimes" builtIn="1"/>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93245"/>
                                        </p:tgtEl>
                                        <p:attrNameLst>
                                          <p:attrName>style.visibility</p:attrName>
                                        </p:attrNameLst>
                                      </p:cBhvr>
                                      <p:to>
                                        <p:strVal val="visible"/>
                                      </p:to>
                                    </p:set>
                                    <p:animEffect transition="in" filter="wipe(down)">
                                      <p:cBhvr>
                                        <p:cTn id="52" dur="500"/>
                                        <p:tgtEl>
                                          <p:spTgt spid="393245"/>
                                        </p:tgtEl>
                                      </p:cBhvr>
                                    </p:animEffect>
                                  </p:childTnLst>
                                </p:cTn>
                              </p:par>
                            </p:childTnLst>
                          </p:cTn>
                        </p:par>
                        <p:par>
                          <p:cTn id="53" fill="hold">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393246"/>
                                        </p:tgtEl>
                                        <p:attrNameLst>
                                          <p:attrName>style.visibility</p:attrName>
                                        </p:attrNameLst>
                                      </p:cBhvr>
                                      <p:to>
                                        <p:strVal val="visible"/>
                                      </p:to>
                                    </p:set>
                                    <p:animEffect transition="in" filter="wipe(down)">
                                      <p:cBhvr>
                                        <p:cTn id="56" dur="500"/>
                                        <p:tgtEl>
                                          <p:spTgt spid="393246"/>
                                        </p:tgtEl>
                                      </p:cBhvr>
                                    </p:animEffect>
                                  </p:childTnLst>
                                  <p:subTnLst>
                                    <p:audio>
                                      <p:cMediaNode>
                                        <p:cTn display="0" masterRel="sameClick">
                                          <p:stCondLst>
                                            <p:cond evt="begin" delay="0">
                                              <p:tn val="54"/>
                                            </p:cond>
                                          </p:stCondLst>
                                          <p:endCondLst>
                                            <p:cond evt="onStopAudio" delay="0">
                                              <p:tgtEl>
                                                <p:sldTgt/>
                                              </p:tgtEl>
                                            </p:cond>
                                          </p:endCondLst>
                                        </p:cTn>
                                        <p:tgtEl>
                                          <p:sndTgt r:embed="rId9" name="Quack" builtIn="1"/>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393253"/>
                                        </p:tgtEl>
                                        <p:attrNameLst>
                                          <p:attrName>style.visibility</p:attrName>
                                        </p:attrNameLst>
                                      </p:cBhvr>
                                      <p:to>
                                        <p:strVal val="visible"/>
                                      </p:to>
                                    </p:set>
                                    <p:animEffect transition="in" filter="wipe(up)">
                                      <p:cBhvr>
                                        <p:cTn id="61" dur="500"/>
                                        <p:tgtEl>
                                          <p:spTgt spid="393253"/>
                                        </p:tgtEl>
                                      </p:cBhvr>
                                    </p:animEffect>
                                  </p:childTnLst>
                                  <p:subTnLst>
                                    <p:audio>
                                      <p:cMediaNode>
                                        <p:cTn display="0" masterRel="sameClick">
                                          <p:stCondLst>
                                            <p:cond evt="begin" delay="0">
                                              <p:tn val="59"/>
                                            </p:cond>
                                          </p:stCondLst>
                                          <p:endCondLst>
                                            <p:cond evt="onStopAudio" delay="0">
                                              <p:tgtEl>
                                                <p:sldTgt/>
                                              </p:tgtEl>
                                            </p:cond>
                                          </p:endCondLst>
                                        </p:cTn>
                                        <p:tgtEl>
                                          <p:sndTgt r:embed="rId4" name="Laser" builtIn="1"/>
                                        </p:tgtEl>
                                      </p:cMediaNode>
                                    </p:audio>
                                  </p:sub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393255"/>
                                        </p:tgtEl>
                                        <p:attrNameLst>
                                          <p:attrName>style.visibility</p:attrName>
                                        </p:attrNameLst>
                                      </p:cBhvr>
                                      <p:to>
                                        <p:strVal val="visible"/>
                                      </p:to>
                                    </p:set>
                                    <p:animEffect transition="in" filter="wipe(left)">
                                      <p:cBhvr>
                                        <p:cTn id="65" dur="500"/>
                                        <p:tgtEl>
                                          <p:spTgt spid="393255"/>
                                        </p:tgtEl>
                                      </p:cBhvr>
                                    </p:animEffect>
                                  </p:childTnLst>
                                  <p:subTnLst>
                                    <p:audio>
                                      <p:cMediaNode>
                                        <p:cTn display="0" masterRel="sameClick">
                                          <p:stCondLst>
                                            <p:cond evt="begin" delay="0">
                                              <p:tn val="63"/>
                                            </p:cond>
                                          </p:stCondLst>
                                          <p:endCondLst>
                                            <p:cond evt="onStopAudio" delay="0">
                                              <p:tgtEl>
                                                <p:sldTgt/>
                                              </p:tgtEl>
                                            </p:cond>
                                          </p:endCondLst>
                                        </p:cTn>
                                        <p:tgtEl>
                                          <p:sndTgt r:embed="rId7" name="Vibro Up" builtIn="1"/>
                                        </p:tgtEl>
                                      </p:cMediaNode>
                                    </p:audio>
                                  </p:sub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393254"/>
                                        </p:tgtEl>
                                        <p:attrNameLst>
                                          <p:attrName>style.visibility</p:attrName>
                                        </p:attrNameLst>
                                      </p:cBhvr>
                                      <p:to>
                                        <p:strVal val="visible"/>
                                      </p:to>
                                    </p:set>
                                    <p:animEffect transition="in" filter="wipe(up)">
                                      <p:cBhvr>
                                        <p:cTn id="70" dur="500"/>
                                        <p:tgtEl>
                                          <p:spTgt spid="393254"/>
                                        </p:tgtEl>
                                      </p:cBhvr>
                                    </p:animEffect>
                                  </p:childTnLst>
                                  <p:subTnLst>
                                    <p:audio>
                                      <p:cMediaNode>
                                        <p:cTn display="0" masterRel="sameClick">
                                          <p:stCondLst>
                                            <p:cond evt="begin" delay="0">
                                              <p:tn val="68"/>
                                            </p:cond>
                                          </p:stCondLst>
                                          <p:endCondLst>
                                            <p:cond evt="onStopAudio" delay="0">
                                              <p:tgtEl>
                                                <p:sldTgt/>
                                              </p:tgtEl>
                                            </p:cond>
                                          </p:endCondLst>
                                        </p:cTn>
                                        <p:tgtEl>
                                          <p:sndTgt r:embed="rId4" name="Laser" builtIn="1"/>
                                        </p:tgtEl>
                                      </p:cMediaNode>
                                    </p:audio>
                                  </p:sub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393256"/>
                                        </p:tgtEl>
                                        <p:attrNameLst>
                                          <p:attrName>style.visibility</p:attrName>
                                        </p:attrNameLst>
                                      </p:cBhvr>
                                      <p:to>
                                        <p:strVal val="visible"/>
                                      </p:to>
                                    </p:set>
                                    <p:animEffect transition="in" filter="wipe(left)">
                                      <p:cBhvr>
                                        <p:cTn id="74" dur="500"/>
                                        <p:tgtEl>
                                          <p:spTgt spid="393256"/>
                                        </p:tgtEl>
                                      </p:cBhvr>
                                    </p:animEffect>
                                  </p:childTnLst>
                                  <p:subTnLst>
                                    <p:audio>
                                      <p:cMediaNode>
                                        <p:cTn display="0" masterRel="sameClick">
                                          <p:stCondLst>
                                            <p:cond evt="begin" delay="0">
                                              <p:tn val="72"/>
                                            </p:cond>
                                          </p:stCondLst>
                                          <p:endCondLst>
                                            <p:cond evt="onStopAudio" delay="0">
                                              <p:tgtEl>
                                                <p:sldTgt/>
                                              </p:tgtEl>
                                            </p:cond>
                                          </p:endCondLst>
                                        </p:cTn>
                                        <p:tgtEl>
                                          <p:sndTgt r:embed="rId7" name="Vibro Up" builtIn="1"/>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down)">
                                      <p:cBhvr>
                                        <p:cTn id="79" dur="500"/>
                                        <p:tgtEl>
                                          <p:spTgt spid="8"/>
                                        </p:tgtEl>
                                      </p:cBhvr>
                                    </p:animEffect>
                                  </p:childTnLst>
                                  <p:subTnLst>
                                    <p:audio>
                                      <p:cMediaNode>
                                        <p:cTn display="0" masterRel="sameClick">
                                          <p:stCondLst>
                                            <p:cond evt="begin" delay="0">
                                              <p:tn val="77"/>
                                            </p:cond>
                                          </p:stCondLst>
                                          <p:endCondLst>
                                            <p:cond evt="onStopAudio" delay="0">
                                              <p:tgtEl>
                                                <p:sldTgt/>
                                              </p:tgtEl>
                                            </p:cond>
                                          </p:endCondLst>
                                        </p:cTn>
                                        <p:tgtEl>
                                          <p:sndTgt r:embed="rId10" name="match_strike.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93303">
                                            <p:txEl>
                                              <p:pRg st="0" end="0"/>
                                            </p:txEl>
                                          </p:spTgt>
                                        </p:tgtEl>
                                        <p:attrNameLst>
                                          <p:attrName>style.visibility</p:attrName>
                                        </p:attrNameLst>
                                      </p:cBhvr>
                                      <p:to>
                                        <p:strVal val="visible"/>
                                      </p:to>
                                    </p:set>
                                    <p:animEffect transition="in" filter="wipe(left)">
                                      <p:cBhvr>
                                        <p:cTn id="84" dur="500"/>
                                        <p:tgtEl>
                                          <p:spTgt spid="393303">
                                            <p:txEl>
                                              <p:pRg st="0" end="0"/>
                                            </p:txEl>
                                          </p:spTgt>
                                        </p:tgtEl>
                                      </p:cBhvr>
                                    </p:animEffect>
                                  </p:childTnLst>
                                  <p:subTnLst>
                                    <p:audio>
                                      <p:cMediaNode>
                                        <p:cTn display="0" masterRel="sameClick">
                                          <p:stCondLst>
                                            <p:cond evt="begin" delay="0">
                                              <p:tn val="82"/>
                                            </p:cond>
                                          </p:stCondLst>
                                          <p:endCondLst>
                                            <p:cond evt="onStopAudio" delay="0">
                                              <p:tgtEl>
                                                <p:sldTgt/>
                                              </p:tgtEl>
                                            </p:cond>
                                          </p:endCondLst>
                                        </p:cTn>
                                        <p:tgtEl>
                                          <p:sndTgt r:embed="rId11" name="Pencil Check"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33" grpId="0" build="p" autoUpdateAnimBg="0"/>
      <p:bldP spid="393252" grpId="0" autoUpdateAnimBg="0"/>
      <p:bldP spid="393253" grpId="0" animBg="1"/>
      <p:bldP spid="393254" grpId="0" animBg="1"/>
      <p:bldP spid="393255" grpId="0" autoUpdateAnimBg="0"/>
      <p:bldP spid="393256" grpId="0" autoUpdateAnimBg="0"/>
      <p:bldP spid="393258" grpId="0" animBg="1"/>
      <p:bldP spid="393246" grpId="0" animBg="1" autoUpdateAnimBg="0"/>
      <p:bldP spid="39330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69" name="Rectangle 17"/>
          <p:cNvSpPr>
            <a:spLocks noChangeArrowheads="1"/>
          </p:cNvSpPr>
          <p:nvPr/>
        </p:nvSpPr>
        <p:spPr bwMode="auto">
          <a:xfrm>
            <a:off x="90488" y="1293813"/>
            <a:ext cx="4349750" cy="3228975"/>
          </a:xfrm>
          <a:prstGeom prst="rect">
            <a:avLst/>
          </a:prstGeom>
          <a:solidFill>
            <a:schemeClr val="bg1"/>
          </a:solidFill>
          <a:ln w="9525">
            <a:noFill/>
            <a:miter lim="800000"/>
            <a:headEnd/>
            <a:tailEnd/>
          </a:ln>
        </p:spPr>
        <p:txBody>
          <a:bodyPr>
            <a:spAutoFit/>
          </a:bodyPr>
          <a:lstStyle/>
          <a:p>
            <a:r>
              <a:rPr lang="en-US" sz="3000" b="1" u="sng">
                <a:solidFill>
                  <a:srgbClr val="CC0000"/>
                </a:solidFill>
              </a:rPr>
              <a:t>Can’t store ATP</a:t>
            </a:r>
            <a:endParaRPr lang="en-US" sz="2000" b="1">
              <a:solidFill>
                <a:srgbClr val="0F116A"/>
              </a:solidFill>
            </a:endParaRPr>
          </a:p>
          <a:p>
            <a:pPr marL="338138" lvl="1" indent="-223838">
              <a:buFont typeface="Wingdings" pitchFamily="84" charset="2"/>
              <a:buChar char="§"/>
            </a:pPr>
            <a:r>
              <a:rPr lang="en-US" b="1">
                <a:solidFill>
                  <a:srgbClr val="0F116A"/>
                </a:solidFill>
              </a:rPr>
              <a:t>good energy donor, </a:t>
            </a:r>
            <a:br>
              <a:rPr lang="en-US" b="1">
                <a:solidFill>
                  <a:srgbClr val="0F116A"/>
                </a:solidFill>
              </a:rPr>
            </a:br>
            <a:r>
              <a:rPr lang="en-US" b="1">
                <a:solidFill>
                  <a:srgbClr val="0F116A"/>
                </a:solidFill>
              </a:rPr>
              <a:t>not good energy storage</a:t>
            </a:r>
          </a:p>
          <a:p>
            <a:pPr marL="684213" lvl="2" indent="-231775">
              <a:lnSpc>
                <a:spcPct val="110000"/>
              </a:lnSpc>
              <a:buFont typeface="Wingdings" pitchFamily="84" charset="2"/>
              <a:buChar char="ü"/>
            </a:pPr>
            <a:r>
              <a:rPr lang="en-US" sz="2000" b="1">
                <a:solidFill>
                  <a:srgbClr val="0F116A"/>
                </a:solidFill>
              </a:rPr>
              <a:t>too reactive</a:t>
            </a:r>
          </a:p>
          <a:p>
            <a:pPr marL="684213" lvl="2" indent="-231775">
              <a:lnSpc>
                <a:spcPct val="110000"/>
              </a:lnSpc>
              <a:buFont typeface="Wingdings" pitchFamily="84" charset="2"/>
              <a:buChar char="ü"/>
            </a:pPr>
            <a:r>
              <a:rPr lang="en-US" sz="2000" b="1">
                <a:solidFill>
                  <a:srgbClr val="0F116A"/>
                </a:solidFill>
              </a:rPr>
              <a:t>transfers P</a:t>
            </a:r>
            <a:r>
              <a:rPr lang="en-US" sz="2000" b="1" baseline="-25000">
                <a:solidFill>
                  <a:srgbClr val="0F116A"/>
                </a:solidFill>
              </a:rPr>
              <a:t>i</a:t>
            </a:r>
            <a:r>
              <a:rPr lang="en-US" sz="2000" b="1">
                <a:solidFill>
                  <a:srgbClr val="0F116A"/>
                </a:solidFill>
              </a:rPr>
              <a:t> too easily</a:t>
            </a:r>
          </a:p>
          <a:p>
            <a:pPr marL="684213" lvl="2" indent="-231775">
              <a:lnSpc>
                <a:spcPct val="110000"/>
              </a:lnSpc>
              <a:buFont typeface="Wingdings" pitchFamily="84" charset="2"/>
              <a:buChar char="ü"/>
            </a:pPr>
            <a:r>
              <a:rPr lang="en-US" sz="2000" b="1">
                <a:solidFill>
                  <a:srgbClr val="0F116A"/>
                </a:solidFill>
              </a:rPr>
              <a:t>only short term energy storage</a:t>
            </a:r>
          </a:p>
          <a:p>
            <a:pPr marL="973138" lvl="3" indent="-174625">
              <a:buClr>
                <a:schemeClr val="hlink"/>
              </a:buClr>
              <a:buFont typeface="Wingdings" pitchFamily="84" charset="2"/>
              <a:buChar char="§"/>
            </a:pPr>
            <a:r>
              <a:rPr lang="en-US" sz="2000" b="1"/>
              <a:t>carbohydrates &amp; fats are long term energy storage</a:t>
            </a:r>
            <a:endParaRPr lang="en-US" sz="1800" b="1"/>
          </a:p>
        </p:txBody>
      </p:sp>
      <p:pic>
        <p:nvPicPr>
          <p:cNvPr id="381964" name="Picture 12"/>
          <p:cNvPicPr>
            <a:picLocks noChangeAspect="1" noChangeArrowheads="1"/>
          </p:cNvPicPr>
          <p:nvPr/>
        </p:nvPicPr>
        <p:blipFill>
          <a:blip r:embed="rId10"/>
          <a:srcRect/>
          <a:stretch>
            <a:fillRect/>
          </a:stretch>
        </p:blipFill>
        <p:spPr bwMode="auto">
          <a:xfrm>
            <a:off x="4921250" y="4692650"/>
            <a:ext cx="2819400" cy="2012950"/>
          </a:xfrm>
          <a:prstGeom prst="rect">
            <a:avLst/>
          </a:prstGeom>
          <a:noFill/>
          <a:ln w="9525">
            <a:noFill/>
            <a:miter lim="800000"/>
            <a:headEnd/>
            <a:tailEnd/>
          </a:ln>
          <a:effectLst>
            <a:outerShdw dist="35921" dir="2700000" algn="ctr" rotWithShape="0">
              <a:srgbClr val="808080">
                <a:alpha val="75000"/>
              </a:srgbClr>
            </a:outerShdw>
          </a:effectLst>
        </p:spPr>
      </p:pic>
      <p:sp>
        <p:nvSpPr>
          <p:cNvPr id="381954" name="Rectangle 2"/>
          <p:cNvSpPr>
            <a:spLocks noGrp="1" noChangeArrowheads="1"/>
          </p:cNvSpPr>
          <p:nvPr>
            <p:ph type="title"/>
          </p:nvPr>
        </p:nvSpPr>
        <p:spPr/>
        <p:txBody>
          <a:bodyPr/>
          <a:lstStyle/>
          <a:p>
            <a:pPr>
              <a:defRPr/>
            </a:pPr>
            <a:r>
              <a:rPr lang="en-US" smtClean="0"/>
              <a:t>ATP / ADP cycle</a:t>
            </a:r>
          </a:p>
        </p:txBody>
      </p:sp>
      <p:pic>
        <p:nvPicPr>
          <p:cNvPr id="381960" name="Picture 8"/>
          <p:cNvPicPr>
            <a:picLocks noChangeAspect="1" noChangeArrowheads="1"/>
          </p:cNvPicPr>
          <p:nvPr/>
        </p:nvPicPr>
        <p:blipFill>
          <a:blip r:embed="rId11"/>
          <a:srcRect l="6676" r="8011" b="2003"/>
          <a:stretch>
            <a:fillRect/>
          </a:stretch>
        </p:blipFill>
        <p:spPr bwMode="auto">
          <a:xfrm>
            <a:off x="4308475" y="1258888"/>
            <a:ext cx="4741863" cy="2468562"/>
          </a:xfrm>
          <a:prstGeom prst="rect">
            <a:avLst/>
          </a:prstGeom>
          <a:noFill/>
          <a:ln w="9525">
            <a:noFill/>
            <a:miter lim="800000"/>
            <a:headEnd/>
            <a:tailEnd/>
          </a:ln>
          <a:effectLst>
            <a:outerShdw dist="35921" dir="2700000" algn="ctr" rotWithShape="0">
              <a:srgbClr val="808080"/>
            </a:outerShdw>
          </a:effectLst>
        </p:spPr>
      </p:pic>
      <p:pic>
        <p:nvPicPr>
          <p:cNvPr id="381965" name="Picture 13"/>
          <p:cNvPicPr>
            <a:picLocks noChangeAspect="1" noChangeArrowheads="1"/>
          </p:cNvPicPr>
          <p:nvPr/>
        </p:nvPicPr>
        <p:blipFill>
          <a:blip r:embed="rId12"/>
          <a:srcRect/>
          <a:stretch>
            <a:fillRect/>
          </a:stretch>
        </p:blipFill>
        <p:spPr bwMode="auto">
          <a:xfrm>
            <a:off x="3184525" y="4648200"/>
            <a:ext cx="1646238" cy="2057400"/>
          </a:xfrm>
          <a:prstGeom prst="rect">
            <a:avLst/>
          </a:prstGeom>
          <a:noFill/>
          <a:ln w="9525">
            <a:noFill/>
            <a:miter lim="800000"/>
            <a:headEnd/>
            <a:tailEnd/>
          </a:ln>
          <a:effectLst>
            <a:outerShdw dist="35921" dir="2700000" algn="ctr" rotWithShape="0">
              <a:srgbClr val="808080">
                <a:alpha val="75000"/>
              </a:srgbClr>
            </a:outerShdw>
          </a:effectLst>
        </p:spPr>
      </p:pic>
      <p:pic>
        <p:nvPicPr>
          <p:cNvPr id="381966" name="Picture 14"/>
          <p:cNvPicPr>
            <a:picLocks noChangeAspect="1" noChangeArrowheads="1"/>
          </p:cNvPicPr>
          <p:nvPr/>
        </p:nvPicPr>
        <p:blipFill>
          <a:blip r:embed="rId13"/>
          <a:srcRect/>
          <a:stretch>
            <a:fillRect/>
          </a:stretch>
        </p:blipFill>
        <p:spPr bwMode="auto">
          <a:xfrm>
            <a:off x="7832725" y="4648200"/>
            <a:ext cx="1235075" cy="2057400"/>
          </a:xfrm>
          <a:prstGeom prst="rect">
            <a:avLst/>
          </a:prstGeom>
          <a:noFill/>
          <a:ln w="9525">
            <a:noFill/>
            <a:miter lim="800000"/>
            <a:headEnd/>
            <a:tailEnd/>
          </a:ln>
          <a:effectLst>
            <a:outerShdw dist="35921" dir="2700000" algn="ctr" rotWithShape="0">
              <a:srgbClr val="808080">
                <a:alpha val="75000"/>
              </a:srgbClr>
            </a:outerShdw>
          </a:effectLst>
        </p:spPr>
      </p:pic>
      <p:sp>
        <p:nvSpPr>
          <p:cNvPr id="381999" name="Rectangle 47"/>
          <p:cNvSpPr>
            <a:spLocks noChangeArrowheads="1"/>
          </p:cNvSpPr>
          <p:nvPr/>
        </p:nvSpPr>
        <p:spPr bwMode="auto">
          <a:xfrm>
            <a:off x="4327525" y="3817938"/>
            <a:ext cx="4710113" cy="762000"/>
          </a:xfrm>
          <a:prstGeom prst="rect">
            <a:avLst/>
          </a:prstGeom>
          <a:solidFill>
            <a:srgbClr val="FFCC18"/>
          </a:solidFill>
          <a:ln w="9525">
            <a:noFill/>
            <a:miter lim="800000"/>
            <a:headEnd/>
            <a:tailEnd/>
          </a:ln>
        </p:spPr>
        <p:txBody>
          <a:bodyPr anchor="ctr">
            <a:spAutoFit/>
          </a:bodyPr>
          <a:lstStyle/>
          <a:p>
            <a:r>
              <a:rPr lang="en-US" sz="2200" b="1">
                <a:solidFill>
                  <a:srgbClr val="0F116A"/>
                </a:solidFill>
              </a:rPr>
              <a:t>A working muscle recycles over </a:t>
            </a:r>
            <a:br>
              <a:rPr lang="en-US" sz="2200" b="1">
                <a:solidFill>
                  <a:srgbClr val="0F116A"/>
                </a:solidFill>
              </a:rPr>
            </a:br>
            <a:r>
              <a:rPr lang="en-US" sz="2200" b="1">
                <a:solidFill>
                  <a:srgbClr val="0F116A"/>
                </a:solidFill>
              </a:rPr>
              <a:t>10 million ATPs per second</a:t>
            </a:r>
          </a:p>
        </p:txBody>
      </p:sp>
      <p:pic>
        <p:nvPicPr>
          <p:cNvPr id="382000" name="Picture 48" descr="penguinL"/>
          <p:cNvPicPr>
            <a:picLocks noChangeAspect="1" noChangeArrowheads="1"/>
          </p:cNvPicPr>
          <p:nvPr/>
        </p:nvPicPr>
        <p:blipFill>
          <a:blip r:embed="rId14"/>
          <a:srcRect/>
          <a:stretch>
            <a:fillRect/>
          </a:stretch>
        </p:blipFill>
        <p:spPr bwMode="auto">
          <a:xfrm flipH="1">
            <a:off x="0" y="5562600"/>
            <a:ext cx="1274763" cy="1295400"/>
          </a:xfrm>
          <a:prstGeom prst="rect">
            <a:avLst/>
          </a:prstGeom>
          <a:noFill/>
          <a:ln w="9525">
            <a:noFill/>
            <a:miter lim="800000"/>
            <a:headEnd/>
            <a:tailEnd/>
          </a:ln>
        </p:spPr>
      </p:pic>
      <p:sp>
        <p:nvSpPr>
          <p:cNvPr id="382001" name="AutoShape 49"/>
          <p:cNvSpPr>
            <a:spLocks noChangeArrowheads="1"/>
          </p:cNvSpPr>
          <p:nvPr/>
        </p:nvSpPr>
        <p:spPr bwMode="auto">
          <a:xfrm flipH="1">
            <a:off x="1568450" y="4752975"/>
            <a:ext cx="1857375" cy="1406525"/>
          </a:xfrm>
          <a:prstGeom prst="wedgeEllipseCallout">
            <a:avLst>
              <a:gd name="adj1" fmla="val 78458"/>
              <a:gd name="adj2" fmla="val 22005"/>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b="1">
                <a:solidFill>
                  <a:srgbClr val="0F116A"/>
                </a:solidFill>
                <a:latin typeface="Comic Sans MS" pitchFamily="84" charset="0"/>
              </a:rPr>
              <a:t>Whoa</a:t>
            </a:r>
            <a:r>
              <a:rPr lang="en-US" sz="1800" b="1" i="1">
                <a:solidFill>
                  <a:srgbClr val="0F116A"/>
                </a:solidFill>
                <a:latin typeface="Comic Sans MS" pitchFamily="84" charset="0"/>
              </a:rPr>
              <a:t>!</a:t>
            </a:r>
            <a:r>
              <a:rPr lang="en-US" sz="1800" b="1">
                <a:solidFill>
                  <a:srgbClr val="0F116A"/>
                </a:solidFill>
                <a:latin typeface="Comic Sans MS" pitchFamily="84" charset="0"/>
              </a:rPr>
              <a:t/>
            </a:r>
            <a:br>
              <a:rPr lang="en-US" sz="1800" b="1">
                <a:solidFill>
                  <a:srgbClr val="0F116A"/>
                </a:solidFill>
                <a:latin typeface="Comic Sans MS" pitchFamily="84" charset="0"/>
              </a:rPr>
            </a:br>
            <a:r>
              <a:rPr lang="en-US" sz="1800" b="1">
                <a:solidFill>
                  <a:srgbClr val="0F116A"/>
                </a:solidFill>
                <a:latin typeface="Comic Sans MS" pitchFamily="84" charset="0"/>
              </a:rPr>
              <a:t>Pass me</a:t>
            </a:r>
            <a:br>
              <a:rPr lang="en-US" sz="1800" b="1">
                <a:solidFill>
                  <a:srgbClr val="0F116A"/>
                </a:solidFill>
                <a:latin typeface="Comic Sans MS" pitchFamily="84" charset="0"/>
              </a:rPr>
            </a:br>
            <a:r>
              <a:rPr lang="en-US" sz="1800" b="1">
                <a:solidFill>
                  <a:srgbClr val="0F116A"/>
                </a:solidFill>
                <a:latin typeface="Comic Sans MS" pitchFamily="84" charset="0"/>
              </a:rPr>
              <a:t>the glucose</a:t>
            </a:r>
          </a:p>
          <a:p>
            <a:pPr>
              <a:lnSpc>
                <a:spcPct val="90000"/>
              </a:lnSpc>
            </a:pPr>
            <a:r>
              <a:rPr lang="en-US" sz="1800" b="1">
                <a:solidFill>
                  <a:srgbClr val="0F116A"/>
                </a:solidFill>
                <a:latin typeface="Comic Sans MS" pitchFamily="84" charset="0"/>
              </a:rPr>
              <a:t>(and O</a:t>
            </a:r>
            <a:r>
              <a:rPr lang="en-US" sz="1800" b="1" baseline="-25000">
                <a:solidFill>
                  <a:srgbClr val="0F116A"/>
                </a:solidFill>
                <a:latin typeface="Comic Sans MS" pitchFamily="84" charset="0"/>
              </a:rPr>
              <a:t>2</a:t>
            </a:r>
            <a:r>
              <a:rPr lang="en-US" sz="1800" b="1">
                <a:solidFill>
                  <a:srgbClr val="0F116A"/>
                </a:solidFill>
                <a:latin typeface="Comic Sans MS" pitchFamily="84" charset="0"/>
              </a:rPr>
              <a:t>)</a:t>
            </a:r>
            <a:r>
              <a:rPr lang="en-US" sz="1800" b="1" i="1">
                <a:solidFill>
                  <a:srgbClr val="0F116A"/>
                </a:solidFill>
                <a:latin typeface="Comic Sans MS" pitchFamily="84" charset="0"/>
              </a:rPr>
              <a:t>!</a:t>
            </a:r>
          </a:p>
        </p:txBody>
      </p:sp>
      <p:sp>
        <p:nvSpPr>
          <p:cNvPr id="381976" name="AutoShape 24"/>
          <p:cNvSpPr>
            <a:spLocks noChangeArrowheads="1"/>
          </p:cNvSpPr>
          <p:nvPr/>
        </p:nvSpPr>
        <p:spPr bwMode="auto">
          <a:xfrm>
            <a:off x="6046788" y="1260475"/>
            <a:ext cx="1300162" cy="852488"/>
          </a:xfrm>
          <a:prstGeom prst="irregularSeal1">
            <a:avLst/>
          </a:prstGeom>
          <a:solidFill>
            <a:srgbClr val="CC0000"/>
          </a:solidFill>
          <a:ln w="57150">
            <a:solidFill>
              <a:srgbClr val="FF6404"/>
            </a:solidFill>
            <a:miter lim="800000"/>
            <a:headEnd/>
            <a:tailEnd/>
          </a:ln>
        </p:spPr>
        <p:txBody>
          <a:bodyPr wrap="none" anchor="ctr"/>
          <a:lstStyle/>
          <a:p>
            <a:r>
              <a:rPr lang="en-US" b="1">
                <a:solidFill>
                  <a:srgbClr val="FFEA18"/>
                </a:solidFill>
              </a:rPr>
              <a:t>ATP</a:t>
            </a:r>
            <a:endParaRPr lang="en-US" sz="4400" b="1">
              <a:solidFill>
                <a:schemeClr val="tx2"/>
              </a:solidFill>
            </a:endParaRPr>
          </a:p>
        </p:txBody>
      </p:sp>
      <p:sp>
        <p:nvSpPr>
          <p:cNvPr id="381979" name="AutoShape 27"/>
          <p:cNvSpPr>
            <a:spLocks noChangeArrowheads="1"/>
          </p:cNvSpPr>
          <p:nvPr/>
        </p:nvSpPr>
        <p:spPr bwMode="auto">
          <a:xfrm>
            <a:off x="6111875" y="3133725"/>
            <a:ext cx="1022350" cy="514350"/>
          </a:xfrm>
          <a:prstGeom prst="star24">
            <a:avLst>
              <a:gd name="adj" fmla="val 37500"/>
            </a:avLst>
          </a:prstGeom>
          <a:solidFill>
            <a:srgbClr val="FF6404"/>
          </a:solidFill>
          <a:ln w="57150">
            <a:solidFill>
              <a:srgbClr val="FF6404"/>
            </a:solidFill>
            <a:miter lim="800000"/>
            <a:headEnd/>
            <a:tailEnd/>
          </a:ln>
        </p:spPr>
        <p:txBody>
          <a:bodyPr wrap="none" anchor="ctr"/>
          <a:lstStyle/>
          <a:p>
            <a:r>
              <a:rPr lang="en-US" b="1">
                <a:solidFill>
                  <a:srgbClr val="FFEA18"/>
                </a:solidFill>
              </a:rPr>
              <a:t>ADP</a:t>
            </a:r>
            <a:endParaRPr lang="en-US" sz="4400" b="1">
              <a:solidFill>
                <a:schemeClr val="tx2"/>
              </a:solidFill>
            </a:endParaRPr>
          </a:p>
        </p:txBody>
      </p:sp>
      <p:grpSp>
        <p:nvGrpSpPr>
          <p:cNvPr id="2" name="Group 43"/>
          <p:cNvGrpSpPr>
            <a:grpSpLocks/>
          </p:cNvGrpSpPr>
          <p:nvPr/>
        </p:nvGrpSpPr>
        <p:grpSpPr bwMode="auto">
          <a:xfrm>
            <a:off x="7137400" y="3206750"/>
            <a:ext cx="673100" cy="457200"/>
            <a:chOff x="4070" y="2061"/>
            <a:chExt cx="424" cy="288"/>
          </a:xfrm>
        </p:grpSpPr>
        <p:sp>
          <p:nvSpPr>
            <p:cNvPr id="19472" name="Oval 40"/>
            <p:cNvSpPr>
              <a:spLocks noChangeArrowheads="1"/>
            </p:cNvSpPr>
            <p:nvPr/>
          </p:nvSpPr>
          <p:spPr bwMode="auto">
            <a:xfrm>
              <a:off x="4243" y="2080"/>
              <a:ext cx="251" cy="251"/>
            </a:xfrm>
            <a:prstGeom prst="ellipse">
              <a:avLst/>
            </a:prstGeom>
            <a:solidFill>
              <a:srgbClr val="CC0000"/>
            </a:solidFill>
            <a:ln w="9525">
              <a:noFill/>
              <a:round/>
              <a:headEnd/>
              <a:tailEnd/>
            </a:ln>
          </p:spPr>
          <p:txBody>
            <a:bodyPr wrap="none" anchor="ctr"/>
            <a:lstStyle/>
            <a:p>
              <a:r>
                <a:rPr lang="en-US" b="1">
                  <a:solidFill>
                    <a:srgbClr val="FFEA18"/>
                  </a:solidFill>
                </a:rPr>
                <a:t>P</a:t>
              </a:r>
              <a:r>
                <a:rPr lang="en-US" b="1" baseline="-25000">
                  <a:solidFill>
                    <a:srgbClr val="FFEA18"/>
                  </a:solidFill>
                </a:rPr>
                <a:t>i</a:t>
              </a:r>
              <a:endParaRPr lang="en-US" sz="1600" b="1">
                <a:solidFill>
                  <a:srgbClr val="0F116A"/>
                </a:solidFill>
              </a:endParaRPr>
            </a:p>
          </p:txBody>
        </p:sp>
        <p:sp>
          <p:nvSpPr>
            <p:cNvPr id="19473" name="Rectangle 42"/>
            <p:cNvSpPr>
              <a:spLocks noChangeArrowheads="1"/>
            </p:cNvSpPr>
            <p:nvPr/>
          </p:nvSpPr>
          <p:spPr bwMode="auto">
            <a:xfrm>
              <a:off x="4070" y="2061"/>
              <a:ext cx="228" cy="288"/>
            </a:xfrm>
            <a:prstGeom prst="rect">
              <a:avLst/>
            </a:prstGeom>
            <a:noFill/>
            <a:ln w="9525">
              <a:noFill/>
              <a:miter lim="800000"/>
              <a:headEnd/>
              <a:tailEnd/>
            </a:ln>
          </p:spPr>
          <p:txBody>
            <a:bodyPr wrap="none" anchor="ctr">
              <a:spAutoFit/>
            </a:bodyPr>
            <a:lstStyle/>
            <a:p>
              <a:r>
                <a:rPr lang="en-US" b="1">
                  <a:solidFill>
                    <a:srgbClr val="0F116A"/>
                  </a:solidFill>
                </a:rPr>
                <a:t>+</a:t>
              </a:r>
            </a:p>
          </p:txBody>
        </p:sp>
      </p:grpSp>
      <p:sp>
        <p:nvSpPr>
          <p:cNvPr id="381996" name="Rectangle 44"/>
          <p:cNvSpPr>
            <a:spLocks noChangeArrowheads="1"/>
          </p:cNvSpPr>
          <p:nvPr/>
        </p:nvSpPr>
        <p:spPr bwMode="auto">
          <a:xfrm>
            <a:off x="7635875" y="1857375"/>
            <a:ext cx="1341438" cy="581025"/>
          </a:xfrm>
          <a:prstGeom prst="rect">
            <a:avLst/>
          </a:prstGeom>
          <a:noFill/>
          <a:ln w="9525">
            <a:noFill/>
            <a:miter lim="800000"/>
            <a:headEnd/>
            <a:tailEnd/>
          </a:ln>
        </p:spPr>
        <p:txBody>
          <a:bodyPr wrap="none" anchor="ctr">
            <a:spAutoFit/>
          </a:bodyPr>
          <a:lstStyle/>
          <a:p>
            <a:pPr>
              <a:lnSpc>
                <a:spcPct val="80000"/>
              </a:lnSpc>
            </a:pPr>
            <a:r>
              <a:rPr lang="en-US" sz="2000" b="1">
                <a:solidFill>
                  <a:srgbClr val="000000"/>
                </a:solidFill>
              </a:rPr>
              <a:t>7.3 </a:t>
            </a:r>
            <a:br>
              <a:rPr lang="en-US" sz="2000" b="1">
                <a:solidFill>
                  <a:srgbClr val="000000"/>
                </a:solidFill>
              </a:rPr>
            </a:br>
            <a:r>
              <a:rPr lang="en-US" sz="2000" b="1">
                <a:solidFill>
                  <a:srgbClr val="000000"/>
                </a:solidFill>
              </a:rPr>
              <a:t>kcal/mole</a:t>
            </a:r>
          </a:p>
        </p:txBody>
      </p:sp>
      <p:sp>
        <p:nvSpPr>
          <p:cNvPr id="382006" name="Rectangle 54"/>
          <p:cNvSpPr>
            <a:spLocks noChangeArrowheads="1"/>
          </p:cNvSpPr>
          <p:nvPr/>
        </p:nvSpPr>
        <p:spPr bwMode="auto">
          <a:xfrm>
            <a:off x="4283075" y="1797050"/>
            <a:ext cx="1497013" cy="641350"/>
          </a:xfrm>
          <a:prstGeom prst="rect">
            <a:avLst/>
          </a:prstGeom>
          <a:noFill/>
          <a:ln w="9525">
            <a:noFill/>
            <a:miter lim="800000"/>
            <a:headEnd/>
            <a:tailEnd/>
          </a:ln>
        </p:spPr>
        <p:txBody>
          <a:bodyPr wrap="none" anchor="b">
            <a:spAutoFit/>
          </a:bodyPr>
          <a:lstStyle/>
          <a:p>
            <a:pPr>
              <a:lnSpc>
                <a:spcPct val="90000"/>
              </a:lnSpc>
            </a:pPr>
            <a:r>
              <a:rPr lang="en-US" sz="2000" b="1">
                <a:solidFill>
                  <a:srgbClr val="000000"/>
                </a:solidFill>
              </a:rPr>
              <a:t>cellular</a:t>
            </a:r>
            <a:br>
              <a:rPr lang="en-US" sz="2000" b="1">
                <a:solidFill>
                  <a:srgbClr val="000000"/>
                </a:solidFill>
              </a:rPr>
            </a:br>
            <a:r>
              <a:rPr lang="en-US" sz="2000" b="1">
                <a:solidFill>
                  <a:srgbClr val="000000"/>
                </a:solidFill>
              </a:rPr>
              <a:t>respiration</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1969">
                                            <p:txEl>
                                              <p:pRg st="0" end="0"/>
                                            </p:txEl>
                                          </p:spTgt>
                                        </p:tgtEl>
                                        <p:attrNameLst>
                                          <p:attrName>style.visibility</p:attrName>
                                        </p:attrNameLst>
                                      </p:cBhvr>
                                      <p:to>
                                        <p:strVal val="visible"/>
                                      </p:to>
                                    </p:set>
                                    <p:anim calcmode="lin" valueType="num">
                                      <p:cBhvr additive="base">
                                        <p:cTn id="7" dur="500" fill="hold"/>
                                        <p:tgtEl>
                                          <p:spTgt spid="38196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19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1969">
                                            <p:txEl>
                                              <p:pRg st="1" end="1"/>
                                            </p:txEl>
                                          </p:spTgt>
                                        </p:tgtEl>
                                        <p:attrNameLst>
                                          <p:attrName>style.visibility</p:attrName>
                                        </p:attrNameLst>
                                      </p:cBhvr>
                                      <p:to>
                                        <p:strVal val="visible"/>
                                      </p:to>
                                    </p:set>
                                    <p:anim calcmode="lin" valueType="num">
                                      <p:cBhvr additive="base">
                                        <p:cTn id="13" dur="500" fill="hold"/>
                                        <p:tgtEl>
                                          <p:spTgt spid="38196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196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1969">
                                            <p:txEl>
                                              <p:pRg st="2" end="2"/>
                                            </p:txEl>
                                          </p:spTgt>
                                        </p:tgtEl>
                                        <p:attrNameLst>
                                          <p:attrName>style.visibility</p:attrName>
                                        </p:attrNameLst>
                                      </p:cBhvr>
                                      <p:to>
                                        <p:strVal val="visible"/>
                                      </p:to>
                                    </p:set>
                                    <p:anim calcmode="lin" valueType="num">
                                      <p:cBhvr additive="base">
                                        <p:cTn id="19" dur="500" fill="hold"/>
                                        <p:tgtEl>
                                          <p:spTgt spid="38196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196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Pencil Check"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1969">
                                            <p:txEl>
                                              <p:pRg st="3" end="3"/>
                                            </p:txEl>
                                          </p:spTgt>
                                        </p:tgtEl>
                                        <p:attrNameLst>
                                          <p:attrName>style.visibility</p:attrName>
                                        </p:attrNameLst>
                                      </p:cBhvr>
                                      <p:to>
                                        <p:strVal val="visible"/>
                                      </p:to>
                                    </p:set>
                                    <p:anim calcmode="lin" valueType="num">
                                      <p:cBhvr additive="base">
                                        <p:cTn id="25" dur="500" fill="hold"/>
                                        <p:tgtEl>
                                          <p:spTgt spid="38196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196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Pencil Check"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1969">
                                            <p:txEl>
                                              <p:pRg st="4" end="4"/>
                                            </p:txEl>
                                          </p:spTgt>
                                        </p:tgtEl>
                                        <p:attrNameLst>
                                          <p:attrName>style.visibility</p:attrName>
                                        </p:attrNameLst>
                                      </p:cBhvr>
                                      <p:to>
                                        <p:strVal val="visible"/>
                                      </p:to>
                                    </p:set>
                                    <p:anim calcmode="lin" valueType="num">
                                      <p:cBhvr additive="base">
                                        <p:cTn id="31" dur="500" fill="hold"/>
                                        <p:tgtEl>
                                          <p:spTgt spid="38196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196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Pencil Check"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1969">
                                            <p:txEl>
                                              <p:pRg st="5" end="5"/>
                                            </p:txEl>
                                          </p:spTgt>
                                        </p:tgtEl>
                                        <p:attrNameLst>
                                          <p:attrName>style.visibility</p:attrName>
                                        </p:attrNameLst>
                                      </p:cBhvr>
                                      <p:to>
                                        <p:strVal val="visible"/>
                                      </p:to>
                                    </p:set>
                                    <p:anim calcmode="lin" valueType="num">
                                      <p:cBhvr additive="base">
                                        <p:cTn id="37" dur="500" fill="hold"/>
                                        <p:tgtEl>
                                          <p:spTgt spid="38196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196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builtIn="1"/>
                                        </p:tgtEl>
                                      </p:cMediaNode>
                                    </p:audio>
                                  </p:subTnLst>
                                </p:cTn>
                              </p:par>
                            </p:childTnLst>
                          </p:cTn>
                        </p:par>
                      </p:childTnLst>
                    </p:cTn>
                  </p:par>
                  <p:par>
                    <p:cTn id="39" fill="hold">
                      <p:stCondLst>
                        <p:cond delay="indefinite"/>
                      </p:stCondLst>
                      <p:childTnLst>
                        <p:par>
                          <p:cTn id="40" fill="hold">
                            <p:stCondLst>
                              <p:cond delay="0"/>
                            </p:stCondLst>
                            <p:childTnLst>
                              <p:par>
                                <p:cTn id="41" presetID="6" presetClass="entr" presetSubtype="32" fill="hold" grpId="0" nodeType="clickEffect">
                                  <p:stCondLst>
                                    <p:cond delay="0"/>
                                  </p:stCondLst>
                                  <p:childTnLst>
                                    <p:set>
                                      <p:cBhvr>
                                        <p:cTn id="42" dur="1" fill="hold">
                                          <p:stCondLst>
                                            <p:cond delay="0"/>
                                          </p:stCondLst>
                                        </p:cTn>
                                        <p:tgtEl>
                                          <p:spTgt spid="381976"/>
                                        </p:tgtEl>
                                        <p:attrNameLst>
                                          <p:attrName>style.visibility</p:attrName>
                                        </p:attrNameLst>
                                      </p:cBhvr>
                                      <p:to>
                                        <p:strVal val="visible"/>
                                      </p:to>
                                    </p:set>
                                    <p:animEffect transition="in" filter="circle(out)">
                                      <p:cBhvr>
                                        <p:cTn id="43" dur="500"/>
                                        <p:tgtEl>
                                          <p:spTgt spid="381976"/>
                                        </p:tgtEl>
                                      </p:cBhvr>
                                    </p:animEffect>
                                  </p:childTnLst>
                                  <p:subTnLst>
                                    <p:audio>
                                      <p:cMediaNode>
                                        <p:cTn display="0" masterRel="sameClick">
                                          <p:stCondLst>
                                            <p:cond evt="begin" delay="0">
                                              <p:tn val="41"/>
                                            </p:cond>
                                          </p:stCondLst>
                                          <p:endCondLst>
                                            <p:cond evt="onStopAudio" delay="0">
                                              <p:tgtEl>
                                                <p:sldTgt/>
                                              </p:tgtEl>
                                            </p:cond>
                                          </p:endCondLst>
                                        </p:cTn>
                                        <p:tgtEl>
                                          <p:sndTgt r:embed="rId5" name="Explosion" builtIn="1"/>
                                        </p:tgtEl>
                                      </p:cMediaNode>
                                    </p:audio>
                                  </p:subTnLst>
                                </p:cTn>
                              </p:par>
                            </p:childTnLst>
                          </p:cTn>
                        </p:par>
                      </p:childTnLst>
                    </p:cTn>
                  </p:par>
                  <p:par>
                    <p:cTn id="44" fill="hold">
                      <p:stCondLst>
                        <p:cond delay="indefinite"/>
                      </p:stCondLst>
                      <p:childTnLst>
                        <p:par>
                          <p:cTn id="45" fill="hold">
                            <p:stCondLst>
                              <p:cond delay="0"/>
                            </p:stCondLst>
                            <p:childTnLst>
                              <p:par>
                                <p:cTn id="46" presetID="6" presetClass="entr" presetSubtype="32" fill="hold" grpId="0" nodeType="clickEffect">
                                  <p:stCondLst>
                                    <p:cond delay="0"/>
                                  </p:stCondLst>
                                  <p:childTnLst>
                                    <p:set>
                                      <p:cBhvr>
                                        <p:cTn id="47" dur="1" fill="hold">
                                          <p:stCondLst>
                                            <p:cond delay="0"/>
                                          </p:stCondLst>
                                        </p:cTn>
                                        <p:tgtEl>
                                          <p:spTgt spid="381979"/>
                                        </p:tgtEl>
                                        <p:attrNameLst>
                                          <p:attrName>style.visibility</p:attrName>
                                        </p:attrNameLst>
                                      </p:cBhvr>
                                      <p:to>
                                        <p:strVal val="visible"/>
                                      </p:to>
                                    </p:set>
                                    <p:animEffect transition="in" filter="circle(out)">
                                      <p:cBhvr>
                                        <p:cTn id="48" dur="500"/>
                                        <p:tgtEl>
                                          <p:spTgt spid="381979"/>
                                        </p:tgtEl>
                                      </p:cBhvr>
                                    </p:animEffect>
                                  </p:childTnLst>
                                  <p:subTnLst>
                                    <p:audio>
                                      <p:cMediaNode>
                                        <p:cTn display="0" masterRel="sameClick">
                                          <p:stCondLst>
                                            <p:cond evt="begin" delay="0">
                                              <p:tn val="46"/>
                                            </p:cond>
                                          </p:stCondLst>
                                          <p:endCondLst>
                                            <p:cond evt="onStopAudio" delay="0">
                                              <p:tgtEl>
                                                <p:sldTgt/>
                                              </p:tgtEl>
                                            </p:cond>
                                          </p:endCondLst>
                                        </p:cTn>
                                        <p:tgtEl>
                                          <p:sndTgt r:embed="rId6" name="String" builtIn="1"/>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500"/>
                                        <p:tgtEl>
                                          <p:spTgt spid="2"/>
                                        </p:tgtEl>
                                      </p:cBhvr>
                                    </p:animEffect>
                                  </p:childTnLst>
                                  <p:subTnLst>
                                    <p:audio>
                                      <p:cMediaNode>
                                        <p:cTn display="0" masterRel="sameClick">
                                          <p:stCondLst>
                                            <p:cond evt="begin" delay="0">
                                              <p:tn val="51"/>
                                            </p:cond>
                                          </p:stCondLst>
                                          <p:endCondLst>
                                            <p:cond evt="onStopAudio" delay="0">
                                              <p:tgtEl>
                                                <p:sldTgt/>
                                              </p:tgtEl>
                                            </p:cond>
                                          </p:endCondLst>
                                        </p:cTn>
                                        <p:tgtEl>
                                          <p:sndTgt r:embed="rId7" name="Vibro Up" builtIn="1"/>
                                        </p:tgtEl>
                                      </p:cMediaNode>
                                    </p:audio>
                                  </p:sub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81996">
                                            <p:txEl>
                                              <p:pRg st="0" end="0"/>
                                            </p:txEl>
                                          </p:spTgt>
                                        </p:tgtEl>
                                        <p:attrNameLst>
                                          <p:attrName>style.visibility</p:attrName>
                                        </p:attrNameLst>
                                      </p:cBhvr>
                                      <p:to>
                                        <p:strVal val="visible"/>
                                      </p:to>
                                    </p:set>
                                    <p:animEffect transition="in" filter="wipe(left)">
                                      <p:cBhvr>
                                        <p:cTn id="58" dur="500"/>
                                        <p:tgtEl>
                                          <p:spTgt spid="381996">
                                            <p:txEl>
                                              <p:pRg st="0" end="0"/>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8" name="Chimes" builtIn="1"/>
                                        </p:tgtEl>
                                      </p:cMediaNode>
                                    </p:audio>
                                  </p:sub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82006">
                                            <p:txEl>
                                              <p:pRg st="0" end="0"/>
                                            </p:txEl>
                                          </p:spTgt>
                                        </p:tgtEl>
                                        <p:attrNameLst>
                                          <p:attrName>style.visibility</p:attrName>
                                        </p:attrNameLst>
                                      </p:cBhvr>
                                      <p:to>
                                        <p:strVal val="visible"/>
                                      </p:to>
                                    </p:set>
                                    <p:animEffect transition="in" filter="wipe(left)">
                                      <p:cBhvr>
                                        <p:cTn id="63" dur="500"/>
                                        <p:tgtEl>
                                          <p:spTgt spid="382006">
                                            <p:txEl>
                                              <p:pRg st="0" end="0"/>
                                            </p:txEl>
                                          </p:spTgt>
                                        </p:tgtEl>
                                      </p:cBhvr>
                                    </p:animEffect>
                                  </p:childTnLst>
                                  <p:subTnLst>
                                    <p:audio>
                                      <p:cMediaNode>
                                        <p:cTn display="0" masterRel="sameClick">
                                          <p:stCondLst>
                                            <p:cond evt="begin" delay="0">
                                              <p:tn val="61"/>
                                            </p:cond>
                                          </p:stCondLst>
                                          <p:endCondLst>
                                            <p:cond evt="onStopAudio" delay="0">
                                              <p:tgtEl>
                                                <p:sldTgt/>
                                              </p:tgtEl>
                                            </p:cond>
                                          </p:endCondLst>
                                        </p:cTn>
                                        <p:tgtEl>
                                          <p:sndTgt r:embed="rId8" name="Chimes" builtIn="1"/>
                                        </p:tgtEl>
                                      </p:cMediaNode>
                                    </p:audio>
                                  </p:sub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81999"/>
                                        </p:tgtEl>
                                        <p:attrNameLst>
                                          <p:attrName>style.visibility</p:attrName>
                                        </p:attrNameLst>
                                      </p:cBhvr>
                                      <p:to>
                                        <p:strVal val="visible"/>
                                      </p:to>
                                    </p:set>
                                    <p:animEffect transition="in" filter="wipe(left)">
                                      <p:cBhvr>
                                        <p:cTn id="68" dur="500"/>
                                        <p:tgtEl>
                                          <p:spTgt spid="381999"/>
                                        </p:tgtEl>
                                      </p:cBhvr>
                                    </p:animEffect>
                                  </p:childTnLst>
                                  <p:subTnLst>
                                    <p:audio>
                                      <p:cMediaNode>
                                        <p:cTn display="0" masterRel="sameClick">
                                          <p:stCondLst>
                                            <p:cond evt="begin" delay="0">
                                              <p:tn val="66"/>
                                            </p:cond>
                                          </p:stCondLst>
                                          <p:endCondLst>
                                            <p:cond evt="onStopAudio" delay="0">
                                              <p:tgtEl>
                                                <p:sldTgt/>
                                              </p:tgtEl>
                                            </p:cond>
                                          </p:endCondLst>
                                        </p:cTn>
                                        <p:tgtEl>
                                          <p:sndTgt r:embed="rId7" name="Vibro Up" builtIn="1"/>
                                        </p:tgtEl>
                                      </p:cMediaNode>
                                    </p:audio>
                                  </p:sub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82000"/>
                                        </p:tgtEl>
                                        <p:attrNameLst>
                                          <p:attrName>style.visibility</p:attrName>
                                        </p:attrNameLst>
                                      </p:cBhvr>
                                      <p:to>
                                        <p:strVal val="visible"/>
                                      </p:to>
                                    </p:set>
                                    <p:animEffect transition="in" filter="wipe(down)">
                                      <p:cBhvr>
                                        <p:cTn id="73" dur="500"/>
                                        <p:tgtEl>
                                          <p:spTgt spid="382000"/>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382001"/>
                                        </p:tgtEl>
                                        <p:attrNameLst>
                                          <p:attrName>style.visibility</p:attrName>
                                        </p:attrNameLst>
                                      </p:cBhvr>
                                      <p:to>
                                        <p:strVal val="visible"/>
                                      </p:to>
                                    </p:set>
                                    <p:animEffect transition="in" filter="wipe(left)">
                                      <p:cBhvr>
                                        <p:cTn id="77" dur="500"/>
                                        <p:tgtEl>
                                          <p:spTgt spid="382001"/>
                                        </p:tgtEl>
                                      </p:cBhvr>
                                    </p:animEffect>
                                  </p:childTnLst>
                                  <p:subTnLst>
                                    <p:audio>
                                      <p:cMediaNode>
                                        <p:cTn display="0" masterRel="sameClick">
                                          <p:stCondLst>
                                            <p:cond evt="begin" delay="0">
                                              <p:tn val="75"/>
                                            </p:cond>
                                          </p:stCondLst>
                                          <p:endCondLst>
                                            <p:cond evt="onStopAudio" delay="0">
                                              <p:tgtEl>
                                                <p:sldTgt/>
                                              </p:tgtEl>
                                            </p:cond>
                                          </p:endCondLst>
                                        </p:cTn>
                                        <p:tgtEl>
                                          <p:sndTgt r:embed="rId9" name="Quack"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9" grpId="0" build="p" bldLvl="2" autoUpdateAnimBg="0"/>
      <p:bldP spid="381999" grpId="0" animBg="1" autoUpdateAnimBg="0"/>
      <p:bldP spid="382001" grpId="0" animBg="1" autoUpdateAnimBg="0"/>
      <p:bldP spid="381976" grpId="0" animBg="1" autoUpdateAnimBg="0"/>
      <p:bldP spid="381979" grpId="0" animBg="1" autoUpdateAnimBg="0"/>
      <p:bldP spid="381996" grpId="0" build="p" autoUpdateAnimBg="0"/>
      <p:bldP spid="38200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5761" name="Picture 17"/>
          <p:cNvPicPr>
            <a:picLocks noChangeAspect="1" noChangeArrowheads="1"/>
          </p:cNvPicPr>
          <p:nvPr/>
        </p:nvPicPr>
        <p:blipFill>
          <a:blip r:embed="rId7"/>
          <a:srcRect b="3355"/>
          <a:stretch>
            <a:fillRect/>
          </a:stretch>
        </p:blipFill>
        <p:spPr bwMode="auto">
          <a:xfrm>
            <a:off x="2792413" y="2700338"/>
            <a:ext cx="4984750" cy="4157662"/>
          </a:xfrm>
          <a:prstGeom prst="rect">
            <a:avLst/>
          </a:prstGeom>
          <a:noFill/>
          <a:ln w="9525">
            <a:noFill/>
            <a:miter lim="800000"/>
            <a:headEnd/>
            <a:tailEnd/>
          </a:ln>
        </p:spPr>
      </p:pic>
      <p:sp>
        <p:nvSpPr>
          <p:cNvPr id="415746" name="Rectangle 2"/>
          <p:cNvSpPr>
            <a:spLocks noGrp="1" noChangeArrowheads="1"/>
          </p:cNvSpPr>
          <p:nvPr>
            <p:ph type="title"/>
          </p:nvPr>
        </p:nvSpPr>
        <p:spPr/>
        <p:txBody>
          <a:bodyPr/>
          <a:lstStyle/>
          <a:p>
            <a:pPr>
              <a:defRPr/>
            </a:pPr>
            <a:r>
              <a:rPr lang="en-US" smtClean="0"/>
              <a:t>What drives reactions?</a:t>
            </a:r>
          </a:p>
        </p:txBody>
      </p:sp>
      <p:sp>
        <p:nvSpPr>
          <p:cNvPr id="415747" name="Rectangle 3" descr="Rectangle: Click to edit Master text styles&#10;Second level&#10;Third level&#10;Fourth level&#10;Fifth level"/>
          <p:cNvSpPr>
            <a:spLocks noGrp="1" noChangeArrowheads="1"/>
          </p:cNvSpPr>
          <p:nvPr>
            <p:ph type="body" idx="1"/>
          </p:nvPr>
        </p:nvSpPr>
        <p:spPr>
          <a:xfrm>
            <a:off x="838200" y="1358900"/>
            <a:ext cx="8305800" cy="1887538"/>
          </a:xfrm>
        </p:spPr>
        <p:txBody>
          <a:bodyPr/>
          <a:lstStyle/>
          <a:p>
            <a:r>
              <a:rPr lang="en-US" smtClean="0"/>
              <a:t>If reactions are “downhill”, why don’t they just happen spontaneously?</a:t>
            </a:r>
          </a:p>
          <a:p>
            <a:pPr lvl="1"/>
            <a:r>
              <a:rPr lang="en-US" smtClean="0"/>
              <a:t>because covalent bonds are stable bonds </a:t>
            </a:r>
          </a:p>
        </p:txBody>
      </p:sp>
      <p:grpSp>
        <p:nvGrpSpPr>
          <p:cNvPr id="20485" name="Group 16"/>
          <p:cNvGrpSpPr>
            <a:grpSpLocks/>
          </p:cNvGrpSpPr>
          <p:nvPr/>
        </p:nvGrpSpPr>
        <p:grpSpPr bwMode="auto">
          <a:xfrm>
            <a:off x="0" y="3076575"/>
            <a:ext cx="3632200" cy="3781425"/>
            <a:chOff x="0" y="1938"/>
            <a:chExt cx="2288" cy="2382"/>
          </a:xfrm>
        </p:grpSpPr>
        <p:pic>
          <p:nvPicPr>
            <p:cNvPr id="20489" name="Picture 6" descr="f8-06b_energy_in_chemic_c"/>
            <p:cNvPicPr>
              <a:picLocks noChangeAspect="1" noChangeArrowheads="1"/>
            </p:cNvPicPr>
            <p:nvPr/>
          </p:nvPicPr>
          <p:blipFill>
            <a:blip r:embed="rId8">
              <a:clrChange>
                <a:clrFrom>
                  <a:srgbClr val="FFFFFF"/>
                </a:clrFrom>
                <a:clrTo>
                  <a:srgbClr val="FFFFFF">
                    <a:alpha val="0"/>
                  </a:srgbClr>
                </a:clrTo>
              </a:clrChange>
            </a:blip>
            <a:srcRect l="22501" t="2251" b="9000"/>
            <a:stretch>
              <a:fillRect/>
            </a:stretch>
          </p:blipFill>
          <p:spPr bwMode="auto">
            <a:xfrm>
              <a:off x="186" y="2179"/>
              <a:ext cx="2102" cy="1805"/>
            </a:xfrm>
            <a:prstGeom prst="rect">
              <a:avLst/>
            </a:prstGeom>
            <a:noFill/>
            <a:ln w="9525">
              <a:noFill/>
              <a:miter lim="800000"/>
              <a:headEnd/>
              <a:tailEnd/>
            </a:ln>
          </p:spPr>
        </p:pic>
        <p:pic>
          <p:nvPicPr>
            <p:cNvPr id="20490" name="Picture 7" descr="f8-06a_energy_in_chemic_c"/>
            <p:cNvPicPr>
              <a:picLocks noChangeAspect="1" noChangeArrowheads="1"/>
            </p:cNvPicPr>
            <p:nvPr/>
          </p:nvPicPr>
          <p:blipFill>
            <a:blip r:embed="rId9"/>
            <a:srcRect l="22501" t="3000" r="69749" b="7500"/>
            <a:stretch>
              <a:fillRect/>
            </a:stretch>
          </p:blipFill>
          <p:spPr bwMode="auto">
            <a:xfrm>
              <a:off x="0" y="1938"/>
              <a:ext cx="275" cy="2382"/>
            </a:xfrm>
            <a:prstGeom prst="rect">
              <a:avLst/>
            </a:prstGeom>
            <a:noFill/>
            <a:ln w="9525">
              <a:noFill/>
              <a:miter lim="800000"/>
              <a:headEnd/>
              <a:tailEnd/>
            </a:ln>
          </p:spPr>
        </p:pic>
      </p:grpSp>
      <p:pic>
        <p:nvPicPr>
          <p:cNvPr id="415755" name="Picture 11" descr="penguinL"/>
          <p:cNvPicPr>
            <a:picLocks noChangeAspect="1" noChangeArrowheads="1"/>
          </p:cNvPicPr>
          <p:nvPr/>
        </p:nvPicPr>
        <p:blipFill>
          <a:blip r:embed="rId10"/>
          <a:srcRect/>
          <a:stretch>
            <a:fillRect/>
          </a:stretch>
        </p:blipFill>
        <p:spPr bwMode="auto">
          <a:xfrm>
            <a:off x="7866063" y="5557838"/>
            <a:ext cx="1274762" cy="1295400"/>
          </a:xfrm>
          <a:prstGeom prst="rect">
            <a:avLst/>
          </a:prstGeom>
          <a:noFill/>
          <a:ln w="9525">
            <a:noFill/>
            <a:miter lim="800000"/>
            <a:headEnd/>
            <a:tailEnd/>
          </a:ln>
        </p:spPr>
      </p:pic>
      <p:sp>
        <p:nvSpPr>
          <p:cNvPr id="415756" name="AutoShape 12"/>
          <p:cNvSpPr>
            <a:spLocks noChangeArrowheads="1"/>
          </p:cNvSpPr>
          <p:nvPr/>
        </p:nvSpPr>
        <p:spPr bwMode="auto">
          <a:xfrm>
            <a:off x="6181725" y="2863850"/>
            <a:ext cx="2962275" cy="1560513"/>
          </a:xfrm>
          <a:prstGeom prst="wedgeEllipseCallout">
            <a:avLst>
              <a:gd name="adj1" fmla="val 17148"/>
              <a:gd name="adj2" fmla="val 135454"/>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b="1">
                <a:solidFill>
                  <a:srgbClr val="0F116A"/>
                </a:solidFill>
                <a:latin typeface="Comic Sans MS" pitchFamily="84" charset="0"/>
              </a:rPr>
              <a:t>Why don’t</a:t>
            </a:r>
            <a:br>
              <a:rPr lang="en-US" sz="1800" b="1">
                <a:solidFill>
                  <a:srgbClr val="0F116A"/>
                </a:solidFill>
                <a:latin typeface="Comic Sans MS" pitchFamily="84" charset="0"/>
              </a:rPr>
            </a:br>
            <a:r>
              <a:rPr lang="en-US" sz="1800" b="1">
                <a:solidFill>
                  <a:srgbClr val="0F116A"/>
                </a:solidFill>
                <a:latin typeface="Comic Sans MS" pitchFamily="84" charset="0"/>
              </a:rPr>
              <a:t>stable polymers</a:t>
            </a:r>
            <a:br>
              <a:rPr lang="en-US" sz="1800" b="1">
                <a:solidFill>
                  <a:srgbClr val="0F116A"/>
                </a:solidFill>
                <a:latin typeface="Comic Sans MS" pitchFamily="84" charset="0"/>
              </a:rPr>
            </a:br>
            <a:r>
              <a:rPr lang="en-US" sz="1800" b="1">
                <a:solidFill>
                  <a:srgbClr val="0F116A"/>
                </a:solidFill>
                <a:latin typeface="Comic Sans MS" pitchFamily="84" charset="0"/>
              </a:rPr>
              <a:t>spontaneously</a:t>
            </a:r>
            <a:br>
              <a:rPr lang="en-US" sz="1800" b="1">
                <a:solidFill>
                  <a:srgbClr val="0F116A"/>
                </a:solidFill>
                <a:latin typeface="Comic Sans MS" pitchFamily="84" charset="0"/>
              </a:rPr>
            </a:br>
            <a:r>
              <a:rPr lang="en-US" sz="1800" b="1">
                <a:solidFill>
                  <a:srgbClr val="0F116A"/>
                </a:solidFill>
                <a:latin typeface="Comic Sans MS" pitchFamily="84" charset="0"/>
              </a:rPr>
              <a:t>digest into their</a:t>
            </a:r>
            <a:br>
              <a:rPr lang="en-US" sz="1800" b="1">
                <a:solidFill>
                  <a:srgbClr val="0F116A"/>
                </a:solidFill>
                <a:latin typeface="Comic Sans MS" pitchFamily="84" charset="0"/>
              </a:rPr>
            </a:br>
            <a:r>
              <a:rPr lang="en-US" sz="1800" b="1">
                <a:solidFill>
                  <a:srgbClr val="0F116A"/>
                </a:solidFill>
                <a:latin typeface="Comic Sans MS" pitchFamily="84" charset="0"/>
              </a:rPr>
              <a:t>monomers?</a:t>
            </a:r>
          </a:p>
        </p:txBody>
      </p:sp>
      <p:sp>
        <p:nvSpPr>
          <p:cNvPr id="415762" name="AutoShape 18"/>
          <p:cNvSpPr>
            <a:spLocks noChangeArrowheads="1"/>
          </p:cNvSpPr>
          <p:nvPr/>
        </p:nvSpPr>
        <p:spPr bwMode="auto">
          <a:xfrm>
            <a:off x="2674938" y="3340100"/>
            <a:ext cx="965200" cy="373063"/>
          </a:xfrm>
          <a:prstGeom prst="roundRect">
            <a:avLst>
              <a:gd name="adj" fmla="val 16667"/>
            </a:avLst>
          </a:prstGeom>
          <a:solidFill>
            <a:srgbClr val="CC0000"/>
          </a:solidFill>
          <a:ln w="9525">
            <a:noFill/>
            <a:round/>
            <a:headEnd/>
            <a:tailEnd/>
          </a:ln>
        </p:spPr>
        <p:txBody>
          <a:bodyPr wrap="none" lIns="45720" tIns="0" rIns="45720" bIns="0" anchor="ctr">
            <a:spAutoFit/>
          </a:bodyPr>
          <a:lstStyle/>
          <a:p>
            <a:r>
              <a:rPr lang="en-US" sz="2200" b="1" u="sng">
                <a:solidFill>
                  <a:schemeClr val="bg1"/>
                </a:solidFill>
              </a:rPr>
              <a:t>starch</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 calcmode="lin" valueType="num">
                                      <p:cBhvr additive="base">
                                        <p:cTn id="7" dur="500" fill="hold"/>
                                        <p:tgtEl>
                                          <p:spTgt spid="415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57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15761"/>
                                        </p:tgtEl>
                                        <p:attrNameLst>
                                          <p:attrName>style.visibility</p:attrName>
                                        </p:attrNameLst>
                                      </p:cBhvr>
                                      <p:to>
                                        <p:strVal val="visible"/>
                                      </p:to>
                                    </p:set>
                                    <p:animEffect transition="in" filter="wipe(left)">
                                      <p:cBhvr>
                                        <p:cTn id="12" dur="500"/>
                                        <p:tgtEl>
                                          <p:spTgt spid="415761"/>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 builtIn="1"/>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5762"/>
                                        </p:tgtEl>
                                        <p:attrNameLst>
                                          <p:attrName>style.visibility</p:attrName>
                                        </p:attrNameLst>
                                      </p:cBhvr>
                                      <p:to>
                                        <p:strVal val="visible"/>
                                      </p:to>
                                    </p:set>
                                    <p:animEffect transition="in" filter="wipe(left)">
                                      <p:cBhvr>
                                        <p:cTn id="17" dur="500"/>
                                        <p:tgtEl>
                                          <p:spTgt spid="415762"/>
                                        </p:tgtEl>
                                      </p:cBhvr>
                                    </p:animEffect>
                                  </p:childTnLst>
                                  <p:subTnLst>
                                    <p:audio>
                                      <p:cMediaNode>
                                        <p:cTn display="0" masterRel="sameClick">
                                          <p:stCondLst>
                                            <p:cond evt="begin" delay="0">
                                              <p:tn val="15"/>
                                            </p:cond>
                                          </p:stCondLst>
                                          <p:endCondLst>
                                            <p:cond evt="onStopAudio" delay="0">
                                              <p:tgtEl>
                                                <p:sldTgt/>
                                              </p:tgtEl>
                                            </p:cond>
                                          </p:endCondLst>
                                        </p:cTn>
                                        <p:tgtEl>
                                          <p:sndTgt r:embed="rId5" name="Pencil Check" builtIn="1"/>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15755"/>
                                        </p:tgtEl>
                                        <p:attrNameLst>
                                          <p:attrName>style.visibility</p:attrName>
                                        </p:attrNameLst>
                                      </p:cBhvr>
                                      <p:to>
                                        <p:strVal val="visible"/>
                                      </p:to>
                                    </p:set>
                                    <p:animEffect transition="in" filter="wipe(down)">
                                      <p:cBhvr>
                                        <p:cTn id="22" dur="500"/>
                                        <p:tgtEl>
                                          <p:spTgt spid="415755"/>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415756"/>
                                        </p:tgtEl>
                                        <p:attrNameLst>
                                          <p:attrName>style.visibility</p:attrName>
                                        </p:attrNameLst>
                                      </p:cBhvr>
                                      <p:to>
                                        <p:strVal val="visible"/>
                                      </p:to>
                                    </p:set>
                                    <p:animEffect transition="in" filter="wipe(down)">
                                      <p:cBhvr>
                                        <p:cTn id="26" dur="500"/>
                                        <p:tgtEl>
                                          <p:spTgt spid="415756"/>
                                        </p:tgtEl>
                                      </p:cBhvr>
                                    </p:animEffect>
                                  </p:childTnLst>
                                  <p:subTnLst>
                                    <p:audio>
                                      <p:cMediaNode>
                                        <p:cTn display="0" masterRel="sameClick">
                                          <p:stCondLst>
                                            <p:cond evt="begin" delay="0">
                                              <p:tn val="24"/>
                                            </p:cond>
                                          </p:stCondLst>
                                          <p:endCondLst>
                                            <p:cond evt="onStopAudio" delay="0">
                                              <p:tgtEl>
                                                <p:sldTgt/>
                                              </p:tgtEl>
                                            </p:cond>
                                          </p:endCondLst>
                                        </p:cTn>
                                        <p:tgtEl>
                                          <p:sndTgt r:embed="rId6" name="Quack"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5747">
                                            <p:txEl>
                                              <p:pRg st="1" end="1"/>
                                            </p:txEl>
                                          </p:spTgt>
                                        </p:tgtEl>
                                        <p:attrNameLst>
                                          <p:attrName>style.visibility</p:attrName>
                                        </p:attrNameLst>
                                      </p:cBhvr>
                                      <p:to>
                                        <p:strVal val="visible"/>
                                      </p:to>
                                    </p:set>
                                    <p:anim calcmode="lin" valueType="num">
                                      <p:cBhvr additive="base">
                                        <p:cTn id="31" dur="500" fill="hold"/>
                                        <p:tgtEl>
                                          <p:spTgt spid="415747">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57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autoUpdateAnimBg="0"/>
      <p:bldP spid="415756" grpId="0" animBg="1" autoUpdateAnimBg="0"/>
      <p:bldP spid="41576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a:defRPr/>
            </a:pPr>
            <a:r>
              <a:rPr lang="en-US" smtClean="0"/>
              <a:t>Activation energy</a:t>
            </a:r>
          </a:p>
        </p:txBody>
      </p:sp>
      <p:sp>
        <p:nvSpPr>
          <p:cNvPr id="377859" name="Rectangle 3" descr="Rectangle: Click to edit Master text styles&#10;Second level&#10;Third level&#10;Fourth level&#10;Fifth level"/>
          <p:cNvSpPr>
            <a:spLocks noGrp="1" noChangeArrowheads="1"/>
          </p:cNvSpPr>
          <p:nvPr>
            <p:ph type="body" idx="1"/>
          </p:nvPr>
        </p:nvSpPr>
        <p:spPr>
          <a:xfrm>
            <a:off x="838200" y="1371600"/>
            <a:ext cx="7772400" cy="3065463"/>
          </a:xfrm>
        </p:spPr>
        <p:txBody>
          <a:bodyPr/>
          <a:lstStyle/>
          <a:p>
            <a:r>
              <a:rPr lang="en-US" sz="3400" smtClean="0"/>
              <a:t>Breaking down large molecules requires an initial input of energy</a:t>
            </a:r>
          </a:p>
          <a:p>
            <a:pPr lvl="1"/>
            <a:r>
              <a:rPr lang="en-US" sz="3000" u="sng" smtClean="0">
                <a:solidFill>
                  <a:srgbClr val="CC0000"/>
                </a:solidFill>
              </a:rPr>
              <a:t>activation energy</a:t>
            </a:r>
            <a:endParaRPr lang="en-US" sz="3000" smtClean="0"/>
          </a:p>
          <a:p>
            <a:pPr lvl="1"/>
            <a:r>
              <a:rPr lang="en-US" sz="3000" smtClean="0"/>
              <a:t>large biomolecules are stable</a:t>
            </a:r>
          </a:p>
          <a:p>
            <a:pPr lvl="1"/>
            <a:r>
              <a:rPr lang="en-US" sz="3000" smtClean="0"/>
              <a:t>must absorb energy to break bonds </a:t>
            </a:r>
          </a:p>
        </p:txBody>
      </p:sp>
      <p:pic>
        <p:nvPicPr>
          <p:cNvPr id="21508" name="Picture 16" descr="fire"/>
          <p:cNvPicPr>
            <a:picLocks noChangeAspect="1" noChangeArrowheads="1"/>
          </p:cNvPicPr>
          <p:nvPr/>
        </p:nvPicPr>
        <p:blipFill>
          <a:blip r:embed="rId5"/>
          <a:srcRect/>
          <a:stretch>
            <a:fillRect/>
          </a:stretch>
        </p:blipFill>
        <p:spPr bwMode="auto">
          <a:xfrm>
            <a:off x="5791200" y="4267200"/>
            <a:ext cx="1905000" cy="1908175"/>
          </a:xfrm>
          <a:prstGeom prst="rect">
            <a:avLst/>
          </a:prstGeom>
          <a:noFill/>
          <a:ln w="9525">
            <a:noFill/>
            <a:miter lim="800000"/>
            <a:headEnd/>
            <a:tailEnd/>
          </a:ln>
        </p:spPr>
      </p:pic>
      <p:pic>
        <p:nvPicPr>
          <p:cNvPr id="21509" name="Picture 17" descr="logs"/>
          <p:cNvPicPr>
            <a:picLocks noChangeAspect="1" noChangeArrowheads="1"/>
          </p:cNvPicPr>
          <p:nvPr/>
        </p:nvPicPr>
        <p:blipFill>
          <a:blip r:embed="rId6"/>
          <a:srcRect/>
          <a:stretch>
            <a:fillRect/>
          </a:stretch>
        </p:blipFill>
        <p:spPr bwMode="auto">
          <a:xfrm>
            <a:off x="1752600" y="4343400"/>
            <a:ext cx="2082800" cy="1908175"/>
          </a:xfrm>
          <a:prstGeom prst="rect">
            <a:avLst/>
          </a:prstGeom>
          <a:noFill/>
          <a:ln w="9525">
            <a:noFill/>
            <a:miter lim="800000"/>
            <a:headEnd/>
            <a:tailEnd/>
          </a:ln>
        </p:spPr>
      </p:pic>
      <p:sp>
        <p:nvSpPr>
          <p:cNvPr id="21510" name="AutoShape 18"/>
          <p:cNvSpPr>
            <a:spLocks noChangeArrowheads="1"/>
          </p:cNvSpPr>
          <p:nvPr/>
        </p:nvSpPr>
        <p:spPr bwMode="auto">
          <a:xfrm>
            <a:off x="3810000" y="5257800"/>
            <a:ext cx="1295400" cy="381000"/>
          </a:xfrm>
          <a:prstGeom prst="rightArrow">
            <a:avLst>
              <a:gd name="adj1" fmla="val 50000"/>
              <a:gd name="adj2" fmla="val 85000"/>
            </a:avLst>
          </a:prstGeom>
          <a:solidFill>
            <a:srgbClr val="0F116A"/>
          </a:solidFill>
          <a:ln w="9525">
            <a:solidFill>
              <a:schemeClr val="tx1"/>
            </a:solidFill>
            <a:miter lim="800000"/>
            <a:headEnd/>
            <a:tailEnd/>
          </a:ln>
        </p:spPr>
        <p:txBody>
          <a:bodyPr wrap="none" anchor="ctr"/>
          <a:lstStyle/>
          <a:p>
            <a:endParaRPr lang="en-US"/>
          </a:p>
        </p:txBody>
      </p:sp>
      <p:grpSp>
        <p:nvGrpSpPr>
          <p:cNvPr id="2" name="Group 19"/>
          <p:cNvGrpSpPr>
            <a:grpSpLocks/>
          </p:cNvGrpSpPr>
          <p:nvPr/>
        </p:nvGrpSpPr>
        <p:grpSpPr bwMode="auto">
          <a:xfrm>
            <a:off x="4038600" y="5334000"/>
            <a:ext cx="1219200" cy="1341438"/>
            <a:chOff x="2544" y="3360"/>
            <a:chExt cx="768" cy="845"/>
          </a:xfrm>
        </p:grpSpPr>
        <p:sp>
          <p:nvSpPr>
            <p:cNvPr id="21514" name="Rectangle 20"/>
            <p:cNvSpPr>
              <a:spLocks noChangeArrowheads="1"/>
            </p:cNvSpPr>
            <p:nvPr/>
          </p:nvSpPr>
          <p:spPr bwMode="auto">
            <a:xfrm>
              <a:off x="2544" y="3936"/>
              <a:ext cx="693" cy="269"/>
            </a:xfrm>
            <a:prstGeom prst="rect">
              <a:avLst/>
            </a:prstGeom>
            <a:noFill/>
            <a:ln w="9525">
              <a:noFill/>
              <a:miter lim="800000"/>
              <a:headEnd/>
              <a:tailEnd/>
            </a:ln>
          </p:spPr>
          <p:txBody>
            <a:bodyPr wrap="none" anchor="ctr">
              <a:spAutoFit/>
            </a:bodyPr>
            <a:lstStyle/>
            <a:p>
              <a:r>
                <a:rPr lang="en-US" sz="2200" b="1">
                  <a:solidFill>
                    <a:srgbClr val="CC0000"/>
                  </a:solidFill>
                  <a:sym typeface="Symbol" pitchFamily="84" charset="2"/>
                </a:rPr>
                <a:t>energy</a:t>
              </a:r>
            </a:p>
          </p:txBody>
        </p:sp>
        <p:pic>
          <p:nvPicPr>
            <p:cNvPr id="21515" name="Picture 21" descr="match"/>
            <p:cNvPicPr>
              <a:picLocks noChangeAspect="1" noChangeArrowheads="1"/>
            </p:cNvPicPr>
            <p:nvPr/>
          </p:nvPicPr>
          <p:blipFill>
            <a:blip r:embed="rId7"/>
            <a:srcRect/>
            <a:stretch>
              <a:fillRect/>
            </a:stretch>
          </p:blipFill>
          <p:spPr bwMode="auto">
            <a:xfrm>
              <a:off x="2544" y="3360"/>
              <a:ext cx="768" cy="670"/>
            </a:xfrm>
            <a:prstGeom prst="rect">
              <a:avLst/>
            </a:prstGeom>
            <a:noFill/>
            <a:ln w="9525">
              <a:noFill/>
              <a:miter lim="800000"/>
              <a:headEnd/>
              <a:tailEnd/>
            </a:ln>
          </p:spPr>
        </p:pic>
      </p:grpSp>
      <p:sp>
        <p:nvSpPr>
          <p:cNvPr id="21512" name="Rectangle 22"/>
          <p:cNvSpPr>
            <a:spLocks noChangeArrowheads="1"/>
          </p:cNvSpPr>
          <p:nvPr/>
        </p:nvSpPr>
        <p:spPr bwMode="auto">
          <a:xfrm>
            <a:off x="1785938" y="6096000"/>
            <a:ext cx="1489075" cy="457200"/>
          </a:xfrm>
          <a:prstGeom prst="rect">
            <a:avLst/>
          </a:prstGeom>
          <a:noFill/>
          <a:ln w="9525">
            <a:noFill/>
            <a:miter lim="800000"/>
            <a:headEnd/>
            <a:tailEnd/>
          </a:ln>
        </p:spPr>
        <p:txBody>
          <a:bodyPr wrap="none" anchor="ctr">
            <a:spAutoFit/>
          </a:bodyPr>
          <a:lstStyle/>
          <a:p>
            <a:r>
              <a:rPr lang="en-US" b="1">
                <a:solidFill>
                  <a:srgbClr val="660000"/>
                </a:solidFill>
              </a:rPr>
              <a:t>cellulose</a:t>
            </a:r>
          </a:p>
        </p:txBody>
      </p:sp>
      <p:sp>
        <p:nvSpPr>
          <p:cNvPr id="21513" name="Rectangle 23"/>
          <p:cNvSpPr>
            <a:spLocks noChangeArrowheads="1"/>
          </p:cNvSpPr>
          <p:nvPr/>
        </p:nvSpPr>
        <p:spPr bwMode="auto">
          <a:xfrm>
            <a:off x="5486400" y="6172200"/>
            <a:ext cx="2646363" cy="457200"/>
          </a:xfrm>
          <a:prstGeom prst="rect">
            <a:avLst/>
          </a:prstGeom>
          <a:solidFill>
            <a:schemeClr val="bg1"/>
          </a:solidFill>
          <a:ln w="9525">
            <a:noFill/>
            <a:miter lim="800000"/>
            <a:headEnd/>
            <a:tailEnd/>
          </a:ln>
        </p:spPr>
        <p:txBody>
          <a:bodyPr wrap="none">
            <a:spAutoFit/>
          </a:bodyPr>
          <a:lstStyle/>
          <a:p>
            <a:r>
              <a:rPr lang="en-US" b="1">
                <a:solidFill>
                  <a:srgbClr val="660000"/>
                </a:solidFill>
              </a:rPr>
              <a:t>CO</a:t>
            </a:r>
            <a:r>
              <a:rPr lang="en-US" b="1" baseline="-25000">
                <a:solidFill>
                  <a:srgbClr val="660000"/>
                </a:solidFill>
              </a:rPr>
              <a:t>2</a:t>
            </a:r>
            <a:r>
              <a:rPr lang="en-US" b="1">
                <a:solidFill>
                  <a:srgbClr val="660000"/>
                </a:solidFill>
              </a:rPr>
              <a:t> + H</a:t>
            </a:r>
            <a:r>
              <a:rPr lang="en-US" b="1" baseline="-25000">
                <a:solidFill>
                  <a:srgbClr val="660000"/>
                </a:solidFill>
              </a:rPr>
              <a:t>2</a:t>
            </a:r>
            <a:r>
              <a:rPr lang="en-US" b="1">
                <a:solidFill>
                  <a:srgbClr val="660000"/>
                </a:solidFill>
              </a:rPr>
              <a:t>O + </a:t>
            </a:r>
            <a:r>
              <a:rPr lang="en-US" b="1">
                <a:solidFill>
                  <a:srgbClr val="CC0000"/>
                </a:solidFill>
              </a:rPr>
              <a:t>heat</a:t>
            </a:r>
            <a:endParaRPr lang="en-US" b="1">
              <a:solidFill>
                <a:srgbClr val="66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 calcmode="lin" valueType="num">
                                      <p:cBhvr additive="base">
                                        <p:cTn id="7" dur="500" fill="hold"/>
                                        <p:tgtEl>
                                          <p:spTgt spid="3778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78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match_strike.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77859">
                                            <p:txEl>
                                              <p:pRg st="1" end="1"/>
                                            </p:txEl>
                                          </p:spTgt>
                                        </p:tgtEl>
                                        <p:attrNameLst>
                                          <p:attrName>style.visibility</p:attrName>
                                        </p:attrNameLst>
                                      </p:cBhvr>
                                      <p:to>
                                        <p:strVal val="visible"/>
                                      </p:to>
                                    </p:set>
                                    <p:anim calcmode="lin" valueType="num">
                                      <p:cBhvr additive="base">
                                        <p:cTn id="18" dur="500" fill="hold"/>
                                        <p:tgtEl>
                                          <p:spTgt spid="37785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778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builtIn="1"/>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77859">
                                            <p:txEl>
                                              <p:pRg st="2" end="2"/>
                                            </p:txEl>
                                          </p:spTgt>
                                        </p:tgtEl>
                                        <p:attrNameLst>
                                          <p:attrName>style.visibility</p:attrName>
                                        </p:attrNameLst>
                                      </p:cBhvr>
                                      <p:to>
                                        <p:strVal val="visible"/>
                                      </p:to>
                                    </p:set>
                                    <p:anim calcmode="lin" valueType="num">
                                      <p:cBhvr additive="base">
                                        <p:cTn id="24" dur="500" fill="hold"/>
                                        <p:tgtEl>
                                          <p:spTgt spid="37785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778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builtIn="1"/>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77859">
                                            <p:txEl>
                                              <p:pRg st="3" end="3"/>
                                            </p:txEl>
                                          </p:spTgt>
                                        </p:tgtEl>
                                        <p:attrNameLst>
                                          <p:attrName>style.visibility</p:attrName>
                                        </p:attrNameLst>
                                      </p:cBhvr>
                                      <p:to>
                                        <p:strVal val="visible"/>
                                      </p:to>
                                    </p:set>
                                    <p:anim calcmode="lin" valueType="num">
                                      <p:cBhvr additive="base">
                                        <p:cTn id="30" dur="500" fill="hold"/>
                                        <p:tgtEl>
                                          <p:spTgt spid="37785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778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pPr>
              <a:defRPr/>
            </a:pPr>
            <a:r>
              <a:rPr lang="en-US" smtClean="0"/>
              <a:t>Flow of energy through life</a:t>
            </a:r>
          </a:p>
        </p:txBody>
      </p:sp>
      <p:sp>
        <p:nvSpPr>
          <p:cNvPr id="369667" name="Rectangle 3" descr="Rectangle: Click to edit Master text styles&#10;Second level&#10;Third level&#10;Fourth level&#10;Fifth level"/>
          <p:cNvSpPr>
            <a:spLocks noGrp="1" noChangeArrowheads="1"/>
          </p:cNvSpPr>
          <p:nvPr>
            <p:ph type="body" idx="1"/>
          </p:nvPr>
        </p:nvSpPr>
        <p:spPr>
          <a:xfrm>
            <a:off x="685800" y="1371600"/>
            <a:ext cx="8229600" cy="1828800"/>
          </a:xfrm>
          <a:noFill/>
        </p:spPr>
        <p:txBody>
          <a:bodyPr/>
          <a:lstStyle/>
          <a:p>
            <a:r>
              <a:rPr lang="en-US" smtClean="0"/>
              <a:t>Life is built on chemical reactions</a:t>
            </a:r>
          </a:p>
          <a:p>
            <a:pPr lvl="1"/>
            <a:r>
              <a:rPr lang="en-US" smtClean="0"/>
              <a:t>transforming energy from one form to another</a:t>
            </a:r>
          </a:p>
        </p:txBody>
      </p:sp>
      <p:pic>
        <p:nvPicPr>
          <p:cNvPr id="369677" name="Picture 13"/>
          <p:cNvPicPr>
            <a:picLocks noChangeAspect="1" noChangeArrowheads="1"/>
          </p:cNvPicPr>
          <p:nvPr/>
        </p:nvPicPr>
        <p:blipFill>
          <a:blip r:embed="rId8"/>
          <a:srcRect r="3600"/>
          <a:stretch>
            <a:fillRect/>
          </a:stretch>
        </p:blipFill>
        <p:spPr bwMode="auto">
          <a:xfrm>
            <a:off x="2887663" y="3810000"/>
            <a:ext cx="3452812" cy="2686050"/>
          </a:xfrm>
          <a:prstGeom prst="rect">
            <a:avLst/>
          </a:prstGeom>
          <a:noFill/>
          <a:ln w="9525">
            <a:noFill/>
            <a:miter lim="800000"/>
            <a:headEnd/>
            <a:tailEnd/>
          </a:ln>
          <a:effectLst>
            <a:outerShdw dist="35921" dir="2700000" algn="ctr" rotWithShape="0">
              <a:srgbClr val="808080"/>
            </a:outerShdw>
          </a:effectLst>
        </p:spPr>
      </p:pic>
      <p:pic>
        <p:nvPicPr>
          <p:cNvPr id="369678" name="Picture 14" descr="f8-01_lion_at_lunch"/>
          <p:cNvPicPr>
            <a:picLocks noChangeAspect="1" noChangeArrowheads="1"/>
          </p:cNvPicPr>
          <p:nvPr/>
        </p:nvPicPr>
        <p:blipFill>
          <a:blip r:embed="rId9"/>
          <a:srcRect l="27000" t="4500" r="27562" b="1500"/>
          <a:stretch>
            <a:fillRect/>
          </a:stretch>
        </p:blipFill>
        <p:spPr bwMode="auto">
          <a:xfrm>
            <a:off x="6553200" y="2895600"/>
            <a:ext cx="2452688" cy="3803650"/>
          </a:xfrm>
          <a:prstGeom prst="rect">
            <a:avLst/>
          </a:prstGeom>
          <a:noFill/>
          <a:ln w="9525">
            <a:noFill/>
            <a:miter lim="800000"/>
            <a:headEnd/>
            <a:tailEnd/>
          </a:ln>
          <a:effectLst>
            <a:outerShdw dist="35921" dir="2700000" algn="ctr" rotWithShape="0">
              <a:srgbClr val="808080"/>
            </a:outerShdw>
          </a:effectLst>
        </p:spPr>
      </p:pic>
      <p:sp>
        <p:nvSpPr>
          <p:cNvPr id="369682" name="AutoShape 18"/>
          <p:cNvSpPr>
            <a:spLocks noChangeArrowheads="1"/>
          </p:cNvSpPr>
          <p:nvPr/>
        </p:nvSpPr>
        <p:spPr bwMode="auto">
          <a:xfrm>
            <a:off x="3171825" y="3371850"/>
            <a:ext cx="3105150" cy="549275"/>
          </a:xfrm>
          <a:prstGeom prst="roundRect">
            <a:avLst>
              <a:gd name="adj" fmla="val 16667"/>
            </a:avLst>
          </a:prstGeom>
          <a:solidFill>
            <a:srgbClr val="FFEA18"/>
          </a:solidFill>
          <a:ln w="9525">
            <a:noFill/>
            <a:round/>
            <a:headEnd/>
            <a:tailEnd/>
          </a:ln>
        </p:spPr>
        <p:txBody>
          <a:bodyPr tIns="0" bIns="0" anchor="ctr">
            <a:spAutoFit/>
          </a:bodyPr>
          <a:lstStyle/>
          <a:p>
            <a:pPr>
              <a:lnSpc>
                <a:spcPct val="90000"/>
              </a:lnSpc>
            </a:pPr>
            <a:r>
              <a:rPr lang="en-US" sz="1800" b="1">
                <a:solidFill>
                  <a:srgbClr val="006A00"/>
                </a:solidFill>
              </a:rPr>
              <a:t>organic molecules</a:t>
            </a:r>
            <a:r>
              <a:rPr lang="en-US" sz="1800" b="1">
                <a:solidFill>
                  <a:srgbClr val="0F116A"/>
                </a:solidFill>
              </a:rPr>
              <a:t> </a:t>
            </a:r>
            <a:r>
              <a:rPr lang="en-US" sz="1800" b="1">
                <a:solidFill>
                  <a:srgbClr val="000000"/>
                </a:solidFill>
                <a:sym typeface="Symbol" pitchFamily="84" charset="2"/>
              </a:rPr>
              <a:t></a:t>
            </a:r>
            <a:r>
              <a:rPr lang="en-US" sz="1800" b="1">
                <a:solidFill>
                  <a:srgbClr val="0F116A"/>
                </a:solidFill>
              </a:rPr>
              <a:t> </a:t>
            </a:r>
            <a:br>
              <a:rPr lang="en-US" sz="1800" b="1">
                <a:solidFill>
                  <a:srgbClr val="0F116A"/>
                </a:solidFill>
              </a:rPr>
            </a:br>
            <a:r>
              <a:rPr lang="en-US" sz="1800" b="1">
                <a:solidFill>
                  <a:srgbClr val="660000"/>
                </a:solidFill>
              </a:rPr>
              <a:t>ATP &amp;  organic molecules</a:t>
            </a:r>
            <a:r>
              <a:rPr lang="en-US" sz="1800" b="1">
                <a:solidFill>
                  <a:srgbClr val="0F116A"/>
                </a:solidFill>
              </a:rPr>
              <a:t> </a:t>
            </a:r>
            <a:endParaRPr lang="en-US" sz="2200" b="1">
              <a:solidFill>
                <a:srgbClr val="0F116A"/>
              </a:solidFill>
            </a:endParaRPr>
          </a:p>
        </p:txBody>
      </p:sp>
      <p:sp>
        <p:nvSpPr>
          <p:cNvPr id="369683" name="AutoShape 19"/>
          <p:cNvSpPr>
            <a:spLocks noChangeArrowheads="1"/>
          </p:cNvSpPr>
          <p:nvPr/>
        </p:nvSpPr>
        <p:spPr bwMode="auto">
          <a:xfrm>
            <a:off x="5838825" y="2381250"/>
            <a:ext cx="3028950" cy="549275"/>
          </a:xfrm>
          <a:prstGeom prst="roundRect">
            <a:avLst>
              <a:gd name="adj" fmla="val 16667"/>
            </a:avLst>
          </a:prstGeom>
          <a:solidFill>
            <a:srgbClr val="FFEA18"/>
          </a:solidFill>
          <a:ln w="9525">
            <a:noFill/>
            <a:round/>
            <a:headEnd/>
            <a:tailEnd/>
          </a:ln>
        </p:spPr>
        <p:txBody>
          <a:bodyPr tIns="0" bIns="0" anchor="ctr">
            <a:spAutoFit/>
          </a:bodyPr>
          <a:lstStyle/>
          <a:p>
            <a:pPr>
              <a:lnSpc>
                <a:spcPct val="90000"/>
              </a:lnSpc>
            </a:pPr>
            <a:r>
              <a:rPr lang="en-US" sz="1800" b="1">
                <a:solidFill>
                  <a:srgbClr val="660000"/>
                </a:solidFill>
              </a:rPr>
              <a:t>organic molecules</a:t>
            </a:r>
            <a:r>
              <a:rPr lang="en-US" sz="1800" b="1">
                <a:solidFill>
                  <a:srgbClr val="0F116A"/>
                </a:solidFill>
              </a:rPr>
              <a:t> </a:t>
            </a:r>
            <a:r>
              <a:rPr lang="en-US" sz="1800" b="1">
                <a:solidFill>
                  <a:srgbClr val="000000"/>
                </a:solidFill>
                <a:sym typeface="Symbol" pitchFamily="84" charset="2"/>
              </a:rPr>
              <a:t></a:t>
            </a:r>
            <a:r>
              <a:rPr lang="en-US" sz="1800" b="1">
                <a:solidFill>
                  <a:srgbClr val="0F116A"/>
                </a:solidFill>
              </a:rPr>
              <a:t> </a:t>
            </a:r>
            <a:r>
              <a:rPr lang="en-US" sz="1800" b="1">
                <a:solidFill>
                  <a:srgbClr val="660000"/>
                </a:solidFill>
              </a:rPr>
              <a:t>ATP &amp; organic molecules</a:t>
            </a:r>
            <a:r>
              <a:rPr lang="en-US" sz="1800" b="1">
                <a:solidFill>
                  <a:srgbClr val="0F116A"/>
                </a:solidFill>
              </a:rPr>
              <a:t> </a:t>
            </a:r>
          </a:p>
        </p:txBody>
      </p:sp>
      <p:pic>
        <p:nvPicPr>
          <p:cNvPr id="369685" name="Picture 21"/>
          <p:cNvPicPr>
            <a:picLocks noChangeAspect="1" noChangeArrowheads="1"/>
          </p:cNvPicPr>
          <p:nvPr/>
        </p:nvPicPr>
        <p:blipFill>
          <a:blip r:embed="rId10"/>
          <a:srcRect/>
          <a:stretch>
            <a:fillRect/>
          </a:stretch>
        </p:blipFill>
        <p:spPr bwMode="auto">
          <a:xfrm>
            <a:off x="152400" y="3276600"/>
            <a:ext cx="2522538" cy="3225800"/>
          </a:xfrm>
          <a:prstGeom prst="rect">
            <a:avLst/>
          </a:prstGeom>
          <a:noFill/>
          <a:ln w="9525">
            <a:noFill/>
            <a:miter lim="800000"/>
            <a:headEnd/>
            <a:tailEnd/>
          </a:ln>
          <a:effectLst>
            <a:outerShdw dist="35921" dir="2700000" algn="ctr" rotWithShape="0">
              <a:srgbClr val="808080">
                <a:alpha val="75000"/>
              </a:srgbClr>
            </a:outerShdw>
          </a:effectLst>
        </p:spPr>
      </p:pic>
      <p:sp>
        <p:nvSpPr>
          <p:cNvPr id="369679" name="AutoShape 15"/>
          <p:cNvSpPr>
            <a:spLocks noChangeArrowheads="1"/>
          </p:cNvSpPr>
          <p:nvPr/>
        </p:nvSpPr>
        <p:spPr bwMode="auto">
          <a:xfrm>
            <a:off x="0" y="2667000"/>
            <a:ext cx="1676400" cy="1676400"/>
          </a:xfrm>
          <a:prstGeom prst="sun">
            <a:avLst>
              <a:gd name="adj" fmla="val 25000"/>
            </a:avLst>
          </a:prstGeom>
          <a:solidFill>
            <a:srgbClr val="FFEA18"/>
          </a:solidFill>
          <a:ln w="12700">
            <a:solidFill>
              <a:srgbClr val="CC0000"/>
            </a:solidFill>
            <a:miter lim="800000"/>
            <a:headEnd/>
            <a:tailEnd/>
          </a:ln>
        </p:spPr>
        <p:txBody>
          <a:bodyPr wrap="none" anchor="ctr"/>
          <a:lstStyle/>
          <a:p>
            <a:r>
              <a:rPr lang="en-US" b="1">
                <a:solidFill>
                  <a:srgbClr val="CC0000"/>
                </a:solidFill>
              </a:rPr>
              <a:t>sun</a:t>
            </a:r>
            <a:endParaRPr lang="en-US"/>
          </a:p>
        </p:txBody>
      </p:sp>
      <p:sp>
        <p:nvSpPr>
          <p:cNvPr id="369681" name="AutoShape 17"/>
          <p:cNvSpPr>
            <a:spLocks noChangeArrowheads="1"/>
          </p:cNvSpPr>
          <p:nvPr/>
        </p:nvSpPr>
        <p:spPr bwMode="auto">
          <a:xfrm>
            <a:off x="276225" y="6191250"/>
            <a:ext cx="3181350" cy="549275"/>
          </a:xfrm>
          <a:prstGeom prst="roundRect">
            <a:avLst>
              <a:gd name="adj" fmla="val 16667"/>
            </a:avLst>
          </a:prstGeom>
          <a:solidFill>
            <a:srgbClr val="CCFF66"/>
          </a:solidFill>
          <a:ln w="9525">
            <a:noFill/>
            <a:round/>
            <a:headEnd/>
            <a:tailEnd/>
          </a:ln>
        </p:spPr>
        <p:txBody>
          <a:bodyPr tIns="0" bIns="0" anchor="ctr">
            <a:spAutoFit/>
          </a:bodyPr>
          <a:lstStyle/>
          <a:p>
            <a:pPr>
              <a:lnSpc>
                <a:spcPct val="90000"/>
              </a:lnSpc>
            </a:pPr>
            <a:r>
              <a:rPr lang="en-US" sz="1800" b="1">
                <a:solidFill>
                  <a:srgbClr val="D74300"/>
                </a:solidFill>
              </a:rPr>
              <a:t>solar energy</a:t>
            </a:r>
            <a:r>
              <a:rPr lang="en-US" sz="1800" b="1">
                <a:solidFill>
                  <a:srgbClr val="0F116A"/>
                </a:solidFill>
              </a:rPr>
              <a:t> </a:t>
            </a:r>
            <a:r>
              <a:rPr lang="en-US" sz="1800" b="1">
                <a:solidFill>
                  <a:srgbClr val="000000"/>
                </a:solidFill>
                <a:sym typeface="Symbol" pitchFamily="84" charset="2"/>
              </a:rPr>
              <a:t></a:t>
            </a:r>
            <a:r>
              <a:rPr lang="en-US" sz="1800" b="1">
                <a:solidFill>
                  <a:srgbClr val="0F116A"/>
                </a:solidFill>
              </a:rPr>
              <a:t> </a:t>
            </a:r>
            <a:br>
              <a:rPr lang="en-US" sz="1800" b="1">
                <a:solidFill>
                  <a:srgbClr val="0F116A"/>
                </a:solidFill>
              </a:rPr>
            </a:br>
            <a:r>
              <a:rPr lang="en-US" sz="1800" b="1">
                <a:solidFill>
                  <a:srgbClr val="006A00"/>
                </a:solidFill>
              </a:rPr>
              <a:t>ATP</a:t>
            </a:r>
            <a:r>
              <a:rPr lang="en-US" sz="1800" b="1">
                <a:solidFill>
                  <a:srgbClr val="0F116A"/>
                </a:solidFill>
              </a:rPr>
              <a:t> </a:t>
            </a:r>
            <a:r>
              <a:rPr lang="en-US" sz="1800" b="1">
                <a:solidFill>
                  <a:srgbClr val="006A00"/>
                </a:solidFill>
              </a:rPr>
              <a:t>&amp; </a:t>
            </a:r>
            <a:r>
              <a:rPr lang="en-US" sz="1800" b="1">
                <a:solidFill>
                  <a:srgbClr val="0F116A"/>
                </a:solidFill>
              </a:rPr>
              <a:t> </a:t>
            </a:r>
            <a:r>
              <a:rPr lang="en-US" sz="1800" b="1">
                <a:solidFill>
                  <a:srgbClr val="006A00"/>
                </a:solidFill>
              </a:rPr>
              <a:t>organic molecules</a:t>
            </a:r>
          </a:p>
        </p:txBody>
      </p:sp>
      <p:sp>
        <p:nvSpPr>
          <p:cNvPr id="369686" name="Oval 22"/>
          <p:cNvSpPr>
            <a:spLocks noChangeArrowheads="1"/>
          </p:cNvSpPr>
          <p:nvPr/>
        </p:nvSpPr>
        <p:spPr bwMode="auto">
          <a:xfrm>
            <a:off x="1143000" y="6400800"/>
            <a:ext cx="2286000" cy="381000"/>
          </a:xfrm>
          <a:prstGeom prst="ellipse">
            <a:avLst/>
          </a:prstGeom>
          <a:noFill/>
          <a:ln w="28575">
            <a:solidFill>
              <a:srgbClr val="006A00"/>
            </a:solidFill>
            <a:round/>
            <a:headEnd/>
            <a:tailEnd/>
          </a:ln>
        </p:spPr>
        <p:txBody>
          <a:bodyPr wrap="none" anchor="ctr"/>
          <a:lstStyle/>
          <a:p>
            <a:endParaRPr lang="en-US"/>
          </a:p>
        </p:txBody>
      </p:sp>
      <p:sp>
        <p:nvSpPr>
          <p:cNvPr id="369689" name="Freeform 25"/>
          <p:cNvSpPr>
            <a:spLocks/>
          </p:cNvSpPr>
          <p:nvPr/>
        </p:nvSpPr>
        <p:spPr bwMode="auto">
          <a:xfrm>
            <a:off x="1739900" y="3505200"/>
            <a:ext cx="1612900" cy="2895600"/>
          </a:xfrm>
          <a:custGeom>
            <a:avLst/>
            <a:gdLst>
              <a:gd name="T0" fmla="*/ 392 w 1016"/>
              <a:gd name="T1" fmla="*/ 1824 h 1824"/>
              <a:gd name="T2" fmla="*/ 104 w 1016"/>
              <a:gd name="T3" fmla="*/ 576 h 1824"/>
              <a:gd name="T4" fmla="*/ 1016 w 1016"/>
              <a:gd name="T5" fmla="*/ 0 h 1824"/>
              <a:gd name="T6" fmla="*/ 0 60000 65536"/>
              <a:gd name="T7" fmla="*/ 0 60000 65536"/>
              <a:gd name="T8" fmla="*/ 0 60000 65536"/>
              <a:gd name="T9" fmla="*/ 0 w 1016"/>
              <a:gd name="T10" fmla="*/ 0 h 1824"/>
              <a:gd name="T11" fmla="*/ 1016 w 1016"/>
              <a:gd name="T12" fmla="*/ 1824 h 1824"/>
            </a:gdLst>
            <a:ahLst/>
            <a:cxnLst>
              <a:cxn ang="T6">
                <a:pos x="T0" y="T1"/>
              </a:cxn>
              <a:cxn ang="T7">
                <a:pos x="T2" y="T3"/>
              </a:cxn>
              <a:cxn ang="T8">
                <a:pos x="T4" y="T5"/>
              </a:cxn>
            </a:cxnLst>
            <a:rect l="T9" t="T10" r="T11" b="T12"/>
            <a:pathLst>
              <a:path w="1016" h="1824">
                <a:moveTo>
                  <a:pt x="392" y="1824"/>
                </a:moveTo>
                <a:cubicBezTo>
                  <a:pt x="196" y="1352"/>
                  <a:pt x="0" y="880"/>
                  <a:pt x="104" y="576"/>
                </a:cubicBezTo>
                <a:cubicBezTo>
                  <a:pt x="208" y="272"/>
                  <a:pt x="612" y="136"/>
                  <a:pt x="1016" y="0"/>
                </a:cubicBezTo>
              </a:path>
            </a:pathLst>
          </a:custGeom>
          <a:noFill/>
          <a:ln w="76200" cap="flat" cmpd="sng">
            <a:solidFill>
              <a:srgbClr val="006A00"/>
            </a:solidFill>
            <a:prstDash val="solid"/>
            <a:round/>
            <a:headEnd type="none" w="med" len="med"/>
            <a:tailEnd type="triangle" w="med" len="med"/>
          </a:ln>
        </p:spPr>
        <p:txBody>
          <a:bodyPr wrap="none" anchor="ctr"/>
          <a:lstStyle/>
          <a:p>
            <a:endParaRPr lang="en-US"/>
          </a:p>
        </p:txBody>
      </p:sp>
      <p:sp>
        <p:nvSpPr>
          <p:cNvPr id="369690" name="Oval 26"/>
          <p:cNvSpPr>
            <a:spLocks noChangeArrowheads="1"/>
          </p:cNvSpPr>
          <p:nvPr/>
        </p:nvSpPr>
        <p:spPr bwMode="auto">
          <a:xfrm>
            <a:off x="4014788" y="3573463"/>
            <a:ext cx="2286000" cy="457200"/>
          </a:xfrm>
          <a:prstGeom prst="ellipse">
            <a:avLst/>
          </a:prstGeom>
          <a:noFill/>
          <a:ln w="28575">
            <a:solidFill>
              <a:srgbClr val="660000"/>
            </a:solidFill>
            <a:round/>
            <a:headEnd/>
            <a:tailEnd/>
          </a:ln>
        </p:spPr>
        <p:txBody>
          <a:bodyPr wrap="none" anchor="ctr"/>
          <a:lstStyle/>
          <a:p>
            <a:endParaRPr lang="en-US"/>
          </a:p>
        </p:txBody>
      </p:sp>
      <p:sp>
        <p:nvSpPr>
          <p:cNvPr id="369691" name="Freeform 27"/>
          <p:cNvSpPr>
            <a:spLocks/>
          </p:cNvSpPr>
          <p:nvPr/>
        </p:nvSpPr>
        <p:spPr bwMode="auto">
          <a:xfrm>
            <a:off x="5072063" y="2525713"/>
            <a:ext cx="912812" cy="1049337"/>
          </a:xfrm>
          <a:custGeom>
            <a:avLst/>
            <a:gdLst>
              <a:gd name="T0" fmla="*/ 82 w 575"/>
              <a:gd name="T1" fmla="*/ 661 h 661"/>
              <a:gd name="T2" fmla="*/ 82 w 575"/>
              <a:gd name="T3" fmla="*/ 191 h 661"/>
              <a:gd name="T4" fmla="*/ 575 w 575"/>
              <a:gd name="T5" fmla="*/ 0 h 661"/>
              <a:gd name="T6" fmla="*/ 0 60000 65536"/>
              <a:gd name="T7" fmla="*/ 0 60000 65536"/>
              <a:gd name="T8" fmla="*/ 0 60000 65536"/>
              <a:gd name="T9" fmla="*/ 0 w 575"/>
              <a:gd name="T10" fmla="*/ 0 h 661"/>
              <a:gd name="T11" fmla="*/ 575 w 575"/>
              <a:gd name="T12" fmla="*/ 661 h 661"/>
            </a:gdLst>
            <a:ahLst/>
            <a:cxnLst>
              <a:cxn ang="T6">
                <a:pos x="T0" y="T1"/>
              </a:cxn>
              <a:cxn ang="T7">
                <a:pos x="T2" y="T3"/>
              </a:cxn>
              <a:cxn ang="T8">
                <a:pos x="T4" y="T5"/>
              </a:cxn>
            </a:cxnLst>
            <a:rect l="T9" t="T10" r="T11" b="T12"/>
            <a:pathLst>
              <a:path w="575" h="661">
                <a:moveTo>
                  <a:pt x="82" y="661"/>
                </a:moveTo>
                <a:cubicBezTo>
                  <a:pt x="41" y="481"/>
                  <a:pt x="0" y="301"/>
                  <a:pt x="82" y="191"/>
                </a:cubicBezTo>
                <a:cubicBezTo>
                  <a:pt x="164" y="81"/>
                  <a:pt x="369" y="40"/>
                  <a:pt x="575" y="0"/>
                </a:cubicBezTo>
              </a:path>
            </a:pathLst>
          </a:custGeom>
          <a:noFill/>
          <a:ln w="76200" cap="flat" cmpd="sng">
            <a:solidFill>
              <a:srgbClr val="660000"/>
            </a:solidFill>
            <a:prstDash val="solid"/>
            <a:round/>
            <a:headEnd type="none" w="med" len="med"/>
            <a:tailEnd type="triangle" w="med" len="med"/>
          </a:ln>
        </p:spPr>
        <p:txBody>
          <a:bodyPr wrap="none" anchor="ctr"/>
          <a:lstStyle/>
          <a:p>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9667">
                                            <p:txEl>
                                              <p:pRg st="0" end="0"/>
                                            </p:txEl>
                                          </p:spTgt>
                                        </p:tgtEl>
                                        <p:attrNameLst>
                                          <p:attrName>style.visibility</p:attrName>
                                        </p:attrNameLst>
                                      </p:cBhvr>
                                      <p:to>
                                        <p:strVal val="visible"/>
                                      </p:to>
                                    </p:set>
                                    <p:anim calcmode="lin" valueType="num">
                                      <p:cBhvr additive="base">
                                        <p:cTn id="7" dur="500" fill="hold"/>
                                        <p:tgtEl>
                                          <p:spTgt spid="369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96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9667">
                                            <p:txEl>
                                              <p:pRg st="1" end="1"/>
                                            </p:txEl>
                                          </p:spTgt>
                                        </p:tgtEl>
                                        <p:attrNameLst>
                                          <p:attrName>style.visibility</p:attrName>
                                        </p:attrNameLst>
                                      </p:cBhvr>
                                      <p:to>
                                        <p:strVal val="visible"/>
                                      </p:to>
                                    </p:set>
                                    <p:anim calcmode="lin" valueType="num">
                                      <p:cBhvr additive="base">
                                        <p:cTn id="13" dur="500" fill="hold"/>
                                        <p:tgtEl>
                                          <p:spTgt spid="3696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96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369679"/>
                                        </p:tgtEl>
                                        <p:attrNameLst>
                                          <p:attrName>style.visibility</p:attrName>
                                        </p:attrNameLst>
                                      </p:cBhvr>
                                      <p:to>
                                        <p:strVal val="visible"/>
                                      </p:to>
                                    </p:set>
                                    <p:anim calcmode="lin" valueType="num">
                                      <p:cBhvr>
                                        <p:cTn id="19" dur="1000" fill="hold"/>
                                        <p:tgtEl>
                                          <p:spTgt spid="369679"/>
                                        </p:tgtEl>
                                        <p:attrNameLst>
                                          <p:attrName>ppt_w</p:attrName>
                                        </p:attrNameLst>
                                      </p:cBhvr>
                                      <p:tavLst>
                                        <p:tav tm="0">
                                          <p:val>
                                            <p:fltVal val="0"/>
                                          </p:val>
                                        </p:tav>
                                        <p:tav tm="100000">
                                          <p:val>
                                            <p:strVal val="#ppt_w"/>
                                          </p:val>
                                        </p:tav>
                                      </p:tavLst>
                                    </p:anim>
                                    <p:anim calcmode="lin" valueType="num">
                                      <p:cBhvr>
                                        <p:cTn id="20" dur="1000" fill="hold"/>
                                        <p:tgtEl>
                                          <p:spTgt spid="369679"/>
                                        </p:tgtEl>
                                        <p:attrNameLst>
                                          <p:attrName>ppt_h</p:attrName>
                                        </p:attrNameLst>
                                      </p:cBhvr>
                                      <p:tavLst>
                                        <p:tav tm="0">
                                          <p:val>
                                            <p:fltVal val="0"/>
                                          </p:val>
                                        </p:tav>
                                        <p:tav tm="100000">
                                          <p:val>
                                            <p:strVal val="#ppt_h"/>
                                          </p:val>
                                        </p:tav>
                                      </p:tavLst>
                                    </p:anim>
                                    <p:anim calcmode="lin" valueType="num">
                                      <p:cBhvr>
                                        <p:cTn id="21" dur="1000" fill="hold"/>
                                        <p:tgtEl>
                                          <p:spTgt spid="36967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6967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7"/>
                                            </p:cond>
                                          </p:stCondLst>
                                          <p:endCondLst>
                                            <p:cond evt="onStopAudio" delay="0">
                                              <p:tgtEl>
                                                <p:sldTgt/>
                                              </p:tgtEl>
                                            </p:cond>
                                          </p:endCondLst>
                                        </p:cTn>
                                        <p:tgtEl>
                                          <p:sndTgt r:embed="rId4" name="Chimes" builtIn="1"/>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9685"/>
                                        </p:tgtEl>
                                        <p:attrNameLst>
                                          <p:attrName>style.visibility</p:attrName>
                                        </p:attrNameLst>
                                      </p:cBhvr>
                                      <p:to>
                                        <p:strVal val="visible"/>
                                      </p:to>
                                    </p:set>
                                    <p:animEffect transition="in" filter="wipe(left)">
                                      <p:cBhvr>
                                        <p:cTn id="27" dur="500"/>
                                        <p:tgtEl>
                                          <p:spTgt spid="369685"/>
                                        </p:tgtEl>
                                      </p:cBhvr>
                                    </p:animEffect>
                                  </p:childTnLst>
                                  <p:subTnLst>
                                    <p:audio>
                                      <p:cMediaNode>
                                        <p:cTn display="0" masterRel="sameClick">
                                          <p:stCondLst>
                                            <p:cond evt="begin" delay="0">
                                              <p:tn val="25"/>
                                            </p:cond>
                                          </p:stCondLst>
                                          <p:endCondLst>
                                            <p:cond evt="onStopAudio" delay="0">
                                              <p:tgtEl>
                                                <p:sldTgt/>
                                              </p:tgtEl>
                                            </p:cond>
                                          </p:endCondLst>
                                        </p:cTn>
                                        <p:tgtEl>
                                          <p:sndTgt r:embed="rId5" name="Pencil Check" builtIn="1"/>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9681"/>
                                        </p:tgtEl>
                                        <p:attrNameLst>
                                          <p:attrName>style.visibility</p:attrName>
                                        </p:attrNameLst>
                                      </p:cBhvr>
                                      <p:to>
                                        <p:strVal val="visible"/>
                                      </p:to>
                                    </p:set>
                                    <p:animEffect transition="in" filter="wipe(left)">
                                      <p:cBhvr>
                                        <p:cTn id="32" dur="500"/>
                                        <p:tgtEl>
                                          <p:spTgt spid="369681"/>
                                        </p:tgtEl>
                                      </p:cBhvr>
                                    </p:animEffect>
                                  </p:childTnLst>
                                  <p:subTnLst>
                                    <p:audio>
                                      <p:cMediaNode>
                                        <p:cTn display="0" masterRel="sameClick">
                                          <p:stCondLst>
                                            <p:cond evt="begin" delay="0">
                                              <p:tn val="30"/>
                                            </p:cond>
                                          </p:stCondLst>
                                          <p:endCondLst>
                                            <p:cond evt="onStopAudio" delay="0">
                                              <p:tgtEl>
                                                <p:sldTgt/>
                                              </p:tgtEl>
                                            </p:cond>
                                          </p:endCondLst>
                                        </p:cTn>
                                        <p:tgtEl>
                                          <p:sndTgt r:embed="rId3" name="Whoosh" builtIn="1"/>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9677"/>
                                        </p:tgtEl>
                                        <p:attrNameLst>
                                          <p:attrName>style.visibility</p:attrName>
                                        </p:attrNameLst>
                                      </p:cBhvr>
                                      <p:to>
                                        <p:strVal val="visible"/>
                                      </p:to>
                                    </p:set>
                                    <p:animEffect transition="in" filter="wipe(left)">
                                      <p:cBhvr>
                                        <p:cTn id="37" dur="500"/>
                                        <p:tgtEl>
                                          <p:spTgt spid="369677"/>
                                        </p:tgtEl>
                                      </p:cBhvr>
                                    </p:animEffect>
                                  </p:childTnLst>
                                  <p:subTnLst>
                                    <p:audio>
                                      <p:cMediaNode>
                                        <p:cTn display="0" masterRel="sameClick">
                                          <p:stCondLst>
                                            <p:cond evt="begin" delay="0">
                                              <p:tn val="35"/>
                                            </p:cond>
                                          </p:stCondLst>
                                          <p:endCondLst>
                                            <p:cond evt="onStopAudio" delay="0">
                                              <p:tgtEl>
                                                <p:sldTgt/>
                                              </p:tgtEl>
                                            </p:cond>
                                          </p:endCondLst>
                                        </p:cTn>
                                        <p:tgtEl>
                                          <p:sndTgt r:embed="rId5" name="Pencil Check" builtIn="1"/>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69686"/>
                                        </p:tgtEl>
                                        <p:attrNameLst>
                                          <p:attrName>style.visibility</p:attrName>
                                        </p:attrNameLst>
                                      </p:cBhvr>
                                      <p:to>
                                        <p:strVal val="visible"/>
                                      </p:to>
                                    </p:set>
                                    <p:animEffect transition="in" filter="wipe(left)">
                                      <p:cBhvr>
                                        <p:cTn id="42" dur="500"/>
                                        <p:tgtEl>
                                          <p:spTgt spid="369686"/>
                                        </p:tgtEl>
                                      </p:cBhvr>
                                    </p:animEffect>
                                  </p:childTnLst>
                                  <p:subTnLst>
                                    <p:audio>
                                      <p:cMediaNode>
                                        <p:cTn display="0" masterRel="sameClick">
                                          <p:stCondLst>
                                            <p:cond evt="begin" delay="0">
                                              <p:tn val="40"/>
                                            </p:cond>
                                          </p:stCondLst>
                                          <p:endCondLst>
                                            <p:cond evt="onStopAudio" delay="0">
                                              <p:tgtEl>
                                                <p:sldTgt/>
                                              </p:tgtEl>
                                            </p:cond>
                                          </p:endCondLst>
                                        </p:cTn>
                                        <p:tgtEl>
                                          <p:sndTgt r:embed="rId5" name="Pencil Check" builtIn="1"/>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69689"/>
                                        </p:tgtEl>
                                        <p:attrNameLst>
                                          <p:attrName>style.visibility</p:attrName>
                                        </p:attrNameLst>
                                      </p:cBhvr>
                                      <p:to>
                                        <p:strVal val="visible"/>
                                      </p:to>
                                    </p:set>
                                    <p:animEffect transition="in" filter="wipe(down)">
                                      <p:cBhvr>
                                        <p:cTn id="47" dur="500"/>
                                        <p:tgtEl>
                                          <p:spTgt spid="369689"/>
                                        </p:tgtEl>
                                      </p:cBhvr>
                                    </p:animEffect>
                                  </p:childTnLst>
                                  <p:subTnLst>
                                    <p:audio>
                                      <p:cMediaNode>
                                        <p:cTn display="0" masterRel="sameClick">
                                          <p:stCondLst>
                                            <p:cond evt="begin" delay="0">
                                              <p:tn val="45"/>
                                            </p:cond>
                                          </p:stCondLst>
                                          <p:endCondLst>
                                            <p:cond evt="onStopAudio" delay="0">
                                              <p:tgtEl>
                                                <p:sldTgt/>
                                              </p:tgtEl>
                                            </p:cond>
                                          </p:endCondLst>
                                        </p:cTn>
                                        <p:tgtEl>
                                          <p:sndTgt r:embed="rId6" name="Arrow" builtIn="1"/>
                                        </p:tgtEl>
                                      </p:cMediaNode>
                                    </p:audio>
                                  </p:sub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369682"/>
                                        </p:tgtEl>
                                        <p:attrNameLst>
                                          <p:attrName>style.visibility</p:attrName>
                                        </p:attrNameLst>
                                      </p:cBhvr>
                                      <p:to>
                                        <p:strVal val="visible"/>
                                      </p:to>
                                    </p:set>
                                    <p:animEffect transition="in" filter="wipe(left)">
                                      <p:cBhvr>
                                        <p:cTn id="51" dur="500"/>
                                        <p:tgtEl>
                                          <p:spTgt spid="369682"/>
                                        </p:tgtEl>
                                      </p:cBhvr>
                                    </p:animEffect>
                                  </p:childTnLst>
                                  <p:subTnLst>
                                    <p:audio>
                                      <p:cMediaNode>
                                        <p:cTn display="0" masterRel="sameClick">
                                          <p:stCondLst>
                                            <p:cond evt="begin" delay="0">
                                              <p:tn val="49"/>
                                            </p:cond>
                                          </p:stCondLst>
                                          <p:endCondLst>
                                            <p:cond evt="onStopAudio" delay="0">
                                              <p:tgtEl>
                                                <p:sldTgt/>
                                              </p:tgtEl>
                                            </p:cond>
                                          </p:endCondLst>
                                        </p:cTn>
                                        <p:tgtEl>
                                          <p:sndTgt r:embed="rId3" name="Whoosh" builtIn="1"/>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69678"/>
                                        </p:tgtEl>
                                        <p:attrNameLst>
                                          <p:attrName>style.visibility</p:attrName>
                                        </p:attrNameLst>
                                      </p:cBhvr>
                                      <p:to>
                                        <p:strVal val="visible"/>
                                      </p:to>
                                    </p:set>
                                    <p:animEffect transition="in" filter="wipe(left)">
                                      <p:cBhvr>
                                        <p:cTn id="56" dur="500"/>
                                        <p:tgtEl>
                                          <p:spTgt spid="369678"/>
                                        </p:tgtEl>
                                      </p:cBhvr>
                                    </p:animEffect>
                                  </p:childTnLst>
                                  <p:subTnLst>
                                    <p:audio>
                                      <p:cMediaNode>
                                        <p:cTn display="0" masterRel="sameClick">
                                          <p:stCondLst>
                                            <p:cond evt="begin" delay="0">
                                              <p:tn val="54"/>
                                            </p:cond>
                                          </p:stCondLst>
                                          <p:endCondLst>
                                            <p:cond evt="onStopAudio" delay="0">
                                              <p:tgtEl>
                                                <p:sldTgt/>
                                              </p:tgtEl>
                                            </p:cond>
                                          </p:endCondLst>
                                        </p:cTn>
                                        <p:tgtEl>
                                          <p:sndTgt r:embed="rId7" name="String" builtIn="1"/>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69690"/>
                                        </p:tgtEl>
                                        <p:attrNameLst>
                                          <p:attrName>style.visibility</p:attrName>
                                        </p:attrNameLst>
                                      </p:cBhvr>
                                      <p:to>
                                        <p:strVal val="visible"/>
                                      </p:to>
                                    </p:set>
                                    <p:animEffect transition="in" filter="wipe(left)">
                                      <p:cBhvr>
                                        <p:cTn id="61" dur="500"/>
                                        <p:tgtEl>
                                          <p:spTgt spid="369690"/>
                                        </p:tgtEl>
                                      </p:cBhvr>
                                    </p:animEffect>
                                  </p:childTnLst>
                                  <p:subTnLst>
                                    <p:audio>
                                      <p:cMediaNode>
                                        <p:cTn display="0" masterRel="sameClick">
                                          <p:stCondLst>
                                            <p:cond evt="begin" delay="0">
                                              <p:tn val="59"/>
                                            </p:cond>
                                          </p:stCondLst>
                                          <p:endCondLst>
                                            <p:cond evt="onStopAudio" delay="0">
                                              <p:tgtEl>
                                                <p:sldTgt/>
                                              </p:tgtEl>
                                            </p:cond>
                                          </p:endCondLst>
                                        </p:cTn>
                                        <p:tgtEl>
                                          <p:sndTgt r:embed="rId5" name="Pencil Check" builtIn="1"/>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69691"/>
                                        </p:tgtEl>
                                        <p:attrNameLst>
                                          <p:attrName>style.visibility</p:attrName>
                                        </p:attrNameLst>
                                      </p:cBhvr>
                                      <p:to>
                                        <p:strVal val="visible"/>
                                      </p:to>
                                    </p:set>
                                    <p:animEffect transition="in" filter="wipe(down)">
                                      <p:cBhvr>
                                        <p:cTn id="66" dur="500"/>
                                        <p:tgtEl>
                                          <p:spTgt spid="369691"/>
                                        </p:tgtEl>
                                      </p:cBhvr>
                                    </p:animEffect>
                                  </p:childTnLst>
                                  <p:subTnLst>
                                    <p:audio>
                                      <p:cMediaNode>
                                        <p:cTn display="0" masterRel="sameClick">
                                          <p:stCondLst>
                                            <p:cond evt="begin" delay="0">
                                              <p:tn val="64"/>
                                            </p:cond>
                                          </p:stCondLst>
                                          <p:endCondLst>
                                            <p:cond evt="onStopAudio" delay="0">
                                              <p:tgtEl>
                                                <p:sldTgt/>
                                              </p:tgtEl>
                                            </p:cond>
                                          </p:endCondLst>
                                        </p:cTn>
                                        <p:tgtEl>
                                          <p:sndTgt r:embed="rId6" name="Arrow" builtIn="1"/>
                                        </p:tgtEl>
                                      </p:cMediaNode>
                                    </p:audio>
                                  </p:sub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369683"/>
                                        </p:tgtEl>
                                        <p:attrNameLst>
                                          <p:attrName>style.visibility</p:attrName>
                                        </p:attrNameLst>
                                      </p:cBhvr>
                                      <p:to>
                                        <p:strVal val="visible"/>
                                      </p:to>
                                    </p:set>
                                    <p:animEffect transition="in" filter="wipe(left)">
                                      <p:cBhvr>
                                        <p:cTn id="70" dur="500"/>
                                        <p:tgtEl>
                                          <p:spTgt spid="369683"/>
                                        </p:tgtEl>
                                      </p:cBhvr>
                                    </p:animEffect>
                                  </p:childTnLst>
                                  <p:subTnLst>
                                    <p:audio>
                                      <p:cMediaNode>
                                        <p:cTn display="0" masterRel="sameClick">
                                          <p:stCondLst>
                                            <p:cond evt="begin" delay="0">
                                              <p:tn val="68"/>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autoUpdateAnimBg="0"/>
      <p:bldP spid="369682" grpId="0" animBg="1" autoUpdateAnimBg="0"/>
      <p:bldP spid="369683" grpId="0" animBg="1" autoUpdateAnimBg="0"/>
      <p:bldP spid="369681" grpId="0" animBg="1" autoUpdateAnimBg="0"/>
      <p:bldP spid="369686" grpId="0" animBg="1"/>
      <p:bldP spid="369689" grpId="0" animBg="1"/>
      <p:bldP spid="369690" grpId="0" animBg="1"/>
      <p:bldP spid="36969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15"/>
          <p:cNvPicPr>
            <a:picLocks noChangeAspect="1" noChangeArrowheads="1"/>
          </p:cNvPicPr>
          <p:nvPr/>
        </p:nvPicPr>
        <p:blipFill>
          <a:blip r:embed="rId7"/>
          <a:srcRect/>
          <a:stretch>
            <a:fillRect/>
          </a:stretch>
        </p:blipFill>
        <p:spPr bwMode="auto">
          <a:xfrm>
            <a:off x="3481388" y="3956050"/>
            <a:ext cx="3505200" cy="2628900"/>
          </a:xfrm>
          <a:prstGeom prst="rect">
            <a:avLst/>
          </a:prstGeom>
          <a:noFill/>
          <a:ln w="9525">
            <a:noFill/>
            <a:miter lim="800000"/>
            <a:headEnd/>
            <a:tailEnd/>
          </a:ln>
        </p:spPr>
      </p:pic>
      <p:sp>
        <p:nvSpPr>
          <p:cNvPr id="414722" name="Rectangle 2"/>
          <p:cNvSpPr>
            <a:spLocks noGrp="1" noChangeArrowheads="1"/>
          </p:cNvSpPr>
          <p:nvPr>
            <p:ph type="title"/>
          </p:nvPr>
        </p:nvSpPr>
        <p:spPr>
          <a:xfrm>
            <a:off x="609600" y="685800"/>
            <a:ext cx="8534400" cy="762000"/>
          </a:xfrm>
        </p:spPr>
        <p:txBody>
          <a:bodyPr/>
          <a:lstStyle/>
          <a:p>
            <a:pPr>
              <a:defRPr/>
            </a:pPr>
            <a:r>
              <a:rPr lang="en-US" smtClean="0"/>
              <a:t>Too much activation energy for life</a:t>
            </a:r>
          </a:p>
        </p:txBody>
      </p:sp>
      <p:sp>
        <p:nvSpPr>
          <p:cNvPr id="414723" name="Rectangle 3" descr="Rectangle: Click to edit Master text styles&#10;Second level&#10;Third level&#10;Fourth level&#10;Fifth level"/>
          <p:cNvSpPr>
            <a:spLocks noGrp="1" noChangeArrowheads="1"/>
          </p:cNvSpPr>
          <p:nvPr>
            <p:ph type="body" idx="1"/>
          </p:nvPr>
        </p:nvSpPr>
        <p:spPr>
          <a:xfrm>
            <a:off x="838200" y="1371600"/>
            <a:ext cx="7772400" cy="1828800"/>
          </a:xfrm>
        </p:spPr>
        <p:txBody>
          <a:bodyPr/>
          <a:lstStyle/>
          <a:p>
            <a:pPr>
              <a:lnSpc>
                <a:spcPct val="90000"/>
              </a:lnSpc>
            </a:pPr>
            <a:r>
              <a:rPr lang="en-US" smtClean="0"/>
              <a:t>Activation energy</a:t>
            </a:r>
          </a:p>
          <a:p>
            <a:pPr lvl="1">
              <a:lnSpc>
                <a:spcPct val="90000"/>
              </a:lnSpc>
            </a:pPr>
            <a:r>
              <a:rPr lang="en-US" smtClean="0"/>
              <a:t>amount of energy needed to destabilize the bonds of a molecule</a:t>
            </a:r>
          </a:p>
          <a:p>
            <a:pPr lvl="1">
              <a:lnSpc>
                <a:spcPct val="90000"/>
              </a:lnSpc>
            </a:pPr>
            <a:r>
              <a:rPr lang="en-US" smtClean="0"/>
              <a:t>moves the reaction over an “energy hill”</a:t>
            </a:r>
          </a:p>
        </p:txBody>
      </p:sp>
      <p:pic>
        <p:nvPicPr>
          <p:cNvPr id="22533" name="Picture 6" descr="f8-07_activation_energy_c"/>
          <p:cNvPicPr>
            <a:picLocks noChangeAspect="1" noChangeArrowheads="1"/>
          </p:cNvPicPr>
          <p:nvPr/>
        </p:nvPicPr>
        <p:blipFill>
          <a:blip r:embed="rId8">
            <a:clrChange>
              <a:clrFrom>
                <a:srgbClr val="FFFFFF"/>
              </a:clrFrom>
              <a:clrTo>
                <a:srgbClr val="FFFFFF">
                  <a:alpha val="0"/>
                </a:srgbClr>
              </a:clrTo>
            </a:clrChange>
          </a:blip>
          <a:srcRect t="9000" r="43088" b="7500"/>
          <a:stretch>
            <a:fillRect/>
          </a:stretch>
        </p:blipFill>
        <p:spPr bwMode="auto">
          <a:xfrm>
            <a:off x="190500" y="2967038"/>
            <a:ext cx="3263900" cy="3594100"/>
          </a:xfrm>
          <a:prstGeom prst="rect">
            <a:avLst/>
          </a:prstGeom>
          <a:noFill/>
          <a:ln w="9525">
            <a:noFill/>
            <a:miter lim="800000"/>
            <a:headEnd/>
            <a:tailEnd/>
          </a:ln>
        </p:spPr>
      </p:pic>
      <p:pic>
        <p:nvPicPr>
          <p:cNvPr id="414733" name="Picture 13" descr="penguinL"/>
          <p:cNvPicPr>
            <a:picLocks noChangeAspect="1" noChangeArrowheads="1"/>
          </p:cNvPicPr>
          <p:nvPr/>
        </p:nvPicPr>
        <p:blipFill>
          <a:blip r:embed="rId9"/>
          <a:srcRect/>
          <a:stretch>
            <a:fillRect/>
          </a:stretch>
        </p:blipFill>
        <p:spPr bwMode="auto">
          <a:xfrm>
            <a:off x="7866063" y="5557838"/>
            <a:ext cx="1274762" cy="1295400"/>
          </a:xfrm>
          <a:prstGeom prst="rect">
            <a:avLst/>
          </a:prstGeom>
          <a:noFill/>
          <a:ln w="9525">
            <a:noFill/>
            <a:miter lim="800000"/>
            <a:headEnd/>
            <a:tailEnd/>
          </a:ln>
        </p:spPr>
      </p:pic>
      <p:sp>
        <p:nvSpPr>
          <p:cNvPr id="414734" name="AutoShape 14"/>
          <p:cNvSpPr>
            <a:spLocks noChangeArrowheads="1"/>
          </p:cNvSpPr>
          <p:nvPr/>
        </p:nvSpPr>
        <p:spPr bwMode="auto">
          <a:xfrm>
            <a:off x="6369050" y="3359150"/>
            <a:ext cx="2665413" cy="1512888"/>
          </a:xfrm>
          <a:prstGeom prst="wedgeEllipseCallout">
            <a:avLst>
              <a:gd name="adj1" fmla="val 16051"/>
              <a:gd name="adj2" fmla="val 102569"/>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b="1">
                <a:solidFill>
                  <a:srgbClr val="CC0000"/>
                </a:solidFill>
                <a:latin typeface="Comic Sans MS" pitchFamily="84" charset="0"/>
              </a:rPr>
              <a:t>Not a match</a:t>
            </a:r>
            <a:r>
              <a:rPr lang="en-US" sz="1800" b="1" i="1">
                <a:solidFill>
                  <a:srgbClr val="CC0000"/>
                </a:solidFill>
                <a:latin typeface="Comic Sans MS" pitchFamily="84" charset="0"/>
              </a:rPr>
              <a:t>!</a:t>
            </a:r>
            <a:r>
              <a:rPr lang="en-US" sz="1800" b="1">
                <a:solidFill>
                  <a:srgbClr val="0F116A"/>
                </a:solidFill>
                <a:latin typeface="Comic Sans MS" pitchFamily="84" charset="0"/>
              </a:rPr>
              <a:t/>
            </a:r>
            <a:br>
              <a:rPr lang="en-US" sz="1800" b="1">
                <a:solidFill>
                  <a:srgbClr val="0F116A"/>
                </a:solidFill>
                <a:latin typeface="Comic Sans MS" pitchFamily="84" charset="0"/>
              </a:rPr>
            </a:br>
            <a:r>
              <a:rPr lang="en-US" sz="1800" b="1">
                <a:solidFill>
                  <a:srgbClr val="0F116A"/>
                </a:solidFill>
                <a:latin typeface="Comic Sans MS" pitchFamily="84" charset="0"/>
              </a:rPr>
              <a:t>That’s too much </a:t>
            </a:r>
            <a:br>
              <a:rPr lang="en-US" sz="1800" b="1">
                <a:solidFill>
                  <a:srgbClr val="0F116A"/>
                </a:solidFill>
                <a:latin typeface="Comic Sans MS" pitchFamily="84" charset="0"/>
              </a:rPr>
            </a:br>
            <a:r>
              <a:rPr lang="en-US" sz="1800" b="1">
                <a:solidFill>
                  <a:srgbClr val="0F116A"/>
                </a:solidFill>
                <a:latin typeface="Comic Sans MS" pitchFamily="84" charset="0"/>
              </a:rPr>
              <a:t>energy to expose</a:t>
            </a:r>
            <a:br>
              <a:rPr lang="en-US" sz="1800" b="1">
                <a:solidFill>
                  <a:srgbClr val="0F116A"/>
                </a:solidFill>
                <a:latin typeface="Comic Sans MS" pitchFamily="84" charset="0"/>
              </a:rPr>
            </a:br>
            <a:r>
              <a:rPr lang="en-US" sz="1800" b="1">
                <a:solidFill>
                  <a:srgbClr val="0F116A"/>
                </a:solidFill>
                <a:latin typeface="Comic Sans MS" pitchFamily="84" charset="0"/>
              </a:rPr>
              <a:t>living cells to</a:t>
            </a:r>
            <a:r>
              <a:rPr lang="en-US" sz="1800" b="1" i="1">
                <a:solidFill>
                  <a:srgbClr val="0F116A"/>
                </a:solidFill>
                <a:latin typeface="Comic Sans MS" pitchFamily="84" charset="0"/>
              </a:rPr>
              <a:t>!</a:t>
            </a:r>
          </a:p>
        </p:txBody>
      </p:sp>
      <p:pic>
        <p:nvPicPr>
          <p:cNvPr id="414738" name="Picture 18" descr="match"/>
          <p:cNvPicPr>
            <a:picLocks noChangeAspect="1" noChangeArrowheads="1"/>
          </p:cNvPicPr>
          <p:nvPr/>
        </p:nvPicPr>
        <p:blipFill>
          <a:blip r:embed="rId10"/>
          <a:srcRect/>
          <a:stretch>
            <a:fillRect/>
          </a:stretch>
        </p:blipFill>
        <p:spPr bwMode="auto">
          <a:xfrm>
            <a:off x="1628775" y="3073400"/>
            <a:ext cx="1022350" cy="892175"/>
          </a:xfrm>
          <a:prstGeom prst="rect">
            <a:avLst/>
          </a:prstGeom>
          <a:noFill/>
          <a:ln w="9525">
            <a:noFill/>
            <a:miter lim="800000"/>
            <a:headEnd/>
            <a:tailEnd/>
          </a:ln>
        </p:spPr>
      </p:pic>
      <p:pic>
        <p:nvPicPr>
          <p:cNvPr id="414739" name="Picture 19" descr="match"/>
          <p:cNvPicPr>
            <a:picLocks noChangeAspect="1" noChangeArrowheads="1"/>
          </p:cNvPicPr>
          <p:nvPr/>
        </p:nvPicPr>
        <p:blipFill>
          <a:blip r:embed="rId10"/>
          <a:srcRect/>
          <a:stretch>
            <a:fillRect/>
          </a:stretch>
        </p:blipFill>
        <p:spPr bwMode="auto">
          <a:xfrm>
            <a:off x="5414963" y="5792788"/>
            <a:ext cx="1022350" cy="892175"/>
          </a:xfrm>
          <a:prstGeom prst="rect">
            <a:avLst/>
          </a:prstGeom>
          <a:noFill/>
          <a:ln w="9525">
            <a:noFill/>
            <a:miter lim="800000"/>
            <a:headEnd/>
            <a:tailEnd/>
          </a:ln>
        </p:spPr>
      </p:pic>
      <p:sp>
        <p:nvSpPr>
          <p:cNvPr id="414742" name="AutoShape 22"/>
          <p:cNvSpPr>
            <a:spLocks noChangeArrowheads="1"/>
          </p:cNvSpPr>
          <p:nvPr/>
        </p:nvSpPr>
        <p:spPr bwMode="auto">
          <a:xfrm>
            <a:off x="4019550" y="3506788"/>
            <a:ext cx="1182688" cy="373062"/>
          </a:xfrm>
          <a:prstGeom prst="roundRect">
            <a:avLst>
              <a:gd name="adj" fmla="val 16667"/>
            </a:avLst>
          </a:prstGeom>
          <a:solidFill>
            <a:srgbClr val="CC0000"/>
          </a:solidFill>
          <a:ln w="9525">
            <a:noFill/>
            <a:round/>
            <a:headEnd/>
            <a:tailEnd/>
          </a:ln>
        </p:spPr>
        <p:txBody>
          <a:bodyPr wrap="none" lIns="45720" tIns="0" rIns="45720" bIns="0" anchor="ctr">
            <a:spAutoFit/>
          </a:bodyPr>
          <a:lstStyle/>
          <a:p>
            <a:r>
              <a:rPr lang="en-US" sz="2200" b="1" u="sng">
                <a:solidFill>
                  <a:schemeClr val="bg1"/>
                </a:solidFill>
              </a:rPr>
              <a:t>glucose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4723">
                                            <p:txEl>
                                              <p:pRg st="0" end="0"/>
                                            </p:txEl>
                                          </p:spTgt>
                                        </p:tgtEl>
                                        <p:attrNameLst>
                                          <p:attrName>style.visibility</p:attrName>
                                        </p:attrNameLst>
                                      </p:cBhvr>
                                      <p:to>
                                        <p:strVal val="visible"/>
                                      </p:to>
                                    </p:set>
                                    <p:anim calcmode="lin" valueType="num">
                                      <p:cBhvr additive="base">
                                        <p:cTn id="7" dur="500" fill="hold"/>
                                        <p:tgtEl>
                                          <p:spTgt spid="414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47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4723">
                                            <p:txEl>
                                              <p:pRg st="1" end="1"/>
                                            </p:txEl>
                                          </p:spTgt>
                                        </p:tgtEl>
                                        <p:attrNameLst>
                                          <p:attrName>style.visibility</p:attrName>
                                        </p:attrNameLst>
                                      </p:cBhvr>
                                      <p:to>
                                        <p:strVal val="visible"/>
                                      </p:to>
                                    </p:set>
                                    <p:anim calcmode="lin" valueType="num">
                                      <p:cBhvr additive="base">
                                        <p:cTn id="13" dur="500" fill="hold"/>
                                        <p:tgtEl>
                                          <p:spTgt spid="414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47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4723">
                                            <p:txEl>
                                              <p:pRg st="2" end="2"/>
                                            </p:txEl>
                                          </p:spTgt>
                                        </p:tgtEl>
                                        <p:attrNameLst>
                                          <p:attrName>style.visibility</p:attrName>
                                        </p:attrNameLst>
                                      </p:cBhvr>
                                      <p:to>
                                        <p:strVal val="visible"/>
                                      </p:to>
                                    </p:set>
                                    <p:anim calcmode="lin" valueType="num">
                                      <p:cBhvr additive="base">
                                        <p:cTn id="19" dur="500" fill="hold"/>
                                        <p:tgtEl>
                                          <p:spTgt spid="4147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47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14738"/>
                                        </p:tgtEl>
                                        <p:attrNameLst>
                                          <p:attrName>style.visibility</p:attrName>
                                        </p:attrNameLst>
                                      </p:cBhvr>
                                      <p:to>
                                        <p:strVal val="visible"/>
                                      </p:to>
                                    </p:set>
                                    <p:animEffect transition="in" filter="wipe(down)">
                                      <p:cBhvr>
                                        <p:cTn id="25" dur="500"/>
                                        <p:tgtEl>
                                          <p:spTgt spid="414738"/>
                                        </p:tgtEl>
                                      </p:cBhvr>
                                    </p:animEffect>
                                  </p:childTnLst>
                                  <p:subTnLst>
                                    <p:audio>
                                      <p:cMediaNode>
                                        <p:cTn display="0" masterRel="sameClick">
                                          <p:stCondLst>
                                            <p:cond evt="begin" delay="0">
                                              <p:tn val="23"/>
                                            </p:cond>
                                          </p:stCondLst>
                                          <p:endCondLst>
                                            <p:cond evt="onStopAudio" delay="0">
                                              <p:tgtEl>
                                                <p:sldTgt/>
                                              </p:tgtEl>
                                            </p:cond>
                                          </p:endCondLst>
                                        </p:cTn>
                                        <p:tgtEl>
                                          <p:sndTgt r:embed="rId4" name="match_strike.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14742"/>
                                        </p:tgtEl>
                                        <p:attrNameLst>
                                          <p:attrName>style.visibility</p:attrName>
                                        </p:attrNameLst>
                                      </p:cBhvr>
                                      <p:to>
                                        <p:strVal val="visible"/>
                                      </p:to>
                                    </p:set>
                                    <p:animEffect transition="in" filter="wipe(left)">
                                      <p:cBhvr>
                                        <p:cTn id="30" dur="500"/>
                                        <p:tgtEl>
                                          <p:spTgt spid="414742"/>
                                        </p:tgtEl>
                                      </p:cBhvr>
                                    </p:animEffect>
                                  </p:childTnLst>
                                  <p:subTnLst>
                                    <p:audio>
                                      <p:cMediaNode>
                                        <p:cTn display="0" masterRel="sameClick">
                                          <p:stCondLst>
                                            <p:cond evt="begin" delay="0">
                                              <p:tn val="28"/>
                                            </p:cond>
                                          </p:stCondLst>
                                          <p:endCondLst>
                                            <p:cond evt="onStopAudio" delay="0">
                                              <p:tgtEl>
                                                <p:sldTgt/>
                                              </p:tgtEl>
                                            </p:cond>
                                          </p:endCondLst>
                                        </p:cTn>
                                        <p:tgtEl>
                                          <p:sndTgt r:embed="rId5" name="Pencil Check" builtIn="1"/>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14739"/>
                                        </p:tgtEl>
                                        <p:attrNameLst>
                                          <p:attrName>style.visibility</p:attrName>
                                        </p:attrNameLst>
                                      </p:cBhvr>
                                      <p:to>
                                        <p:strVal val="visible"/>
                                      </p:to>
                                    </p:set>
                                    <p:animEffect transition="in" filter="wipe(down)">
                                      <p:cBhvr>
                                        <p:cTn id="35" dur="500"/>
                                        <p:tgtEl>
                                          <p:spTgt spid="414739"/>
                                        </p:tgtEl>
                                      </p:cBhvr>
                                    </p:animEffect>
                                  </p:childTnLst>
                                  <p:subTnLst>
                                    <p:audio>
                                      <p:cMediaNode>
                                        <p:cTn display="0" masterRel="sameClick">
                                          <p:stCondLst>
                                            <p:cond evt="begin" delay="0">
                                              <p:tn val="33"/>
                                            </p:cond>
                                          </p:stCondLst>
                                          <p:endCondLst>
                                            <p:cond evt="onStopAudio" delay="0">
                                              <p:tgtEl>
                                                <p:sldTgt/>
                                              </p:tgtEl>
                                            </p:cond>
                                          </p:endCondLst>
                                        </p:cTn>
                                        <p:tgtEl>
                                          <p:sndTgt r:embed="rId4" name="match_strike.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414733"/>
                                        </p:tgtEl>
                                        <p:attrNameLst>
                                          <p:attrName>style.visibility</p:attrName>
                                        </p:attrNameLst>
                                      </p:cBhvr>
                                      <p:to>
                                        <p:strVal val="visible"/>
                                      </p:to>
                                    </p:set>
                                    <p:animEffect transition="in" filter="wipe(right)">
                                      <p:cBhvr>
                                        <p:cTn id="40" dur="500"/>
                                        <p:tgtEl>
                                          <p:spTgt spid="414733"/>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414734"/>
                                        </p:tgtEl>
                                        <p:attrNameLst>
                                          <p:attrName>style.visibility</p:attrName>
                                        </p:attrNameLst>
                                      </p:cBhvr>
                                      <p:to>
                                        <p:strVal val="visible"/>
                                      </p:to>
                                    </p:set>
                                    <p:animEffect transition="in" filter="wipe(down)">
                                      <p:cBhvr>
                                        <p:cTn id="44" dur="500"/>
                                        <p:tgtEl>
                                          <p:spTgt spid="414734"/>
                                        </p:tgtEl>
                                      </p:cBhvr>
                                    </p:animEffect>
                                  </p:childTnLst>
                                  <p:subTnLst>
                                    <p:audio>
                                      <p:cMediaNode>
                                        <p:cTn display="0" masterRel="sameClick">
                                          <p:stCondLst>
                                            <p:cond evt="begin" delay="0">
                                              <p:tn val="42"/>
                                            </p:cond>
                                          </p:stCondLst>
                                          <p:endCondLst>
                                            <p:cond evt="onStopAudio" delay="0">
                                              <p:tgtEl>
                                                <p:sldTgt/>
                                              </p:tgtEl>
                                            </p:cond>
                                          </p:endCondLst>
                                        </p:cTn>
                                        <p:tgtEl>
                                          <p:sndTgt r:embed="rId6" name="Quack"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build="p" autoUpdateAnimBg="0" advAuto="0"/>
      <p:bldP spid="414734" grpId="0" animBg="1" autoUpdateAnimBg="0"/>
      <p:bldP spid="414742"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pPr>
              <a:defRPr/>
            </a:pPr>
            <a:r>
              <a:rPr lang="en-US" smtClean="0"/>
              <a:t>Reducing Activation energy</a:t>
            </a:r>
          </a:p>
        </p:txBody>
      </p:sp>
      <p:sp>
        <p:nvSpPr>
          <p:cNvPr id="416771" name="Rectangle 3" descr="Rectangle: Click to edit Master text styles&#10;Second level&#10;Third level&#10;Fourth level&#10;Fifth level"/>
          <p:cNvSpPr>
            <a:spLocks noGrp="1" noChangeArrowheads="1"/>
          </p:cNvSpPr>
          <p:nvPr>
            <p:ph type="body" idx="1"/>
          </p:nvPr>
        </p:nvSpPr>
        <p:spPr>
          <a:xfrm>
            <a:off x="838200" y="1371600"/>
            <a:ext cx="7772400" cy="1828800"/>
          </a:xfrm>
        </p:spPr>
        <p:txBody>
          <a:bodyPr/>
          <a:lstStyle/>
          <a:p>
            <a:r>
              <a:rPr lang="en-US" u="sng" smtClean="0">
                <a:solidFill>
                  <a:srgbClr val="CC0000"/>
                </a:solidFill>
              </a:rPr>
              <a:t>Catalysts</a:t>
            </a:r>
            <a:endParaRPr lang="en-US" smtClean="0"/>
          </a:p>
          <a:p>
            <a:pPr lvl="1"/>
            <a:r>
              <a:rPr lang="en-US" smtClean="0"/>
              <a:t>reducing the amount of energy to </a:t>
            </a:r>
            <a:br>
              <a:rPr lang="en-US" smtClean="0"/>
            </a:br>
            <a:r>
              <a:rPr lang="en-US" smtClean="0"/>
              <a:t>start a reaction</a:t>
            </a:r>
          </a:p>
        </p:txBody>
      </p:sp>
      <p:pic>
        <p:nvPicPr>
          <p:cNvPr id="23556" name="Picture 8" descr="f8-07_activation_energy_c"/>
          <p:cNvPicPr>
            <a:picLocks noChangeAspect="1" noChangeArrowheads="1"/>
          </p:cNvPicPr>
          <p:nvPr/>
        </p:nvPicPr>
        <p:blipFill>
          <a:blip r:embed="rId7"/>
          <a:srcRect t="9000" r="92250" b="7500"/>
          <a:stretch>
            <a:fillRect/>
          </a:stretch>
        </p:blipFill>
        <p:spPr bwMode="auto">
          <a:xfrm>
            <a:off x="1295400" y="3124200"/>
            <a:ext cx="444500" cy="3594100"/>
          </a:xfrm>
          <a:prstGeom prst="rect">
            <a:avLst/>
          </a:prstGeom>
          <a:noFill/>
          <a:ln w="9525">
            <a:noFill/>
            <a:miter lim="800000"/>
            <a:headEnd/>
            <a:tailEnd/>
          </a:ln>
        </p:spPr>
      </p:pic>
      <p:pic>
        <p:nvPicPr>
          <p:cNvPr id="416777" name="Picture 9" descr="penguinL"/>
          <p:cNvPicPr>
            <a:picLocks noChangeAspect="1" noChangeArrowheads="1"/>
          </p:cNvPicPr>
          <p:nvPr/>
        </p:nvPicPr>
        <p:blipFill>
          <a:blip r:embed="rId8"/>
          <a:srcRect/>
          <a:stretch>
            <a:fillRect/>
          </a:stretch>
        </p:blipFill>
        <p:spPr bwMode="auto">
          <a:xfrm>
            <a:off x="7862888" y="5557838"/>
            <a:ext cx="1274762" cy="1295400"/>
          </a:xfrm>
          <a:prstGeom prst="rect">
            <a:avLst/>
          </a:prstGeom>
          <a:noFill/>
          <a:ln w="9525">
            <a:noFill/>
            <a:miter lim="800000"/>
            <a:headEnd/>
            <a:tailEnd/>
          </a:ln>
        </p:spPr>
      </p:pic>
      <p:sp>
        <p:nvSpPr>
          <p:cNvPr id="416778" name="AutoShape 10"/>
          <p:cNvSpPr>
            <a:spLocks noChangeArrowheads="1"/>
          </p:cNvSpPr>
          <p:nvPr/>
        </p:nvSpPr>
        <p:spPr bwMode="auto">
          <a:xfrm>
            <a:off x="6043613" y="2655888"/>
            <a:ext cx="2897187" cy="1519237"/>
          </a:xfrm>
          <a:prstGeom prst="wedgeEllipseCallout">
            <a:avLst>
              <a:gd name="adj1" fmla="val 23042"/>
              <a:gd name="adj2" fmla="val 153866"/>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b="1">
                <a:solidFill>
                  <a:srgbClr val="0F116A"/>
                </a:solidFill>
                <a:latin typeface="Comic Sans MS" pitchFamily="84" charset="0"/>
              </a:rPr>
              <a:t>Pheeew…</a:t>
            </a:r>
            <a:br>
              <a:rPr lang="en-US" sz="1800" b="1">
                <a:solidFill>
                  <a:srgbClr val="0F116A"/>
                </a:solidFill>
                <a:latin typeface="Comic Sans MS" pitchFamily="84" charset="0"/>
              </a:rPr>
            </a:br>
            <a:r>
              <a:rPr lang="en-US" sz="1800" b="1">
                <a:solidFill>
                  <a:srgbClr val="0F116A"/>
                </a:solidFill>
                <a:latin typeface="Comic Sans MS" pitchFamily="84" charset="0"/>
              </a:rPr>
              <a:t>that takes a lot</a:t>
            </a:r>
            <a:br>
              <a:rPr lang="en-US" sz="1800" b="1">
                <a:solidFill>
                  <a:srgbClr val="0F116A"/>
                </a:solidFill>
                <a:latin typeface="Comic Sans MS" pitchFamily="84" charset="0"/>
              </a:rPr>
            </a:br>
            <a:r>
              <a:rPr lang="en-US" sz="1800" b="1" u="sng">
                <a:solidFill>
                  <a:srgbClr val="0F116A"/>
                </a:solidFill>
                <a:latin typeface="Comic Sans MS" pitchFamily="84" charset="0"/>
              </a:rPr>
              <a:t>less</a:t>
            </a:r>
            <a:r>
              <a:rPr lang="en-US" sz="1800" b="1">
                <a:solidFill>
                  <a:srgbClr val="0F116A"/>
                </a:solidFill>
                <a:latin typeface="Comic Sans MS" pitchFamily="84" charset="0"/>
              </a:rPr>
              <a:t> energy</a:t>
            </a:r>
            <a:r>
              <a:rPr lang="en-US" sz="1800" b="1" i="1">
                <a:solidFill>
                  <a:srgbClr val="0F116A"/>
                </a:solidFill>
                <a:latin typeface="Comic Sans MS" pitchFamily="84" charset="0"/>
              </a:rPr>
              <a:t>!</a:t>
            </a:r>
            <a:endParaRPr lang="en-US" sz="1800" b="1">
              <a:solidFill>
                <a:srgbClr val="0F116A"/>
              </a:solidFill>
              <a:latin typeface="Comic Sans MS" pitchFamily="84" charset="0"/>
            </a:endParaRPr>
          </a:p>
        </p:txBody>
      </p:sp>
      <p:pic>
        <p:nvPicPr>
          <p:cNvPr id="23559" name="Picture 11" descr="08_07b"/>
          <p:cNvPicPr>
            <a:picLocks noChangeAspect="1" noChangeArrowheads="1"/>
          </p:cNvPicPr>
          <p:nvPr/>
        </p:nvPicPr>
        <p:blipFill>
          <a:blip r:embed="rId9"/>
          <a:srcRect l="23625" t="3000" r="28125" b="8250"/>
          <a:stretch>
            <a:fillRect/>
          </a:stretch>
        </p:blipFill>
        <p:spPr bwMode="auto">
          <a:xfrm>
            <a:off x="1709738" y="3263900"/>
            <a:ext cx="2271712" cy="3132138"/>
          </a:xfrm>
          <a:prstGeom prst="rect">
            <a:avLst/>
          </a:prstGeom>
          <a:noFill/>
          <a:ln w="9525">
            <a:noFill/>
            <a:miter lim="800000"/>
            <a:headEnd/>
            <a:tailEnd/>
          </a:ln>
        </p:spPr>
      </p:pic>
      <p:sp>
        <p:nvSpPr>
          <p:cNvPr id="416783" name="AutoShape 15"/>
          <p:cNvSpPr>
            <a:spLocks noChangeArrowheads="1"/>
          </p:cNvSpPr>
          <p:nvPr/>
        </p:nvSpPr>
        <p:spPr bwMode="auto">
          <a:xfrm>
            <a:off x="1795463" y="5173663"/>
            <a:ext cx="819150" cy="273050"/>
          </a:xfrm>
          <a:prstGeom prst="roundRect">
            <a:avLst>
              <a:gd name="adj" fmla="val 16667"/>
            </a:avLst>
          </a:prstGeom>
          <a:noFill/>
          <a:ln w="9525">
            <a:noFill/>
            <a:round/>
            <a:headEnd/>
            <a:tailEnd/>
          </a:ln>
        </p:spPr>
        <p:txBody>
          <a:bodyPr wrap="none" lIns="0" tIns="0" rIns="0" bIns="0">
            <a:spAutoFit/>
          </a:bodyPr>
          <a:lstStyle/>
          <a:p>
            <a:pPr eaLnBrk="1" hangingPunct="1"/>
            <a:r>
              <a:rPr lang="en-US" sz="1600" b="1">
                <a:solidFill>
                  <a:srgbClr val="000000"/>
                </a:solidFill>
              </a:rPr>
              <a:t>reactant</a:t>
            </a:r>
            <a:endParaRPr lang="en-US" sz="1600" b="1"/>
          </a:p>
        </p:txBody>
      </p:sp>
      <p:sp>
        <p:nvSpPr>
          <p:cNvPr id="416784" name="Freeform 16"/>
          <p:cNvSpPr>
            <a:spLocks/>
          </p:cNvSpPr>
          <p:nvPr/>
        </p:nvSpPr>
        <p:spPr bwMode="auto">
          <a:xfrm>
            <a:off x="2736850" y="4162425"/>
            <a:ext cx="865188" cy="469900"/>
          </a:xfrm>
          <a:custGeom>
            <a:avLst/>
            <a:gdLst>
              <a:gd name="T0" fmla="*/ 364 w 364"/>
              <a:gd name="T1" fmla="*/ 0 h 198"/>
              <a:gd name="T2" fmla="*/ 207 w 364"/>
              <a:gd name="T3" fmla="*/ 0 h 198"/>
              <a:gd name="T4" fmla="*/ 0 w 364"/>
              <a:gd name="T5" fmla="*/ 198 h 198"/>
              <a:gd name="T6" fmla="*/ 0 60000 65536"/>
              <a:gd name="T7" fmla="*/ 0 60000 65536"/>
              <a:gd name="T8" fmla="*/ 0 60000 65536"/>
              <a:gd name="T9" fmla="*/ 0 w 364"/>
              <a:gd name="T10" fmla="*/ 0 h 198"/>
              <a:gd name="T11" fmla="*/ 364 w 364"/>
              <a:gd name="T12" fmla="*/ 198 h 198"/>
            </a:gdLst>
            <a:ahLst/>
            <a:cxnLst>
              <a:cxn ang="T6">
                <a:pos x="T0" y="T1"/>
              </a:cxn>
              <a:cxn ang="T7">
                <a:pos x="T2" y="T3"/>
              </a:cxn>
              <a:cxn ang="T8">
                <a:pos x="T4" y="T5"/>
              </a:cxn>
            </a:cxnLst>
            <a:rect l="T9" t="T10" r="T11" b="T12"/>
            <a:pathLst>
              <a:path w="364" h="198">
                <a:moveTo>
                  <a:pt x="364" y="0"/>
                </a:moveTo>
                <a:lnTo>
                  <a:pt x="207" y="0"/>
                </a:lnTo>
                <a:lnTo>
                  <a:pt x="0" y="198"/>
                </a:lnTo>
              </a:path>
            </a:pathLst>
          </a:custGeom>
          <a:noFill/>
          <a:ln w="12700">
            <a:solidFill>
              <a:srgbClr val="000000"/>
            </a:solidFill>
            <a:prstDash val="solid"/>
            <a:round/>
            <a:headEnd/>
            <a:tailEnd/>
          </a:ln>
        </p:spPr>
        <p:txBody>
          <a:bodyPr/>
          <a:lstStyle/>
          <a:p>
            <a:endParaRPr lang="en-US"/>
          </a:p>
        </p:txBody>
      </p:sp>
      <p:sp>
        <p:nvSpPr>
          <p:cNvPr id="416785" name="Line 17"/>
          <p:cNvSpPr>
            <a:spLocks noChangeShapeType="1"/>
          </p:cNvSpPr>
          <p:nvPr/>
        </p:nvSpPr>
        <p:spPr bwMode="auto">
          <a:xfrm flipH="1">
            <a:off x="2800350" y="3363913"/>
            <a:ext cx="630238" cy="215900"/>
          </a:xfrm>
          <a:prstGeom prst="line">
            <a:avLst/>
          </a:prstGeom>
          <a:noFill/>
          <a:ln w="12700">
            <a:solidFill>
              <a:srgbClr val="000000"/>
            </a:solidFill>
            <a:round/>
            <a:headEnd/>
            <a:tailEnd/>
          </a:ln>
        </p:spPr>
        <p:txBody>
          <a:bodyPr/>
          <a:lstStyle/>
          <a:p>
            <a:endParaRPr lang="en-US"/>
          </a:p>
        </p:txBody>
      </p:sp>
      <p:sp>
        <p:nvSpPr>
          <p:cNvPr id="416787" name="AutoShape 19"/>
          <p:cNvSpPr>
            <a:spLocks noChangeArrowheads="1"/>
          </p:cNvSpPr>
          <p:nvPr/>
        </p:nvSpPr>
        <p:spPr bwMode="auto">
          <a:xfrm>
            <a:off x="3211513" y="6208713"/>
            <a:ext cx="784225" cy="273050"/>
          </a:xfrm>
          <a:prstGeom prst="roundRect">
            <a:avLst>
              <a:gd name="adj" fmla="val 16667"/>
            </a:avLst>
          </a:prstGeom>
          <a:noFill/>
          <a:ln w="9525">
            <a:noFill/>
            <a:round/>
            <a:headEnd/>
            <a:tailEnd/>
          </a:ln>
        </p:spPr>
        <p:txBody>
          <a:bodyPr wrap="none" lIns="0" tIns="0" rIns="0" bIns="0">
            <a:spAutoFit/>
          </a:bodyPr>
          <a:lstStyle/>
          <a:p>
            <a:pPr eaLnBrk="1" hangingPunct="1"/>
            <a:r>
              <a:rPr lang="en-US" sz="1600" b="1">
                <a:solidFill>
                  <a:srgbClr val="000000"/>
                </a:solidFill>
              </a:rPr>
              <a:t>product</a:t>
            </a:r>
          </a:p>
        </p:txBody>
      </p:sp>
      <p:sp>
        <p:nvSpPr>
          <p:cNvPr id="416788" name="AutoShape 20"/>
          <p:cNvSpPr>
            <a:spLocks noChangeArrowheads="1"/>
          </p:cNvSpPr>
          <p:nvPr/>
        </p:nvSpPr>
        <p:spPr bwMode="auto">
          <a:xfrm>
            <a:off x="3459163" y="3082925"/>
            <a:ext cx="2038350" cy="273050"/>
          </a:xfrm>
          <a:prstGeom prst="roundRect">
            <a:avLst>
              <a:gd name="adj" fmla="val 16667"/>
            </a:avLst>
          </a:prstGeom>
          <a:solidFill>
            <a:srgbClr val="FFEA18"/>
          </a:solidFill>
          <a:ln w="12700">
            <a:noFill/>
            <a:round/>
            <a:headEnd/>
            <a:tailEnd/>
          </a:ln>
        </p:spPr>
        <p:txBody>
          <a:bodyPr wrap="none" lIns="0" tIns="0" rIns="0" bIns="0">
            <a:spAutoFit/>
          </a:bodyPr>
          <a:lstStyle/>
          <a:p>
            <a:pPr eaLnBrk="1" hangingPunct="1"/>
            <a:r>
              <a:rPr lang="en-US" sz="1600" b="1">
                <a:solidFill>
                  <a:srgbClr val="000000"/>
                </a:solidFill>
              </a:rPr>
              <a:t>uncatalyzed reaction</a:t>
            </a:r>
          </a:p>
        </p:txBody>
      </p:sp>
      <p:sp>
        <p:nvSpPr>
          <p:cNvPr id="416789" name="AutoShape 21"/>
          <p:cNvSpPr>
            <a:spLocks noChangeArrowheads="1"/>
          </p:cNvSpPr>
          <p:nvPr/>
        </p:nvSpPr>
        <p:spPr bwMode="auto">
          <a:xfrm>
            <a:off x="3459163" y="4040188"/>
            <a:ext cx="1790700" cy="273050"/>
          </a:xfrm>
          <a:prstGeom prst="roundRect">
            <a:avLst>
              <a:gd name="adj" fmla="val 16667"/>
            </a:avLst>
          </a:prstGeom>
          <a:solidFill>
            <a:srgbClr val="FFEA18"/>
          </a:solidFill>
          <a:ln w="12700">
            <a:noFill/>
            <a:round/>
            <a:headEnd/>
            <a:tailEnd/>
          </a:ln>
        </p:spPr>
        <p:txBody>
          <a:bodyPr wrap="none" lIns="0" tIns="0" rIns="0" bIns="0">
            <a:spAutoFit/>
          </a:bodyPr>
          <a:lstStyle/>
          <a:p>
            <a:pPr eaLnBrk="1" hangingPunct="1"/>
            <a:r>
              <a:rPr lang="en-US" sz="1600" b="1">
                <a:solidFill>
                  <a:srgbClr val="000000"/>
                </a:solidFill>
              </a:rPr>
              <a:t>catalyzed reaction</a:t>
            </a:r>
          </a:p>
        </p:txBody>
      </p:sp>
      <p:sp>
        <p:nvSpPr>
          <p:cNvPr id="416790" name="Line 22"/>
          <p:cNvSpPr>
            <a:spLocks noChangeShapeType="1"/>
          </p:cNvSpPr>
          <p:nvPr/>
        </p:nvSpPr>
        <p:spPr bwMode="auto">
          <a:xfrm>
            <a:off x="2765425" y="4625975"/>
            <a:ext cx="2057400" cy="0"/>
          </a:xfrm>
          <a:prstGeom prst="line">
            <a:avLst/>
          </a:prstGeom>
          <a:noFill/>
          <a:ln w="19050">
            <a:solidFill>
              <a:srgbClr val="CC0000"/>
            </a:solidFill>
            <a:prstDash val="dash"/>
            <a:round/>
            <a:headEnd/>
            <a:tailEnd/>
          </a:ln>
        </p:spPr>
        <p:txBody>
          <a:bodyPr wrap="none" anchor="ctr"/>
          <a:lstStyle/>
          <a:p>
            <a:endParaRPr lang="en-US"/>
          </a:p>
        </p:txBody>
      </p:sp>
      <p:sp>
        <p:nvSpPr>
          <p:cNvPr id="416793" name="Line 25"/>
          <p:cNvSpPr>
            <a:spLocks noChangeShapeType="1"/>
          </p:cNvSpPr>
          <p:nvPr/>
        </p:nvSpPr>
        <p:spPr bwMode="auto">
          <a:xfrm>
            <a:off x="4391025" y="4618038"/>
            <a:ext cx="0" cy="327025"/>
          </a:xfrm>
          <a:prstGeom prst="line">
            <a:avLst/>
          </a:prstGeom>
          <a:noFill/>
          <a:ln w="19050">
            <a:solidFill>
              <a:srgbClr val="CC0000"/>
            </a:solidFill>
            <a:round/>
            <a:headEnd type="triangle" w="sm" len="med"/>
            <a:tailEnd type="triangle" w="sm" len="med"/>
          </a:ln>
        </p:spPr>
        <p:txBody>
          <a:bodyPr wrap="none" anchor="ctr"/>
          <a:lstStyle/>
          <a:p>
            <a:endParaRPr lang="en-US"/>
          </a:p>
        </p:txBody>
      </p:sp>
      <p:sp>
        <p:nvSpPr>
          <p:cNvPr id="416794" name="AutoShape 26"/>
          <p:cNvSpPr>
            <a:spLocks noChangeArrowheads="1"/>
          </p:cNvSpPr>
          <p:nvPr/>
        </p:nvSpPr>
        <p:spPr bwMode="auto">
          <a:xfrm>
            <a:off x="4518025" y="4641850"/>
            <a:ext cx="2227263" cy="233363"/>
          </a:xfrm>
          <a:prstGeom prst="roundRect">
            <a:avLst>
              <a:gd name="adj" fmla="val 16667"/>
            </a:avLst>
          </a:prstGeom>
          <a:solidFill>
            <a:srgbClr val="FFEA18"/>
          </a:solidFill>
          <a:ln w="12700">
            <a:noFill/>
            <a:round/>
            <a:headEnd/>
            <a:tailEnd/>
          </a:ln>
        </p:spPr>
        <p:txBody>
          <a:bodyPr wrap="none" lIns="0" tIns="0" rIns="0" bIns="0">
            <a:spAutoFit/>
          </a:bodyPr>
          <a:lstStyle/>
          <a:p>
            <a:pPr eaLnBrk="1" hangingPunct="1">
              <a:lnSpc>
                <a:spcPct val="85000"/>
              </a:lnSpc>
            </a:pPr>
            <a:r>
              <a:rPr lang="en-US" sz="1600" b="1">
                <a:solidFill>
                  <a:srgbClr val="000000"/>
                </a:solidFill>
              </a:rPr>
              <a:t>NEW activation energy</a:t>
            </a:r>
          </a:p>
        </p:txBody>
      </p:sp>
      <p:sp>
        <p:nvSpPr>
          <p:cNvPr id="416795" name="Line 27"/>
          <p:cNvSpPr>
            <a:spLocks noChangeShapeType="1"/>
          </p:cNvSpPr>
          <p:nvPr/>
        </p:nvSpPr>
        <p:spPr bwMode="auto">
          <a:xfrm>
            <a:off x="2741613" y="3576638"/>
            <a:ext cx="2057400" cy="0"/>
          </a:xfrm>
          <a:prstGeom prst="line">
            <a:avLst/>
          </a:prstGeom>
          <a:noFill/>
          <a:ln w="19050">
            <a:solidFill>
              <a:srgbClr val="CC0000"/>
            </a:solidFill>
            <a:prstDash val="dash"/>
            <a:round/>
            <a:headEnd/>
            <a:tailEnd/>
          </a:ln>
        </p:spPr>
        <p:txBody>
          <a:bodyPr wrap="none" anchor="ctr"/>
          <a:lstStyle/>
          <a:p>
            <a:endParaRPr lang="en-US"/>
          </a:p>
        </p:txBody>
      </p:sp>
      <p:sp>
        <p:nvSpPr>
          <p:cNvPr id="416796" name="Line 28"/>
          <p:cNvSpPr>
            <a:spLocks noChangeShapeType="1"/>
          </p:cNvSpPr>
          <p:nvPr/>
        </p:nvSpPr>
        <p:spPr bwMode="auto">
          <a:xfrm>
            <a:off x="3133725" y="4945063"/>
            <a:ext cx="1736725" cy="0"/>
          </a:xfrm>
          <a:prstGeom prst="line">
            <a:avLst/>
          </a:prstGeom>
          <a:noFill/>
          <a:ln w="19050">
            <a:solidFill>
              <a:srgbClr val="CC0000"/>
            </a:solidFill>
            <a:prstDash val="dash"/>
            <a:round/>
            <a:headEnd/>
            <a:tailEnd/>
          </a:ln>
        </p:spPr>
        <p:txBody>
          <a:bodyPr wrap="none" anchor="ctr"/>
          <a:lstStyle/>
          <a:p>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 calcmode="lin" valueType="num">
                                      <p:cBhvr additive="base">
                                        <p:cTn id="7" dur="500" fill="hold"/>
                                        <p:tgtEl>
                                          <p:spTgt spid="416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67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6771">
                                            <p:txEl>
                                              <p:pRg st="1" end="1"/>
                                            </p:txEl>
                                          </p:spTgt>
                                        </p:tgtEl>
                                        <p:attrNameLst>
                                          <p:attrName>style.visibility</p:attrName>
                                        </p:attrNameLst>
                                      </p:cBhvr>
                                      <p:to>
                                        <p:strVal val="visible"/>
                                      </p:to>
                                    </p:set>
                                    <p:anim calcmode="lin" valueType="num">
                                      <p:cBhvr additive="base">
                                        <p:cTn id="13" dur="500" fill="hold"/>
                                        <p:tgtEl>
                                          <p:spTgt spid="416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67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16783">
                                            <p:txEl>
                                              <p:pRg st="0" end="0"/>
                                            </p:txEl>
                                          </p:spTgt>
                                        </p:tgtEl>
                                        <p:attrNameLst>
                                          <p:attrName>style.visibility</p:attrName>
                                        </p:attrNameLst>
                                      </p:cBhvr>
                                      <p:to>
                                        <p:strVal val="visible"/>
                                      </p:to>
                                    </p:set>
                                    <p:animEffect transition="in" filter="wipe(left)">
                                      <p:cBhvr>
                                        <p:cTn id="19" dur="500"/>
                                        <p:tgtEl>
                                          <p:spTgt spid="416783">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Pencil Check" builtIn="1"/>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16787">
                                            <p:txEl>
                                              <p:pRg st="0" end="0"/>
                                            </p:txEl>
                                          </p:spTgt>
                                        </p:tgtEl>
                                        <p:attrNameLst>
                                          <p:attrName>style.visibility</p:attrName>
                                        </p:attrNameLst>
                                      </p:cBhvr>
                                      <p:to>
                                        <p:strVal val="visible"/>
                                      </p:to>
                                    </p:set>
                                    <p:animEffect transition="in" filter="wipe(left)">
                                      <p:cBhvr>
                                        <p:cTn id="24" dur="500"/>
                                        <p:tgtEl>
                                          <p:spTgt spid="416787">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4" name="Pencil Check" builtIn="1"/>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16785"/>
                                        </p:tgtEl>
                                        <p:attrNameLst>
                                          <p:attrName>style.visibility</p:attrName>
                                        </p:attrNameLst>
                                      </p:cBhvr>
                                      <p:to>
                                        <p:strVal val="visible"/>
                                      </p:to>
                                    </p:set>
                                    <p:animEffect transition="in" filter="wipe(left)">
                                      <p:cBhvr>
                                        <p:cTn id="29" dur="500"/>
                                        <p:tgtEl>
                                          <p:spTgt spid="416785"/>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416788"/>
                                        </p:tgtEl>
                                        <p:attrNameLst>
                                          <p:attrName>style.visibility</p:attrName>
                                        </p:attrNameLst>
                                      </p:cBhvr>
                                      <p:to>
                                        <p:strVal val="visible"/>
                                      </p:to>
                                    </p:set>
                                    <p:animEffect transition="in" filter="wipe(left)">
                                      <p:cBhvr>
                                        <p:cTn id="33" dur="500"/>
                                        <p:tgtEl>
                                          <p:spTgt spid="416788"/>
                                        </p:tgtEl>
                                      </p:cBhvr>
                                    </p:animEffect>
                                  </p:childTnLst>
                                  <p:subTnLst>
                                    <p:audio>
                                      <p:cMediaNode>
                                        <p:cTn display="0" masterRel="sameClick">
                                          <p:stCondLst>
                                            <p:cond evt="begin" delay="0">
                                              <p:tn val="31"/>
                                            </p:cond>
                                          </p:stCondLst>
                                          <p:endCondLst>
                                            <p:cond evt="onStopAudio" delay="0">
                                              <p:tgtEl>
                                                <p:sldTgt/>
                                              </p:tgtEl>
                                            </p:cond>
                                          </p:endCondLst>
                                        </p:cTn>
                                        <p:tgtEl>
                                          <p:sndTgt r:embed="rId4" name="Pencil Check" builtIn="1"/>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16795"/>
                                        </p:tgtEl>
                                        <p:attrNameLst>
                                          <p:attrName>style.visibility</p:attrName>
                                        </p:attrNameLst>
                                      </p:cBhvr>
                                      <p:to>
                                        <p:strVal val="visible"/>
                                      </p:to>
                                    </p:set>
                                    <p:animEffect transition="in" filter="wipe(left)">
                                      <p:cBhvr>
                                        <p:cTn id="38" dur="500"/>
                                        <p:tgtEl>
                                          <p:spTgt spid="416795"/>
                                        </p:tgtEl>
                                      </p:cBhvr>
                                    </p:animEffect>
                                  </p:childTnLst>
                                  <p:subTnLst>
                                    <p:audio>
                                      <p:cMediaNode>
                                        <p:cTn display="0" masterRel="sameClick">
                                          <p:stCondLst>
                                            <p:cond evt="begin" delay="0">
                                              <p:tn val="36"/>
                                            </p:cond>
                                          </p:stCondLst>
                                          <p:endCondLst>
                                            <p:cond evt="onStopAudio" delay="0">
                                              <p:tgtEl>
                                                <p:sldTgt/>
                                              </p:tgtEl>
                                            </p:cond>
                                          </p:endCondLst>
                                        </p:cTn>
                                        <p:tgtEl>
                                          <p:sndTgt r:embed="rId4" name="Pencil Check" builtIn="1"/>
                                        </p:tgtEl>
                                      </p:cMediaNode>
                                    </p:audio>
                                  </p:sub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416796"/>
                                        </p:tgtEl>
                                        <p:attrNameLst>
                                          <p:attrName>style.visibility</p:attrName>
                                        </p:attrNameLst>
                                      </p:cBhvr>
                                      <p:to>
                                        <p:strVal val="visible"/>
                                      </p:to>
                                    </p:set>
                                    <p:animEffect transition="in" filter="wipe(left)">
                                      <p:cBhvr>
                                        <p:cTn id="42" dur="500"/>
                                        <p:tgtEl>
                                          <p:spTgt spid="416796"/>
                                        </p:tgtEl>
                                      </p:cBhvr>
                                    </p:animEffect>
                                  </p:childTnLst>
                                  <p:subTnLst>
                                    <p:audio>
                                      <p:cMediaNode>
                                        <p:cTn display="0" masterRel="sameClick">
                                          <p:stCondLst>
                                            <p:cond evt="begin" delay="0">
                                              <p:tn val="40"/>
                                            </p:cond>
                                          </p:stCondLst>
                                          <p:endCondLst>
                                            <p:cond evt="onStopAudio" delay="0">
                                              <p:tgtEl>
                                                <p:sldTgt/>
                                              </p:tgtEl>
                                            </p:cond>
                                          </p:endCondLst>
                                        </p:cTn>
                                        <p:tgtEl>
                                          <p:sndTgt r:embed="rId4" name="Pencil Check" builtIn="1"/>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16784"/>
                                        </p:tgtEl>
                                        <p:attrNameLst>
                                          <p:attrName>style.visibility</p:attrName>
                                        </p:attrNameLst>
                                      </p:cBhvr>
                                      <p:to>
                                        <p:strVal val="visible"/>
                                      </p:to>
                                    </p:set>
                                    <p:animEffect transition="in" filter="wipe(left)">
                                      <p:cBhvr>
                                        <p:cTn id="47" dur="500"/>
                                        <p:tgtEl>
                                          <p:spTgt spid="41678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416789"/>
                                        </p:tgtEl>
                                        <p:attrNameLst>
                                          <p:attrName>style.visibility</p:attrName>
                                        </p:attrNameLst>
                                      </p:cBhvr>
                                      <p:to>
                                        <p:strVal val="visible"/>
                                      </p:to>
                                    </p:set>
                                    <p:animEffect transition="in" filter="wipe(left)">
                                      <p:cBhvr>
                                        <p:cTn id="51" dur="500"/>
                                        <p:tgtEl>
                                          <p:spTgt spid="416789"/>
                                        </p:tgtEl>
                                      </p:cBhvr>
                                    </p:animEffect>
                                  </p:childTnLst>
                                  <p:subTnLst>
                                    <p:audio>
                                      <p:cMediaNode>
                                        <p:cTn display="0" masterRel="sameClick">
                                          <p:stCondLst>
                                            <p:cond evt="begin" delay="0">
                                              <p:tn val="49"/>
                                            </p:cond>
                                          </p:stCondLst>
                                          <p:endCondLst>
                                            <p:cond evt="onStopAudio" delay="0">
                                              <p:tgtEl>
                                                <p:sldTgt/>
                                              </p:tgtEl>
                                            </p:cond>
                                          </p:endCondLst>
                                        </p:cTn>
                                        <p:tgtEl>
                                          <p:sndTgt r:embed="rId4" name="Pencil Check" builtIn="1"/>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16790"/>
                                        </p:tgtEl>
                                        <p:attrNameLst>
                                          <p:attrName>style.visibility</p:attrName>
                                        </p:attrNameLst>
                                      </p:cBhvr>
                                      <p:to>
                                        <p:strVal val="visible"/>
                                      </p:to>
                                    </p:set>
                                    <p:animEffect transition="in" filter="wipe(left)">
                                      <p:cBhvr>
                                        <p:cTn id="56" dur="500"/>
                                        <p:tgtEl>
                                          <p:spTgt spid="416790"/>
                                        </p:tgtEl>
                                      </p:cBhvr>
                                    </p:animEffect>
                                  </p:childTnLst>
                                  <p:subTnLst>
                                    <p:audio>
                                      <p:cMediaNode>
                                        <p:cTn display="0" masterRel="sameClick">
                                          <p:stCondLst>
                                            <p:cond evt="begin" delay="0">
                                              <p:tn val="54"/>
                                            </p:cond>
                                          </p:stCondLst>
                                          <p:endCondLst>
                                            <p:cond evt="onStopAudio" delay="0">
                                              <p:tgtEl>
                                                <p:sldTgt/>
                                              </p:tgtEl>
                                            </p:cond>
                                          </p:endCondLst>
                                        </p:cTn>
                                        <p:tgtEl>
                                          <p:sndTgt r:embed="rId4" name="Pencil Check" builtIn="1"/>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416793"/>
                                        </p:tgtEl>
                                        <p:attrNameLst>
                                          <p:attrName>style.visibility</p:attrName>
                                        </p:attrNameLst>
                                      </p:cBhvr>
                                      <p:to>
                                        <p:strVal val="visible"/>
                                      </p:to>
                                    </p:set>
                                    <p:animEffect transition="in" filter="wipe(up)">
                                      <p:cBhvr>
                                        <p:cTn id="61" dur="500"/>
                                        <p:tgtEl>
                                          <p:spTgt spid="416793"/>
                                        </p:tgtEl>
                                      </p:cBhvr>
                                    </p:animEffect>
                                  </p:childTnLst>
                                  <p:subTnLst>
                                    <p:audio>
                                      <p:cMediaNode>
                                        <p:cTn display="0" masterRel="sameClick">
                                          <p:stCondLst>
                                            <p:cond evt="begin" delay="0">
                                              <p:tn val="59"/>
                                            </p:cond>
                                          </p:stCondLst>
                                          <p:endCondLst>
                                            <p:cond evt="onStopAudio" delay="0">
                                              <p:tgtEl>
                                                <p:sldTgt/>
                                              </p:tgtEl>
                                            </p:cond>
                                          </p:endCondLst>
                                        </p:cTn>
                                        <p:tgtEl>
                                          <p:sndTgt r:embed="rId5" name="Chimes" builtIn="1"/>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16794"/>
                                        </p:tgtEl>
                                        <p:attrNameLst>
                                          <p:attrName>style.visibility</p:attrName>
                                        </p:attrNameLst>
                                      </p:cBhvr>
                                      <p:to>
                                        <p:strVal val="visible"/>
                                      </p:to>
                                    </p:set>
                                    <p:animEffect transition="in" filter="wipe(left)">
                                      <p:cBhvr>
                                        <p:cTn id="66" dur="500"/>
                                        <p:tgtEl>
                                          <p:spTgt spid="416794"/>
                                        </p:tgtEl>
                                      </p:cBhvr>
                                    </p:animEffect>
                                  </p:childTnLst>
                                  <p:subTnLst>
                                    <p:audio>
                                      <p:cMediaNode>
                                        <p:cTn display="0" masterRel="sameClick">
                                          <p:stCondLst>
                                            <p:cond evt="begin" delay="0">
                                              <p:tn val="64"/>
                                            </p:cond>
                                          </p:stCondLst>
                                          <p:endCondLst>
                                            <p:cond evt="onStopAudio" delay="0">
                                              <p:tgtEl>
                                                <p:sldTgt/>
                                              </p:tgtEl>
                                            </p:cond>
                                          </p:endCondLst>
                                        </p:cTn>
                                        <p:tgtEl>
                                          <p:sndTgt r:embed="rId4" name="Pencil Check" builtIn="1"/>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416777"/>
                                        </p:tgtEl>
                                        <p:attrNameLst>
                                          <p:attrName>style.visibility</p:attrName>
                                        </p:attrNameLst>
                                      </p:cBhvr>
                                      <p:to>
                                        <p:strVal val="visible"/>
                                      </p:to>
                                    </p:set>
                                    <p:animEffect transition="in" filter="wipe(right)">
                                      <p:cBhvr>
                                        <p:cTn id="71" dur="500"/>
                                        <p:tgtEl>
                                          <p:spTgt spid="416777"/>
                                        </p:tgtEl>
                                      </p:cBhvr>
                                    </p:animEffect>
                                  </p:childTnLst>
                                </p:cTn>
                              </p:par>
                            </p:childTnLst>
                          </p:cTn>
                        </p:par>
                        <p:par>
                          <p:cTn id="72" fill="hold">
                            <p:stCondLst>
                              <p:cond delay="500"/>
                            </p:stCondLst>
                            <p:childTnLst>
                              <p:par>
                                <p:cTn id="73" presetID="22" presetClass="entr" presetSubtype="4" fill="hold" grpId="0" nodeType="afterEffect">
                                  <p:stCondLst>
                                    <p:cond delay="0"/>
                                  </p:stCondLst>
                                  <p:childTnLst>
                                    <p:set>
                                      <p:cBhvr>
                                        <p:cTn id="74" dur="1" fill="hold">
                                          <p:stCondLst>
                                            <p:cond delay="0"/>
                                          </p:stCondLst>
                                        </p:cTn>
                                        <p:tgtEl>
                                          <p:spTgt spid="416778"/>
                                        </p:tgtEl>
                                        <p:attrNameLst>
                                          <p:attrName>style.visibility</p:attrName>
                                        </p:attrNameLst>
                                      </p:cBhvr>
                                      <p:to>
                                        <p:strVal val="visible"/>
                                      </p:to>
                                    </p:set>
                                    <p:animEffect transition="in" filter="wipe(down)">
                                      <p:cBhvr>
                                        <p:cTn id="75" dur="500"/>
                                        <p:tgtEl>
                                          <p:spTgt spid="416778"/>
                                        </p:tgtEl>
                                      </p:cBhvr>
                                    </p:animEffect>
                                  </p:childTnLst>
                                  <p:subTnLst>
                                    <p:audio>
                                      <p:cMediaNode>
                                        <p:cTn display="0" masterRel="sameClick">
                                          <p:stCondLst>
                                            <p:cond evt="begin" delay="0">
                                              <p:tn val="73"/>
                                            </p:cond>
                                          </p:stCondLst>
                                          <p:endCondLst>
                                            <p:cond evt="onStopAudio" delay="0">
                                              <p:tgtEl>
                                                <p:sldTgt/>
                                              </p:tgtEl>
                                            </p:cond>
                                          </p:endCondLst>
                                        </p:cTn>
                                        <p:tgtEl>
                                          <p:sndTgt r:embed="rId6" name="Quack"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autoUpdateAnimBg="0"/>
      <p:bldP spid="416778" grpId="0" animBg="1" autoUpdateAnimBg="0"/>
      <p:bldP spid="416783" grpId="0" build="p" autoUpdateAnimBg="0"/>
      <p:bldP spid="416784" grpId="0" animBg="1"/>
      <p:bldP spid="416785" grpId="0" animBg="1"/>
      <p:bldP spid="416787" grpId="0" build="p" autoUpdateAnimBg="0"/>
      <p:bldP spid="416788" grpId="0" animBg="1" autoUpdateAnimBg="0"/>
      <p:bldP spid="416789" grpId="0" animBg="1" autoUpdateAnimBg="0"/>
      <p:bldP spid="416790" grpId="0" animBg="1"/>
      <p:bldP spid="416793" grpId="0" animBg="1"/>
      <p:bldP spid="416794" grpId="0" animBg="1" autoUpdateAnimBg="0"/>
      <p:bldP spid="416795" grpId="0" animBg="1"/>
      <p:bldP spid="41679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4" descr="f8-07_activation_energy_c"/>
          <p:cNvPicPr>
            <a:picLocks noChangeAspect="1" noChangeArrowheads="1"/>
          </p:cNvPicPr>
          <p:nvPr/>
        </p:nvPicPr>
        <p:blipFill>
          <a:blip r:embed="rId6"/>
          <a:srcRect t="6000" b="7500"/>
          <a:stretch>
            <a:fillRect/>
          </a:stretch>
        </p:blipFill>
        <p:spPr bwMode="auto">
          <a:xfrm>
            <a:off x="228600" y="2971800"/>
            <a:ext cx="5738813" cy="3722688"/>
          </a:xfrm>
          <a:prstGeom prst="rect">
            <a:avLst/>
          </a:prstGeom>
          <a:noFill/>
          <a:ln w="9525">
            <a:noFill/>
            <a:miter lim="800000"/>
            <a:headEnd/>
            <a:tailEnd/>
          </a:ln>
        </p:spPr>
      </p:pic>
      <p:sp>
        <p:nvSpPr>
          <p:cNvPr id="420866" name="Rectangle 2"/>
          <p:cNvSpPr>
            <a:spLocks noGrp="1" noChangeArrowheads="1"/>
          </p:cNvSpPr>
          <p:nvPr>
            <p:ph type="title"/>
          </p:nvPr>
        </p:nvSpPr>
        <p:spPr/>
        <p:txBody>
          <a:bodyPr/>
          <a:lstStyle/>
          <a:p>
            <a:pPr>
              <a:defRPr/>
            </a:pPr>
            <a:r>
              <a:rPr lang="en-US" smtClean="0"/>
              <a:t>Catalysts</a:t>
            </a:r>
          </a:p>
        </p:txBody>
      </p:sp>
      <p:sp>
        <p:nvSpPr>
          <p:cNvPr id="420867" name="Rectangle 3" descr="Rectangle: Click to edit Master text styles&#10;Second level&#10;Third level&#10;Fourth level&#10;Fifth level"/>
          <p:cNvSpPr>
            <a:spLocks noGrp="1" noChangeArrowheads="1"/>
          </p:cNvSpPr>
          <p:nvPr>
            <p:ph type="body" idx="1"/>
          </p:nvPr>
        </p:nvSpPr>
        <p:spPr>
          <a:xfrm>
            <a:off x="838200" y="1371600"/>
            <a:ext cx="7772400" cy="1828800"/>
          </a:xfrm>
        </p:spPr>
        <p:txBody>
          <a:bodyPr/>
          <a:lstStyle/>
          <a:p>
            <a:r>
              <a:rPr lang="en-US" smtClean="0"/>
              <a:t>So what’s a cell got to do to reduce activation energy?</a:t>
            </a:r>
          </a:p>
          <a:p>
            <a:pPr lvl="1"/>
            <a:r>
              <a:rPr lang="en-US" smtClean="0">
                <a:solidFill>
                  <a:srgbClr val="CC0000"/>
                </a:solidFill>
              </a:rPr>
              <a:t>get help!</a:t>
            </a:r>
            <a:r>
              <a:rPr lang="en-US" smtClean="0"/>
              <a:t> … chemical help…</a:t>
            </a:r>
          </a:p>
        </p:txBody>
      </p:sp>
      <p:sp>
        <p:nvSpPr>
          <p:cNvPr id="420872" name="Rectangle 8"/>
          <p:cNvSpPr>
            <a:spLocks noChangeArrowheads="1"/>
          </p:cNvSpPr>
          <p:nvPr/>
        </p:nvSpPr>
        <p:spPr bwMode="auto">
          <a:xfrm>
            <a:off x="6400800" y="2346325"/>
            <a:ext cx="2025650" cy="549275"/>
          </a:xfrm>
          <a:prstGeom prst="rect">
            <a:avLst/>
          </a:prstGeom>
          <a:noFill/>
          <a:ln w="9525">
            <a:noFill/>
            <a:miter lim="800000"/>
            <a:headEnd/>
            <a:tailEnd/>
          </a:ln>
        </p:spPr>
        <p:txBody>
          <a:bodyPr wrap="none">
            <a:spAutoFit/>
          </a:bodyPr>
          <a:lstStyle/>
          <a:p>
            <a:r>
              <a:rPr lang="en-US" sz="3000" b="1">
                <a:solidFill>
                  <a:srgbClr val="CC0000"/>
                </a:solidFill>
              </a:rPr>
              <a:t>ENZYMES</a:t>
            </a:r>
          </a:p>
        </p:txBody>
      </p:sp>
      <p:sp>
        <p:nvSpPr>
          <p:cNvPr id="24582" name="Line 10"/>
          <p:cNvSpPr>
            <a:spLocks noChangeShapeType="1"/>
          </p:cNvSpPr>
          <p:nvPr/>
        </p:nvSpPr>
        <p:spPr bwMode="auto">
          <a:xfrm>
            <a:off x="1966913" y="4908550"/>
            <a:ext cx="2057400" cy="0"/>
          </a:xfrm>
          <a:prstGeom prst="line">
            <a:avLst/>
          </a:prstGeom>
          <a:noFill/>
          <a:ln w="19050">
            <a:solidFill>
              <a:srgbClr val="CC0000"/>
            </a:solidFill>
            <a:prstDash val="dash"/>
            <a:round/>
            <a:headEnd/>
            <a:tailEnd/>
          </a:ln>
        </p:spPr>
        <p:txBody>
          <a:bodyPr wrap="none" anchor="ctr"/>
          <a:lstStyle/>
          <a:p>
            <a:endParaRPr lang="en-US"/>
          </a:p>
        </p:txBody>
      </p:sp>
      <p:sp>
        <p:nvSpPr>
          <p:cNvPr id="24583" name="Line 11"/>
          <p:cNvSpPr>
            <a:spLocks noChangeShapeType="1"/>
          </p:cNvSpPr>
          <p:nvPr/>
        </p:nvSpPr>
        <p:spPr bwMode="auto">
          <a:xfrm>
            <a:off x="1966913" y="5746750"/>
            <a:ext cx="2057400" cy="0"/>
          </a:xfrm>
          <a:prstGeom prst="line">
            <a:avLst/>
          </a:prstGeom>
          <a:noFill/>
          <a:ln w="19050">
            <a:solidFill>
              <a:srgbClr val="CC0000"/>
            </a:solidFill>
            <a:prstDash val="dash"/>
            <a:round/>
            <a:headEnd/>
            <a:tailEnd/>
          </a:ln>
        </p:spPr>
        <p:txBody>
          <a:bodyPr wrap="none" anchor="ctr"/>
          <a:lstStyle/>
          <a:p>
            <a:endParaRPr lang="en-US"/>
          </a:p>
        </p:txBody>
      </p:sp>
      <p:sp>
        <p:nvSpPr>
          <p:cNvPr id="24584" name="Text Box 12"/>
          <p:cNvSpPr txBox="1">
            <a:spLocks noChangeArrowheads="1"/>
          </p:cNvSpPr>
          <p:nvPr/>
        </p:nvSpPr>
        <p:spPr bwMode="auto">
          <a:xfrm>
            <a:off x="2667000" y="5105400"/>
            <a:ext cx="608013" cy="457200"/>
          </a:xfrm>
          <a:prstGeom prst="rect">
            <a:avLst/>
          </a:prstGeom>
          <a:noFill/>
          <a:ln w="9525">
            <a:noFill/>
            <a:miter lim="800000"/>
            <a:headEnd/>
            <a:tailEnd/>
          </a:ln>
        </p:spPr>
        <p:txBody>
          <a:bodyPr wrap="none" anchor="ctr">
            <a:spAutoFit/>
          </a:bodyPr>
          <a:lstStyle/>
          <a:p>
            <a:r>
              <a:rPr lang="en-US" b="1">
                <a:solidFill>
                  <a:srgbClr val="CC0000"/>
                </a:solidFill>
                <a:sym typeface="Symbol" pitchFamily="84" charset="2"/>
              </a:rPr>
              <a:t>G</a:t>
            </a:r>
            <a:endParaRPr lang="en-US"/>
          </a:p>
        </p:txBody>
      </p:sp>
      <p:sp>
        <p:nvSpPr>
          <p:cNvPr id="24585" name="Line 15"/>
          <p:cNvSpPr>
            <a:spLocks noChangeShapeType="1"/>
          </p:cNvSpPr>
          <p:nvPr/>
        </p:nvSpPr>
        <p:spPr bwMode="auto">
          <a:xfrm>
            <a:off x="2667000" y="4953000"/>
            <a:ext cx="0" cy="762000"/>
          </a:xfrm>
          <a:prstGeom prst="line">
            <a:avLst/>
          </a:prstGeom>
          <a:noFill/>
          <a:ln w="19050">
            <a:solidFill>
              <a:srgbClr val="CC0000"/>
            </a:solidFill>
            <a:round/>
            <a:headEnd type="triangle" w="med" len="med"/>
            <a:tailEnd type="triangle" w="med" len="med"/>
          </a:ln>
        </p:spPr>
        <p:txBody>
          <a:bodyPr wrap="none" anchor="ctr"/>
          <a:lstStyle/>
          <a:p>
            <a:endParaRPr lang="en-US"/>
          </a:p>
        </p:txBody>
      </p:sp>
      <p:pic>
        <p:nvPicPr>
          <p:cNvPr id="420880" name="Picture 16" descr="penguinL"/>
          <p:cNvPicPr>
            <a:picLocks noChangeAspect="1" noChangeArrowheads="1"/>
          </p:cNvPicPr>
          <p:nvPr/>
        </p:nvPicPr>
        <p:blipFill>
          <a:blip r:embed="rId7"/>
          <a:srcRect/>
          <a:stretch>
            <a:fillRect/>
          </a:stretch>
        </p:blipFill>
        <p:spPr bwMode="auto">
          <a:xfrm>
            <a:off x="7862888" y="5557838"/>
            <a:ext cx="1274762" cy="1295400"/>
          </a:xfrm>
          <a:prstGeom prst="rect">
            <a:avLst/>
          </a:prstGeom>
          <a:noFill/>
          <a:ln w="9525">
            <a:noFill/>
            <a:miter lim="800000"/>
            <a:headEnd/>
            <a:tailEnd/>
          </a:ln>
        </p:spPr>
      </p:pic>
      <p:sp>
        <p:nvSpPr>
          <p:cNvPr id="420881" name="AutoShape 17"/>
          <p:cNvSpPr>
            <a:spLocks noChangeArrowheads="1"/>
          </p:cNvSpPr>
          <p:nvPr/>
        </p:nvSpPr>
        <p:spPr bwMode="auto">
          <a:xfrm>
            <a:off x="6243638" y="3419475"/>
            <a:ext cx="2536825" cy="1308100"/>
          </a:xfrm>
          <a:prstGeom prst="wedgeEllipseCallout">
            <a:avLst>
              <a:gd name="adj1" fmla="val 24218"/>
              <a:gd name="adj2" fmla="val 121843"/>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b="1">
                <a:solidFill>
                  <a:srgbClr val="0F116A"/>
                </a:solidFill>
                <a:latin typeface="Comic Sans MS" pitchFamily="84" charset="0"/>
              </a:rPr>
              <a:t>Call in the </a:t>
            </a:r>
            <a:br>
              <a:rPr lang="en-US" sz="1800" b="1">
                <a:solidFill>
                  <a:srgbClr val="0F116A"/>
                </a:solidFill>
                <a:latin typeface="Comic Sans MS" pitchFamily="84" charset="0"/>
              </a:rPr>
            </a:br>
            <a:r>
              <a:rPr lang="en-US" sz="1800" b="1">
                <a:solidFill>
                  <a:srgbClr val="0F116A"/>
                </a:solidFill>
                <a:latin typeface="Comic Sans MS" pitchFamily="84" charset="0"/>
              </a:rPr>
              <a:t>ENZYMES</a:t>
            </a:r>
            <a:r>
              <a:rPr lang="en-US" sz="1800" b="1" i="1">
                <a:solidFill>
                  <a:srgbClr val="0F116A"/>
                </a:solidFill>
                <a:latin typeface="Comic Sans MS" pitchFamily="84" charset="0"/>
              </a:rPr>
              <a:t>!</a:t>
            </a:r>
            <a:endParaRPr lang="en-US" sz="1800" b="1">
              <a:solidFill>
                <a:srgbClr val="0F116A"/>
              </a:solidFill>
              <a:latin typeface="Comic Sans MS" pitchFamily="84"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0867">
                                            <p:txEl>
                                              <p:pRg st="1" end="1"/>
                                            </p:txEl>
                                          </p:spTgt>
                                        </p:tgtEl>
                                        <p:attrNameLst>
                                          <p:attrName>style.visibility</p:attrName>
                                        </p:attrNameLst>
                                      </p:cBhvr>
                                      <p:to>
                                        <p:strVal val="visible"/>
                                      </p:to>
                                    </p:set>
                                    <p:anim calcmode="lin" valueType="num">
                                      <p:cBhvr additive="base">
                                        <p:cTn id="7" dur="500" fill="hold"/>
                                        <p:tgtEl>
                                          <p:spTgt spid="42086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08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20872">
                                            <p:txEl>
                                              <p:pRg st="0" end="0"/>
                                            </p:txEl>
                                          </p:spTgt>
                                        </p:tgtEl>
                                        <p:attrNameLst>
                                          <p:attrName>style.visibility</p:attrName>
                                        </p:attrNameLst>
                                      </p:cBhvr>
                                      <p:to>
                                        <p:strVal val="visible"/>
                                      </p:to>
                                    </p:set>
                                    <p:anim calcmode="lin" valueType="num">
                                      <p:cBhvr additive="base">
                                        <p:cTn id="13" dur="500" fill="hold"/>
                                        <p:tgtEl>
                                          <p:spTgt spid="42087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2087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himes" builtIn="1"/>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420880"/>
                                        </p:tgtEl>
                                        <p:attrNameLst>
                                          <p:attrName>style.visibility</p:attrName>
                                        </p:attrNameLst>
                                      </p:cBhvr>
                                      <p:to>
                                        <p:strVal val="visible"/>
                                      </p:to>
                                    </p:set>
                                    <p:animEffect transition="in" filter="wipe(right)">
                                      <p:cBhvr>
                                        <p:cTn id="19" dur="500"/>
                                        <p:tgtEl>
                                          <p:spTgt spid="420880"/>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420881"/>
                                        </p:tgtEl>
                                        <p:attrNameLst>
                                          <p:attrName>style.visibility</p:attrName>
                                        </p:attrNameLst>
                                      </p:cBhvr>
                                      <p:to>
                                        <p:strVal val="visible"/>
                                      </p:to>
                                    </p:set>
                                    <p:animEffect transition="in" filter="wipe(down)">
                                      <p:cBhvr>
                                        <p:cTn id="23" dur="500"/>
                                        <p:tgtEl>
                                          <p:spTgt spid="420881"/>
                                        </p:tgtEl>
                                      </p:cBhvr>
                                    </p:animEffect>
                                  </p:childTnLst>
                                  <p:subTnLst>
                                    <p:audio>
                                      <p:cMediaNode>
                                        <p:cTn display="0" masterRel="sameClick">
                                          <p:stCondLst>
                                            <p:cond evt="begin" delay="0">
                                              <p:tn val="21"/>
                                            </p:cond>
                                          </p:stCondLst>
                                          <p:endCondLst>
                                            <p:cond evt="onStopAudio" delay="0">
                                              <p:tgtEl>
                                                <p:sldTgt/>
                                              </p:tgtEl>
                                            </p:cond>
                                          </p:endCondLst>
                                        </p:cTn>
                                        <p:tgtEl>
                                          <p:sndTgt r:embed="rId5" name="Quack"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autoUpdateAnimBg="0"/>
      <p:bldP spid="420872" grpId="0" build="p" autoUpdateAnimBg="0"/>
      <p:bldP spid="420881"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3"/>
          <p:cNvGrpSpPr>
            <a:grpSpLocks/>
          </p:cNvGrpSpPr>
          <p:nvPr/>
        </p:nvGrpSpPr>
        <p:grpSpPr bwMode="auto">
          <a:xfrm>
            <a:off x="3405188" y="4425950"/>
            <a:ext cx="5738812" cy="2432050"/>
            <a:chOff x="2145" y="2788"/>
            <a:chExt cx="3615" cy="1532"/>
          </a:xfrm>
        </p:grpSpPr>
        <p:pic>
          <p:nvPicPr>
            <p:cNvPr id="25606" name="Picture 9" descr="f8-09_the_catalytic_cyc_cb"/>
            <p:cNvPicPr>
              <a:picLocks noChangeAspect="1" noChangeArrowheads="1"/>
            </p:cNvPicPr>
            <p:nvPr/>
          </p:nvPicPr>
          <p:blipFill>
            <a:blip r:embed="rId5"/>
            <a:srcRect t="22501" b="21001"/>
            <a:stretch>
              <a:fillRect/>
            </a:stretch>
          </p:blipFill>
          <p:spPr bwMode="auto">
            <a:xfrm>
              <a:off x="2145" y="2788"/>
              <a:ext cx="3615" cy="1532"/>
            </a:xfrm>
            <a:prstGeom prst="rect">
              <a:avLst/>
            </a:prstGeom>
            <a:noFill/>
            <a:ln w="9525">
              <a:noFill/>
              <a:miter lim="800000"/>
              <a:headEnd/>
              <a:tailEnd/>
            </a:ln>
          </p:spPr>
        </p:pic>
        <p:sp>
          <p:nvSpPr>
            <p:cNvPr id="25607" name="Rectangle 10"/>
            <p:cNvSpPr>
              <a:spLocks noChangeArrowheads="1"/>
            </p:cNvSpPr>
            <p:nvPr/>
          </p:nvSpPr>
          <p:spPr bwMode="auto">
            <a:xfrm>
              <a:off x="4272" y="3744"/>
              <a:ext cx="144" cy="192"/>
            </a:xfrm>
            <a:prstGeom prst="rect">
              <a:avLst/>
            </a:prstGeom>
            <a:solidFill>
              <a:schemeClr val="bg1"/>
            </a:solidFill>
            <a:ln w="9525">
              <a:noFill/>
              <a:miter lim="800000"/>
              <a:headEnd/>
              <a:tailEnd/>
            </a:ln>
          </p:spPr>
          <p:txBody>
            <a:bodyPr wrap="none" anchor="ctr"/>
            <a:lstStyle/>
            <a:p>
              <a:endParaRPr lang="en-US"/>
            </a:p>
          </p:txBody>
        </p:sp>
        <p:sp>
          <p:nvSpPr>
            <p:cNvPr id="25608" name="Oval 11"/>
            <p:cNvSpPr>
              <a:spLocks noChangeArrowheads="1"/>
            </p:cNvSpPr>
            <p:nvPr/>
          </p:nvSpPr>
          <p:spPr bwMode="auto">
            <a:xfrm>
              <a:off x="4980" y="3168"/>
              <a:ext cx="192" cy="192"/>
            </a:xfrm>
            <a:prstGeom prst="ellipse">
              <a:avLst/>
            </a:prstGeom>
            <a:solidFill>
              <a:schemeClr val="bg1"/>
            </a:solidFill>
            <a:ln w="9525">
              <a:noFill/>
              <a:round/>
              <a:headEnd/>
              <a:tailEnd/>
            </a:ln>
          </p:spPr>
          <p:txBody>
            <a:bodyPr wrap="none" anchor="ctr"/>
            <a:lstStyle/>
            <a:p>
              <a:endParaRPr lang="en-US"/>
            </a:p>
          </p:txBody>
        </p:sp>
        <p:sp>
          <p:nvSpPr>
            <p:cNvPr id="25609" name="Rectangle 12"/>
            <p:cNvSpPr>
              <a:spLocks noChangeArrowheads="1"/>
            </p:cNvSpPr>
            <p:nvPr/>
          </p:nvSpPr>
          <p:spPr bwMode="auto">
            <a:xfrm>
              <a:off x="4272" y="3360"/>
              <a:ext cx="144" cy="192"/>
            </a:xfrm>
            <a:prstGeom prst="rect">
              <a:avLst/>
            </a:prstGeom>
            <a:solidFill>
              <a:schemeClr val="bg1"/>
            </a:solidFill>
            <a:ln w="9525">
              <a:noFill/>
              <a:miter lim="800000"/>
              <a:headEnd/>
              <a:tailEnd/>
            </a:ln>
          </p:spPr>
          <p:txBody>
            <a:bodyPr wrap="none" anchor="ctr"/>
            <a:lstStyle/>
            <a:p>
              <a:endParaRPr lang="en-US"/>
            </a:p>
          </p:txBody>
        </p:sp>
      </p:grpSp>
      <p:sp>
        <p:nvSpPr>
          <p:cNvPr id="389122" name="Rectangle 2"/>
          <p:cNvSpPr>
            <a:spLocks noGrp="1" noChangeArrowheads="1"/>
          </p:cNvSpPr>
          <p:nvPr>
            <p:ph type="title"/>
          </p:nvPr>
        </p:nvSpPr>
        <p:spPr/>
        <p:txBody>
          <a:bodyPr/>
          <a:lstStyle/>
          <a:p>
            <a:pPr>
              <a:defRPr/>
            </a:pPr>
            <a:r>
              <a:rPr lang="en-US" smtClean="0"/>
              <a:t>Enzymes </a:t>
            </a:r>
          </a:p>
        </p:txBody>
      </p:sp>
      <p:sp>
        <p:nvSpPr>
          <p:cNvPr id="389123" name="Rectangle 3" descr="Rectangle: Click to edit Master text styles&#10;Second level&#10;Third level&#10;Fourth level&#10;Fifth level"/>
          <p:cNvSpPr>
            <a:spLocks noGrp="1" noChangeArrowheads="1"/>
          </p:cNvSpPr>
          <p:nvPr>
            <p:ph type="body" idx="1"/>
          </p:nvPr>
        </p:nvSpPr>
        <p:spPr>
          <a:xfrm>
            <a:off x="685800" y="1371600"/>
            <a:ext cx="7772400" cy="4800600"/>
          </a:xfrm>
        </p:spPr>
        <p:txBody>
          <a:bodyPr/>
          <a:lstStyle/>
          <a:p>
            <a:pPr>
              <a:lnSpc>
                <a:spcPct val="90000"/>
              </a:lnSpc>
            </a:pPr>
            <a:r>
              <a:rPr lang="en-US" sz="2600" smtClean="0"/>
              <a:t>Biological catalysts </a:t>
            </a:r>
          </a:p>
          <a:p>
            <a:pPr lvl="1">
              <a:lnSpc>
                <a:spcPct val="90000"/>
              </a:lnSpc>
            </a:pPr>
            <a:r>
              <a:rPr lang="en-US" sz="2400" u="sng" smtClean="0"/>
              <a:t>proteins (</a:t>
            </a:r>
            <a:r>
              <a:rPr lang="en-US" sz="2400" u="sng" smtClean="0">
                <a:solidFill>
                  <a:srgbClr val="CC0000"/>
                </a:solidFill>
              </a:rPr>
              <a:t>&amp; RNA</a:t>
            </a:r>
            <a:r>
              <a:rPr lang="en-US" sz="2400" u="sng" smtClean="0"/>
              <a:t>)</a:t>
            </a:r>
            <a:r>
              <a:rPr lang="en-US" sz="2400" smtClean="0"/>
              <a:t> </a:t>
            </a:r>
          </a:p>
          <a:p>
            <a:pPr lvl="1">
              <a:lnSpc>
                <a:spcPct val="90000"/>
              </a:lnSpc>
            </a:pPr>
            <a:r>
              <a:rPr lang="en-US" sz="2400" u="sng" smtClean="0"/>
              <a:t>facilitate chemical reactions</a:t>
            </a:r>
            <a:endParaRPr lang="en-US" sz="2400" smtClean="0"/>
          </a:p>
          <a:p>
            <a:pPr marL="1085850" lvl="2">
              <a:lnSpc>
                <a:spcPct val="90000"/>
              </a:lnSpc>
            </a:pPr>
            <a:r>
              <a:rPr lang="en-US" sz="2000" smtClean="0"/>
              <a:t>increase rate of reaction without being consumed</a:t>
            </a:r>
          </a:p>
          <a:p>
            <a:pPr marL="1085850" lvl="2">
              <a:lnSpc>
                <a:spcPct val="90000"/>
              </a:lnSpc>
            </a:pPr>
            <a:r>
              <a:rPr lang="en-US" sz="2000" smtClean="0"/>
              <a:t>reduce activation energy</a:t>
            </a:r>
          </a:p>
          <a:p>
            <a:pPr marL="1085850" lvl="2">
              <a:lnSpc>
                <a:spcPct val="90000"/>
              </a:lnSpc>
            </a:pPr>
            <a:r>
              <a:rPr lang="en-US" sz="2000" smtClean="0"/>
              <a:t>don’t change free energy (</a:t>
            </a:r>
            <a:r>
              <a:rPr lang="en-US" sz="2000" smtClean="0">
                <a:solidFill>
                  <a:srgbClr val="CC0000"/>
                </a:solidFill>
                <a:sym typeface="Symbol" pitchFamily="84" charset="2"/>
              </a:rPr>
              <a:t>G</a:t>
            </a:r>
            <a:r>
              <a:rPr lang="en-US" sz="2000" smtClean="0"/>
              <a:t>) released or required</a:t>
            </a:r>
          </a:p>
          <a:p>
            <a:pPr lvl="1">
              <a:lnSpc>
                <a:spcPct val="90000"/>
              </a:lnSpc>
            </a:pPr>
            <a:r>
              <a:rPr lang="en-US" sz="2400" smtClean="0"/>
              <a:t>required for most biological reactions</a:t>
            </a:r>
          </a:p>
          <a:p>
            <a:pPr lvl="1">
              <a:lnSpc>
                <a:spcPct val="90000"/>
              </a:lnSpc>
            </a:pPr>
            <a:r>
              <a:rPr lang="en-US" sz="2400" u="sng" smtClean="0"/>
              <a:t>highly specific</a:t>
            </a:r>
            <a:endParaRPr lang="en-US" sz="2400" smtClean="0"/>
          </a:p>
          <a:p>
            <a:pPr marL="1085850" lvl="2">
              <a:lnSpc>
                <a:spcPct val="90000"/>
              </a:lnSpc>
            </a:pPr>
            <a:r>
              <a:rPr lang="en-US" sz="2000" smtClean="0"/>
              <a:t>thousands of different enzymes in cells</a:t>
            </a:r>
          </a:p>
          <a:p>
            <a:pPr lvl="1">
              <a:lnSpc>
                <a:spcPct val="90000"/>
              </a:lnSpc>
            </a:pPr>
            <a:r>
              <a:rPr lang="en-US" sz="2400" smtClean="0"/>
              <a:t>control reactions</a:t>
            </a:r>
            <a:br>
              <a:rPr lang="en-US" sz="2400" smtClean="0"/>
            </a:br>
            <a:r>
              <a:rPr lang="en-US" sz="2400" smtClean="0"/>
              <a:t>of life</a:t>
            </a:r>
          </a:p>
          <a:p>
            <a:pPr lvl="1">
              <a:lnSpc>
                <a:spcPct val="90000"/>
              </a:lnSpc>
            </a:pPr>
            <a:endParaRPr lang="en-US" sz="2400" smtClean="0"/>
          </a:p>
        </p:txBody>
      </p:sp>
      <p:pic>
        <p:nvPicPr>
          <p:cNvPr id="389134" name="Picture 14" descr="f8-07_activation_energy_c"/>
          <p:cNvPicPr>
            <a:picLocks noChangeAspect="1" noChangeArrowheads="1"/>
          </p:cNvPicPr>
          <p:nvPr/>
        </p:nvPicPr>
        <p:blipFill>
          <a:blip r:embed="rId6"/>
          <a:srcRect l="56924" t="18750" b="21001"/>
          <a:stretch>
            <a:fillRect/>
          </a:stretch>
        </p:blipFill>
        <p:spPr bwMode="auto">
          <a:xfrm>
            <a:off x="6923088" y="333375"/>
            <a:ext cx="2144712" cy="225107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23">
                                            <p:txEl>
                                              <p:pRg st="1" end="1"/>
                                            </p:txEl>
                                          </p:spTgt>
                                        </p:tgtEl>
                                        <p:attrNameLst>
                                          <p:attrName>style.visibility</p:attrName>
                                        </p:attrNameLst>
                                      </p:cBhvr>
                                      <p:to>
                                        <p:strVal val="visible"/>
                                      </p:to>
                                    </p:set>
                                    <p:anim calcmode="lin" valueType="num">
                                      <p:cBhvr additive="base">
                                        <p:cTn id="7" dur="500" fill="hold"/>
                                        <p:tgtEl>
                                          <p:spTgt spid="38912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23">
                                            <p:txEl>
                                              <p:pRg st="2" end="2"/>
                                            </p:txEl>
                                          </p:spTgt>
                                        </p:tgtEl>
                                        <p:attrNameLst>
                                          <p:attrName>style.visibility</p:attrName>
                                        </p:attrNameLst>
                                      </p:cBhvr>
                                      <p:to>
                                        <p:strVal val="visible"/>
                                      </p:to>
                                    </p:set>
                                    <p:anim calcmode="lin" valueType="num">
                                      <p:cBhvr additive="base">
                                        <p:cTn id="13" dur="500" fill="hold"/>
                                        <p:tgtEl>
                                          <p:spTgt spid="3891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23">
                                            <p:txEl>
                                              <p:pRg st="3" end="3"/>
                                            </p:txEl>
                                          </p:spTgt>
                                        </p:tgtEl>
                                        <p:attrNameLst>
                                          <p:attrName>style.visibility</p:attrName>
                                        </p:attrNameLst>
                                      </p:cBhvr>
                                      <p:to>
                                        <p:strVal val="visible"/>
                                      </p:to>
                                    </p:set>
                                    <p:anim calcmode="lin" valueType="num">
                                      <p:cBhvr additive="base">
                                        <p:cTn id="19" dur="500" fill="hold"/>
                                        <p:tgtEl>
                                          <p:spTgt spid="3891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23">
                                            <p:txEl>
                                              <p:pRg st="4" end="4"/>
                                            </p:txEl>
                                          </p:spTgt>
                                        </p:tgtEl>
                                        <p:attrNameLst>
                                          <p:attrName>style.visibility</p:attrName>
                                        </p:attrNameLst>
                                      </p:cBhvr>
                                      <p:to>
                                        <p:strVal val="visible"/>
                                      </p:to>
                                    </p:set>
                                    <p:anim calcmode="lin" valueType="num">
                                      <p:cBhvr additive="base">
                                        <p:cTn id="25" dur="500" fill="hold"/>
                                        <p:tgtEl>
                                          <p:spTgt spid="38912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2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23">
                                            <p:txEl>
                                              <p:pRg st="5" end="5"/>
                                            </p:txEl>
                                          </p:spTgt>
                                        </p:tgtEl>
                                        <p:attrNameLst>
                                          <p:attrName>style.visibility</p:attrName>
                                        </p:attrNameLst>
                                      </p:cBhvr>
                                      <p:to>
                                        <p:strVal val="visible"/>
                                      </p:to>
                                    </p:set>
                                    <p:anim calcmode="lin" valueType="num">
                                      <p:cBhvr additive="base">
                                        <p:cTn id="31" dur="500" fill="hold"/>
                                        <p:tgtEl>
                                          <p:spTgt spid="38912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2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builtIn="1"/>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89134"/>
                                        </p:tgtEl>
                                        <p:attrNameLst>
                                          <p:attrName>style.visibility</p:attrName>
                                        </p:attrNameLst>
                                      </p:cBhvr>
                                      <p:to>
                                        <p:strVal val="visible"/>
                                      </p:to>
                                    </p:set>
                                    <p:animEffect transition="in" filter="wipe(left)">
                                      <p:cBhvr>
                                        <p:cTn id="37" dur="500"/>
                                        <p:tgtEl>
                                          <p:spTgt spid="389134"/>
                                        </p:tgtEl>
                                      </p:cBhvr>
                                    </p:animEffect>
                                  </p:childTnLst>
                                  <p:subTnLst>
                                    <p:audio>
                                      <p:cMediaNode>
                                        <p:cTn display="0" masterRel="sameClick">
                                          <p:stCondLst>
                                            <p:cond evt="begin" delay="0">
                                              <p:tn val="35"/>
                                            </p:cond>
                                          </p:stCondLst>
                                          <p:endCondLst>
                                            <p:cond evt="onStopAudio" delay="0">
                                              <p:tgtEl>
                                                <p:sldTgt/>
                                              </p:tgtEl>
                                            </p:cond>
                                          </p:endCondLst>
                                        </p:cTn>
                                        <p:tgtEl>
                                          <p:sndTgt r:embed="rId4" name="Vibro Up" builtIn="1"/>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89123">
                                            <p:txEl>
                                              <p:pRg st="6" end="6"/>
                                            </p:txEl>
                                          </p:spTgt>
                                        </p:tgtEl>
                                        <p:attrNameLst>
                                          <p:attrName>style.visibility</p:attrName>
                                        </p:attrNameLst>
                                      </p:cBhvr>
                                      <p:to>
                                        <p:strVal val="visible"/>
                                      </p:to>
                                    </p:set>
                                    <p:anim calcmode="lin" valueType="num">
                                      <p:cBhvr additive="base">
                                        <p:cTn id="42" dur="500" fill="hold"/>
                                        <p:tgtEl>
                                          <p:spTgt spid="389123">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8912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builtIn="1"/>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89123">
                                            <p:txEl>
                                              <p:pRg st="7" end="7"/>
                                            </p:txEl>
                                          </p:spTgt>
                                        </p:tgtEl>
                                        <p:attrNameLst>
                                          <p:attrName>style.visibility</p:attrName>
                                        </p:attrNameLst>
                                      </p:cBhvr>
                                      <p:to>
                                        <p:strVal val="visible"/>
                                      </p:to>
                                    </p:set>
                                    <p:anim calcmode="lin" valueType="num">
                                      <p:cBhvr additive="base">
                                        <p:cTn id="48" dur="500" fill="hold"/>
                                        <p:tgtEl>
                                          <p:spTgt spid="389123">
                                            <p:txEl>
                                              <p:pRg st="7" end="7"/>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8912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 builtIn="1"/>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89123">
                                            <p:txEl>
                                              <p:pRg st="8" end="8"/>
                                            </p:txEl>
                                          </p:spTgt>
                                        </p:tgtEl>
                                        <p:attrNameLst>
                                          <p:attrName>style.visibility</p:attrName>
                                        </p:attrNameLst>
                                      </p:cBhvr>
                                      <p:to>
                                        <p:strVal val="visible"/>
                                      </p:to>
                                    </p:set>
                                    <p:anim calcmode="lin" valueType="num">
                                      <p:cBhvr additive="base">
                                        <p:cTn id="54" dur="500" fill="hold"/>
                                        <p:tgtEl>
                                          <p:spTgt spid="389123">
                                            <p:txEl>
                                              <p:pRg st="8" end="8"/>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8912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Whoosh" builtIn="1"/>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389123">
                                            <p:txEl>
                                              <p:pRg st="9" end="9"/>
                                            </p:txEl>
                                          </p:spTgt>
                                        </p:tgtEl>
                                        <p:attrNameLst>
                                          <p:attrName>style.visibility</p:attrName>
                                        </p:attrNameLst>
                                      </p:cBhvr>
                                      <p:to>
                                        <p:strVal val="visible"/>
                                      </p:to>
                                    </p:set>
                                    <p:anim calcmode="lin" valueType="num">
                                      <p:cBhvr additive="base">
                                        <p:cTn id="60" dur="500" fill="hold"/>
                                        <p:tgtEl>
                                          <p:spTgt spid="389123">
                                            <p:txEl>
                                              <p:pRg st="9" end="9"/>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8912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609600" y="685800"/>
            <a:ext cx="8229600" cy="762000"/>
          </a:xfrm>
        </p:spPr>
        <p:txBody>
          <a:bodyPr/>
          <a:lstStyle/>
          <a:p>
            <a:pPr>
              <a:defRPr/>
            </a:pPr>
            <a:r>
              <a:rPr lang="en-US" smtClean="0"/>
              <a:t>Enzymes vocabulary</a:t>
            </a:r>
            <a:endParaRPr lang="en-US" smtClean="0">
              <a:solidFill>
                <a:srgbClr val="000000"/>
              </a:solidFill>
            </a:endParaRPr>
          </a:p>
        </p:txBody>
      </p:sp>
      <p:sp>
        <p:nvSpPr>
          <p:cNvPr id="391171" name="Rectangle 3" descr="Rectangle: Click to edit Master text styles&#10;Second level&#10;Third level&#10;Fourth level&#10;Fifth level"/>
          <p:cNvSpPr>
            <a:spLocks noGrp="1" noChangeArrowheads="1"/>
          </p:cNvSpPr>
          <p:nvPr>
            <p:ph type="body" idx="1"/>
          </p:nvPr>
        </p:nvSpPr>
        <p:spPr>
          <a:xfrm>
            <a:off x="838200" y="1371600"/>
            <a:ext cx="8153400" cy="2747963"/>
          </a:xfrm>
          <a:noFill/>
        </p:spPr>
        <p:txBody>
          <a:bodyPr/>
          <a:lstStyle/>
          <a:p>
            <a:pPr>
              <a:lnSpc>
                <a:spcPct val="90000"/>
              </a:lnSpc>
              <a:buClrTx/>
              <a:buFont typeface="Wingdings" pitchFamily="84" charset="2"/>
              <a:buNone/>
            </a:pPr>
            <a:r>
              <a:rPr lang="en-US" sz="2600" u="sng" smtClean="0">
                <a:solidFill>
                  <a:srgbClr val="CC0000"/>
                </a:solidFill>
              </a:rPr>
              <a:t>substrate</a:t>
            </a:r>
            <a:r>
              <a:rPr lang="en-US" sz="2600" smtClean="0"/>
              <a:t> </a:t>
            </a:r>
          </a:p>
          <a:p>
            <a:pPr marL="1085850" lvl="2">
              <a:lnSpc>
                <a:spcPct val="90000"/>
              </a:lnSpc>
            </a:pPr>
            <a:r>
              <a:rPr lang="en-US" sz="2000" smtClean="0"/>
              <a:t>reactant which binds to enzyme</a:t>
            </a:r>
          </a:p>
          <a:p>
            <a:pPr marL="1085850" lvl="2">
              <a:lnSpc>
                <a:spcPct val="90000"/>
              </a:lnSpc>
            </a:pPr>
            <a:r>
              <a:rPr lang="en-US" sz="2000" smtClean="0"/>
              <a:t>enzyme-substrate complex: temporary association</a:t>
            </a:r>
          </a:p>
          <a:p>
            <a:pPr>
              <a:lnSpc>
                <a:spcPct val="90000"/>
              </a:lnSpc>
              <a:buClrTx/>
              <a:buFont typeface="Wingdings" pitchFamily="84" charset="2"/>
              <a:buNone/>
            </a:pPr>
            <a:r>
              <a:rPr lang="en-US" sz="2600" u="sng" smtClean="0">
                <a:solidFill>
                  <a:srgbClr val="CC0000"/>
                </a:solidFill>
              </a:rPr>
              <a:t>product</a:t>
            </a:r>
            <a:r>
              <a:rPr lang="en-US" sz="2600" smtClean="0"/>
              <a:t> </a:t>
            </a:r>
          </a:p>
          <a:p>
            <a:pPr marL="1085850" lvl="2">
              <a:lnSpc>
                <a:spcPct val="90000"/>
              </a:lnSpc>
            </a:pPr>
            <a:r>
              <a:rPr lang="en-US" sz="2000" smtClean="0"/>
              <a:t>end result of reaction</a:t>
            </a:r>
          </a:p>
          <a:p>
            <a:pPr>
              <a:lnSpc>
                <a:spcPct val="90000"/>
              </a:lnSpc>
              <a:buClrTx/>
              <a:buFont typeface="Wingdings" pitchFamily="84" charset="2"/>
              <a:buNone/>
            </a:pPr>
            <a:r>
              <a:rPr lang="en-US" sz="2600" u="sng" smtClean="0">
                <a:solidFill>
                  <a:srgbClr val="CC0000"/>
                </a:solidFill>
              </a:rPr>
              <a:t>active site</a:t>
            </a:r>
            <a:r>
              <a:rPr lang="en-US" sz="2600" smtClean="0"/>
              <a:t> </a:t>
            </a:r>
          </a:p>
          <a:p>
            <a:pPr marL="1085850" lvl="2">
              <a:lnSpc>
                <a:spcPct val="90000"/>
              </a:lnSpc>
            </a:pPr>
            <a:r>
              <a:rPr lang="en-US" sz="1800" smtClean="0"/>
              <a:t>enzyme’s catalytic site; substrate fits into active site</a:t>
            </a:r>
          </a:p>
        </p:txBody>
      </p:sp>
      <p:grpSp>
        <p:nvGrpSpPr>
          <p:cNvPr id="26628" name="Group 7"/>
          <p:cNvGrpSpPr>
            <a:grpSpLocks/>
          </p:cNvGrpSpPr>
          <p:nvPr/>
        </p:nvGrpSpPr>
        <p:grpSpPr bwMode="auto">
          <a:xfrm>
            <a:off x="1692275" y="4038600"/>
            <a:ext cx="6651625" cy="2819400"/>
            <a:chOff x="2145" y="2788"/>
            <a:chExt cx="3615" cy="1532"/>
          </a:xfrm>
        </p:grpSpPr>
        <p:pic>
          <p:nvPicPr>
            <p:cNvPr id="26634" name="Picture 8" descr="f8-09_the_catalytic_cyc_cb"/>
            <p:cNvPicPr>
              <a:picLocks noChangeAspect="1" noChangeArrowheads="1"/>
            </p:cNvPicPr>
            <p:nvPr/>
          </p:nvPicPr>
          <p:blipFill>
            <a:blip r:embed="rId6"/>
            <a:srcRect t="22501" b="21001"/>
            <a:stretch>
              <a:fillRect/>
            </a:stretch>
          </p:blipFill>
          <p:spPr bwMode="auto">
            <a:xfrm>
              <a:off x="2145" y="2788"/>
              <a:ext cx="3615" cy="1532"/>
            </a:xfrm>
            <a:prstGeom prst="rect">
              <a:avLst/>
            </a:prstGeom>
            <a:noFill/>
            <a:ln w="9525">
              <a:noFill/>
              <a:miter lim="800000"/>
              <a:headEnd/>
              <a:tailEnd/>
            </a:ln>
          </p:spPr>
        </p:pic>
        <p:sp>
          <p:nvSpPr>
            <p:cNvPr id="26635" name="Rectangle 9"/>
            <p:cNvSpPr>
              <a:spLocks noChangeArrowheads="1"/>
            </p:cNvSpPr>
            <p:nvPr/>
          </p:nvSpPr>
          <p:spPr bwMode="auto">
            <a:xfrm>
              <a:off x="4272" y="3744"/>
              <a:ext cx="144" cy="192"/>
            </a:xfrm>
            <a:prstGeom prst="rect">
              <a:avLst/>
            </a:prstGeom>
            <a:solidFill>
              <a:schemeClr val="bg1"/>
            </a:solidFill>
            <a:ln w="9525">
              <a:noFill/>
              <a:miter lim="800000"/>
              <a:headEnd/>
              <a:tailEnd/>
            </a:ln>
          </p:spPr>
          <p:txBody>
            <a:bodyPr wrap="none" anchor="ctr"/>
            <a:lstStyle/>
            <a:p>
              <a:endParaRPr lang="en-US"/>
            </a:p>
          </p:txBody>
        </p:sp>
        <p:sp>
          <p:nvSpPr>
            <p:cNvPr id="26636" name="Oval 10"/>
            <p:cNvSpPr>
              <a:spLocks noChangeArrowheads="1"/>
            </p:cNvSpPr>
            <p:nvPr/>
          </p:nvSpPr>
          <p:spPr bwMode="auto">
            <a:xfrm>
              <a:off x="4980" y="3168"/>
              <a:ext cx="192" cy="192"/>
            </a:xfrm>
            <a:prstGeom prst="ellipse">
              <a:avLst/>
            </a:prstGeom>
            <a:solidFill>
              <a:schemeClr val="bg1"/>
            </a:solidFill>
            <a:ln w="9525">
              <a:noFill/>
              <a:round/>
              <a:headEnd/>
              <a:tailEnd/>
            </a:ln>
          </p:spPr>
          <p:txBody>
            <a:bodyPr wrap="none" anchor="ctr"/>
            <a:lstStyle/>
            <a:p>
              <a:endParaRPr lang="en-US"/>
            </a:p>
          </p:txBody>
        </p:sp>
        <p:sp>
          <p:nvSpPr>
            <p:cNvPr id="26637" name="Rectangle 11"/>
            <p:cNvSpPr>
              <a:spLocks noChangeArrowheads="1"/>
            </p:cNvSpPr>
            <p:nvPr/>
          </p:nvSpPr>
          <p:spPr bwMode="auto">
            <a:xfrm>
              <a:off x="4272" y="3360"/>
              <a:ext cx="144" cy="192"/>
            </a:xfrm>
            <a:prstGeom prst="rect">
              <a:avLst/>
            </a:prstGeom>
            <a:solidFill>
              <a:schemeClr val="bg1"/>
            </a:solidFill>
            <a:ln w="9525">
              <a:noFill/>
              <a:miter lim="800000"/>
              <a:headEnd/>
              <a:tailEnd/>
            </a:ln>
          </p:spPr>
          <p:txBody>
            <a:bodyPr wrap="none" anchor="ctr"/>
            <a:lstStyle/>
            <a:p>
              <a:endParaRPr lang="en-US"/>
            </a:p>
          </p:txBody>
        </p:sp>
      </p:grpSp>
      <p:sp>
        <p:nvSpPr>
          <p:cNvPr id="391180" name="AutoShape 12"/>
          <p:cNvSpPr>
            <a:spLocks noChangeArrowheads="1"/>
          </p:cNvSpPr>
          <p:nvPr/>
        </p:nvSpPr>
        <p:spPr bwMode="auto">
          <a:xfrm>
            <a:off x="428625" y="4786313"/>
            <a:ext cx="1619250" cy="441325"/>
          </a:xfrm>
          <a:prstGeom prst="roundRect">
            <a:avLst>
              <a:gd name="adj" fmla="val 16667"/>
            </a:avLst>
          </a:prstGeom>
          <a:solidFill>
            <a:srgbClr val="FFEA18"/>
          </a:solidFill>
          <a:ln w="9525">
            <a:noFill/>
            <a:round/>
            <a:headEnd/>
            <a:tailEnd/>
          </a:ln>
        </p:spPr>
        <p:txBody>
          <a:bodyPr wrap="none" lIns="45720" tIns="0" rIns="45720" bIns="0" anchor="ctr">
            <a:spAutoFit/>
          </a:bodyPr>
          <a:lstStyle/>
          <a:p>
            <a:r>
              <a:rPr lang="en-US" sz="2600" b="1">
                <a:solidFill>
                  <a:srgbClr val="0F116A"/>
                </a:solidFill>
              </a:rPr>
              <a:t>substrate</a:t>
            </a:r>
            <a:endParaRPr lang="en-US" sz="2600" b="1" u="sng">
              <a:solidFill>
                <a:srgbClr val="CC0000"/>
              </a:solidFill>
            </a:endParaRPr>
          </a:p>
        </p:txBody>
      </p:sp>
      <p:sp>
        <p:nvSpPr>
          <p:cNvPr id="391182" name="AutoShape 14"/>
          <p:cNvSpPr>
            <a:spLocks noChangeArrowheads="1"/>
          </p:cNvSpPr>
          <p:nvPr/>
        </p:nvSpPr>
        <p:spPr bwMode="auto">
          <a:xfrm>
            <a:off x="230188" y="6270625"/>
            <a:ext cx="1344612" cy="441325"/>
          </a:xfrm>
          <a:prstGeom prst="roundRect">
            <a:avLst>
              <a:gd name="adj" fmla="val 16667"/>
            </a:avLst>
          </a:prstGeom>
          <a:solidFill>
            <a:srgbClr val="FFEA18"/>
          </a:solidFill>
          <a:ln w="9525">
            <a:noFill/>
            <a:round/>
            <a:headEnd/>
            <a:tailEnd/>
          </a:ln>
        </p:spPr>
        <p:txBody>
          <a:bodyPr wrap="none" lIns="45720" tIns="0" rIns="45720" bIns="0" anchor="ctr">
            <a:spAutoFit/>
          </a:bodyPr>
          <a:lstStyle/>
          <a:p>
            <a:r>
              <a:rPr lang="en-US" sz="2600" b="1">
                <a:solidFill>
                  <a:srgbClr val="0F116A"/>
                </a:solidFill>
              </a:rPr>
              <a:t>enzyme</a:t>
            </a:r>
            <a:endParaRPr lang="en-US" sz="2600" b="1" u="sng">
              <a:solidFill>
                <a:srgbClr val="CC0000"/>
              </a:solidFill>
            </a:endParaRPr>
          </a:p>
        </p:txBody>
      </p:sp>
      <p:sp>
        <p:nvSpPr>
          <p:cNvPr id="391183" name="AutoShape 15"/>
          <p:cNvSpPr>
            <a:spLocks noChangeArrowheads="1"/>
          </p:cNvSpPr>
          <p:nvPr/>
        </p:nvSpPr>
        <p:spPr bwMode="auto">
          <a:xfrm>
            <a:off x="7451725" y="4649788"/>
            <a:ext cx="1546225" cy="441325"/>
          </a:xfrm>
          <a:prstGeom prst="roundRect">
            <a:avLst>
              <a:gd name="adj" fmla="val 16667"/>
            </a:avLst>
          </a:prstGeom>
          <a:solidFill>
            <a:srgbClr val="FFEA18"/>
          </a:solidFill>
          <a:ln w="9525">
            <a:noFill/>
            <a:round/>
            <a:headEnd/>
            <a:tailEnd/>
          </a:ln>
        </p:spPr>
        <p:txBody>
          <a:bodyPr wrap="none" lIns="45720" tIns="0" rIns="45720" bIns="0" anchor="ctr">
            <a:spAutoFit/>
          </a:bodyPr>
          <a:lstStyle/>
          <a:p>
            <a:r>
              <a:rPr lang="en-US" sz="2600" b="1">
                <a:solidFill>
                  <a:srgbClr val="0F116A"/>
                </a:solidFill>
              </a:rPr>
              <a:t>products</a:t>
            </a:r>
            <a:endParaRPr lang="en-US" sz="2600" b="1" u="sng">
              <a:solidFill>
                <a:srgbClr val="CC0000"/>
              </a:solidFill>
            </a:endParaRPr>
          </a:p>
        </p:txBody>
      </p:sp>
      <p:sp>
        <p:nvSpPr>
          <p:cNvPr id="391185" name="Freeform 17"/>
          <p:cNvSpPr>
            <a:spLocks/>
          </p:cNvSpPr>
          <p:nvPr/>
        </p:nvSpPr>
        <p:spPr bwMode="auto">
          <a:xfrm>
            <a:off x="3654425" y="4783138"/>
            <a:ext cx="512763" cy="465137"/>
          </a:xfrm>
          <a:custGeom>
            <a:avLst/>
            <a:gdLst>
              <a:gd name="T0" fmla="*/ 323 w 323"/>
              <a:gd name="T1" fmla="*/ 0 h 293"/>
              <a:gd name="T2" fmla="*/ 45 w 323"/>
              <a:gd name="T3" fmla="*/ 96 h 293"/>
              <a:gd name="T4" fmla="*/ 50 w 323"/>
              <a:gd name="T5" fmla="*/ 293 h 293"/>
              <a:gd name="T6" fmla="*/ 0 60000 65536"/>
              <a:gd name="T7" fmla="*/ 0 60000 65536"/>
              <a:gd name="T8" fmla="*/ 0 60000 65536"/>
              <a:gd name="T9" fmla="*/ 0 w 323"/>
              <a:gd name="T10" fmla="*/ 0 h 293"/>
              <a:gd name="T11" fmla="*/ 323 w 323"/>
              <a:gd name="T12" fmla="*/ 293 h 293"/>
            </a:gdLst>
            <a:ahLst/>
            <a:cxnLst>
              <a:cxn ang="T6">
                <a:pos x="T0" y="T1"/>
              </a:cxn>
              <a:cxn ang="T7">
                <a:pos x="T2" y="T3"/>
              </a:cxn>
              <a:cxn ang="T8">
                <a:pos x="T4" y="T5"/>
              </a:cxn>
            </a:cxnLst>
            <a:rect l="T9" t="T10" r="T11" b="T12"/>
            <a:pathLst>
              <a:path w="323" h="293">
                <a:moveTo>
                  <a:pt x="323" y="0"/>
                </a:moveTo>
                <a:cubicBezTo>
                  <a:pt x="206" y="23"/>
                  <a:pt x="90" y="47"/>
                  <a:pt x="45" y="96"/>
                </a:cubicBezTo>
                <a:cubicBezTo>
                  <a:pt x="0" y="145"/>
                  <a:pt x="25" y="219"/>
                  <a:pt x="50" y="293"/>
                </a:cubicBezTo>
              </a:path>
            </a:pathLst>
          </a:custGeom>
          <a:noFill/>
          <a:ln w="38100" cap="flat" cmpd="sng">
            <a:solidFill>
              <a:srgbClr val="000000"/>
            </a:solidFill>
            <a:prstDash val="solid"/>
            <a:round/>
            <a:headEnd type="none" w="med" len="med"/>
            <a:tailEnd type="triangle" w="med" len="med"/>
          </a:ln>
        </p:spPr>
        <p:txBody>
          <a:bodyPr wrap="none" anchor="ctr"/>
          <a:lstStyle/>
          <a:p>
            <a:endParaRPr lang="en-US"/>
          </a:p>
        </p:txBody>
      </p:sp>
      <p:sp>
        <p:nvSpPr>
          <p:cNvPr id="391184" name="AutoShape 16"/>
          <p:cNvSpPr>
            <a:spLocks noChangeArrowheads="1"/>
          </p:cNvSpPr>
          <p:nvPr/>
        </p:nvSpPr>
        <p:spPr bwMode="auto">
          <a:xfrm>
            <a:off x="4146550" y="4459288"/>
            <a:ext cx="1730375" cy="441325"/>
          </a:xfrm>
          <a:prstGeom prst="roundRect">
            <a:avLst>
              <a:gd name="adj" fmla="val 16667"/>
            </a:avLst>
          </a:prstGeom>
          <a:solidFill>
            <a:srgbClr val="FFEA18"/>
          </a:solidFill>
          <a:ln w="9525">
            <a:noFill/>
            <a:round/>
            <a:headEnd/>
            <a:tailEnd/>
          </a:ln>
        </p:spPr>
        <p:txBody>
          <a:bodyPr wrap="none" lIns="45720" tIns="0" rIns="45720" bIns="0" anchor="ctr">
            <a:spAutoFit/>
          </a:bodyPr>
          <a:lstStyle/>
          <a:p>
            <a:r>
              <a:rPr lang="en-US" sz="2600" b="1">
                <a:solidFill>
                  <a:srgbClr val="0F116A"/>
                </a:solidFill>
              </a:rPr>
              <a:t>active site</a:t>
            </a:r>
            <a:endParaRPr lang="en-US" sz="2600" b="1" u="sng">
              <a:solidFill>
                <a:srgbClr val="CC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1182"/>
                                        </p:tgtEl>
                                        <p:attrNameLst>
                                          <p:attrName>style.visibility</p:attrName>
                                        </p:attrNameLst>
                                      </p:cBhvr>
                                      <p:to>
                                        <p:strVal val="visible"/>
                                      </p:to>
                                    </p:set>
                                    <p:animEffect transition="in" filter="wipe(left)">
                                      <p:cBhvr>
                                        <p:cTn id="7" dur="500"/>
                                        <p:tgtEl>
                                          <p:spTgt spid="391182"/>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builtIn="1"/>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1171">
                                            <p:txEl>
                                              <p:pRg st="0" end="0"/>
                                            </p:txEl>
                                          </p:spTgt>
                                        </p:tgtEl>
                                        <p:attrNameLst>
                                          <p:attrName>style.visibility</p:attrName>
                                        </p:attrNameLst>
                                      </p:cBhvr>
                                      <p:to>
                                        <p:strVal val="visible"/>
                                      </p:to>
                                    </p:set>
                                    <p:anim calcmode="lin" valueType="num">
                                      <p:cBhvr additive="base">
                                        <p:cTn id="12" dur="500" fill="hold"/>
                                        <p:tgtEl>
                                          <p:spTgt spid="3911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911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builtIn="1"/>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91171">
                                            <p:txEl>
                                              <p:pRg st="1" end="1"/>
                                            </p:txEl>
                                          </p:spTgt>
                                        </p:tgtEl>
                                        <p:attrNameLst>
                                          <p:attrName>style.visibility</p:attrName>
                                        </p:attrNameLst>
                                      </p:cBhvr>
                                      <p:to>
                                        <p:strVal val="visible"/>
                                      </p:to>
                                    </p:set>
                                    <p:anim calcmode="lin" valueType="num">
                                      <p:cBhvr additive="base">
                                        <p:cTn id="18" dur="500" fill="hold"/>
                                        <p:tgtEl>
                                          <p:spTgt spid="39117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911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 builtIn="1"/>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91180"/>
                                        </p:tgtEl>
                                        <p:attrNameLst>
                                          <p:attrName>style.visibility</p:attrName>
                                        </p:attrNameLst>
                                      </p:cBhvr>
                                      <p:to>
                                        <p:strVal val="visible"/>
                                      </p:to>
                                    </p:set>
                                    <p:animEffect transition="in" filter="wipe(left)">
                                      <p:cBhvr>
                                        <p:cTn id="24" dur="500"/>
                                        <p:tgtEl>
                                          <p:spTgt spid="391180"/>
                                        </p:tgtEl>
                                      </p:cBhvr>
                                    </p:animEffect>
                                  </p:childTnLst>
                                  <p:subTnLst>
                                    <p:audio>
                                      <p:cMediaNode>
                                        <p:cTn display="0" masterRel="sameClick">
                                          <p:stCondLst>
                                            <p:cond evt="begin" delay="0">
                                              <p:tn val="22"/>
                                            </p:cond>
                                          </p:stCondLst>
                                          <p:endCondLst>
                                            <p:cond evt="onStopAudio" delay="0">
                                              <p:tgtEl>
                                                <p:sldTgt/>
                                              </p:tgtEl>
                                            </p:cond>
                                          </p:endCondLst>
                                        </p:cTn>
                                        <p:tgtEl>
                                          <p:sndTgt r:embed="rId3" name="Pencil Check" builtIn="1"/>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91171">
                                            <p:txEl>
                                              <p:pRg st="2" end="2"/>
                                            </p:txEl>
                                          </p:spTgt>
                                        </p:tgtEl>
                                        <p:attrNameLst>
                                          <p:attrName>style.visibility</p:attrName>
                                        </p:attrNameLst>
                                      </p:cBhvr>
                                      <p:to>
                                        <p:strVal val="visible"/>
                                      </p:to>
                                    </p:set>
                                    <p:anim calcmode="lin" valueType="num">
                                      <p:cBhvr additive="base">
                                        <p:cTn id="29" dur="500" fill="hold"/>
                                        <p:tgtEl>
                                          <p:spTgt spid="391171">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11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Whoosh" builtIn="1"/>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91171">
                                            <p:txEl>
                                              <p:pRg st="3" end="3"/>
                                            </p:txEl>
                                          </p:spTgt>
                                        </p:tgtEl>
                                        <p:attrNameLst>
                                          <p:attrName>style.visibility</p:attrName>
                                        </p:attrNameLst>
                                      </p:cBhvr>
                                      <p:to>
                                        <p:strVal val="visible"/>
                                      </p:to>
                                    </p:set>
                                    <p:anim calcmode="lin" valueType="num">
                                      <p:cBhvr additive="base">
                                        <p:cTn id="35" dur="500" fill="hold"/>
                                        <p:tgtEl>
                                          <p:spTgt spid="391171">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911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Whoosh" builtIn="1"/>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91171">
                                            <p:txEl>
                                              <p:pRg st="4" end="4"/>
                                            </p:txEl>
                                          </p:spTgt>
                                        </p:tgtEl>
                                        <p:attrNameLst>
                                          <p:attrName>style.visibility</p:attrName>
                                        </p:attrNameLst>
                                      </p:cBhvr>
                                      <p:to>
                                        <p:strVal val="visible"/>
                                      </p:to>
                                    </p:set>
                                    <p:anim calcmode="lin" valueType="num">
                                      <p:cBhvr additive="base">
                                        <p:cTn id="41" dur="500" fill="hold"/>
                                        <p:tgtEl>
                                          <p:spTgt spid="391171">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911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 builtIn="1"/>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91183"/>
                                        </p:tgtEl>
                                        <p:attrNameLst>
                                          <p:attrName>style.visibility</p:attrName>
                                        </p:attrNameLst>
                                      </p:cBhvr>
                                      <p:to>
                                        <p:strVal val="visible"/>
                                      </p:to>
                                    </p:set>
                                    <p:animEffect transition="in" filter="wipe(left)">
                                      <p:cBhvr>
                                        <p:cTn id="47" dur="500"/>
                                        <p:tgtEl>
                                          <p:spTgt spid="391183"/>
                                        </p:tgtEl>
                                      </p:cBhvr>
                                    </p:animEffect>
                                  </p:childTnLst>
                                  <p:subTnLst>
                                    <p:audio>
                                      <p:cMediaNode>
                                        <p:cTn display="0" masterRel="sameClick">
                                          <p:stCondLst>
                                            <p:cond evt="begin" delay="0">
                                              <p:tn val="45"/>
                                            </p:cond>
                                          </p:stCondLst>
                                          <p:endCondLst>
                                            <p:cond evt="onStopAudio" delay="0">
                                              <p:tgtEl>
                                                <p:sldTgt/>
                                              </p:tgtEl>
                                            </p:cond>
                                          </p:endCondLst>
                                        </p:cTn>
                                        <p:tgtEl>
                                          <p:sndTgt r:embed="rId3" name="Pencil Check" builtIn="1"/>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91171">
                                            <p:txEl>
                                              <p:pRg st="5" end="5"/>
                                            </p:txEl>
                                          </p:spTgt>
                                        </p:tgtEl>
                                        <p:attrNameLst>
                                          <p:attrName>style.visibility</p:attrName>
                                        </p:attrNameLst>
                                      </p:cBhvr>
                                      <p:to>
                                        <p:strVal val="visible"/>
                                      </p:to>
                                    </p:set>
                                    <p:anim calcmode="lin" valueType="num">
                                      <p:cBhvr additive="base">
                                        <p:cTn id="52" dur="500" fill="hold"/>
                                        <p:tgtEl>
                                          <p:spTgt spid="391171">
                                            <p:txEl>
                                              <p:pRg st="5" end="5"/>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911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Whoosh" builtIn="1"/>
                                        </p:tgtEl>
                                      </p:cMediaNode>
                                    </p:audio>
                                  </p:subTnLst>
                                </p:cTn>
                              </p:par>
                              <p:par>
                                <p:cTn id="54" presetID="2" presetClass="entr" presetSubtype="8" fill="hold" grpId="0" nodeType="withEffect">
                                  <p:stCondLst>
                                    <p:cond delay="0"/>
                                  </p:stCondLst>
                                  <p:childTnLst>
                                    <p:set>
                                      <p:cBhvr>
                                        <p:cTn id="55" dur="1" fill="hold">
                                          <p:stCondLst>
                                            <p:cond delay="0"/>
                                          </p:stCondLst>
                                        </p:cTn>
                                        <p:tgtEl>
                                          <p:spTgt spid="391171">
                                            <p:txEl>
                                              <p:pRg st="6" end="6"/>
                                            </p:txEl>
                                          </p:spTgt>
                                        </p:tgtEl>
                                        <p:attrNameLst>
                                          <p:attrName>style.visibility</p:attrName>
                                        </p:attrNameLst>
                                      </p:cBhvr>
                                      <p:to>
                                        <p:strVal val="visible"/>
                                      </p:to>
                                    </p:set>
                                    <p:anim calcmode="lin" valueType="num">
                                      <p:cBhvr additive="base">
                                        <p:cTn id="56" dur="500" fill="hold"/>
                                        <p:tgtEl>
                                          <p:spTgt spid="391171">
                                            <p:txEl>
                                              <p:pRg st="6" end="6"/>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911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Whoosh" builtIn="1"/>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91184"/>
                                        </p:tgtEl>
                                        <p:attrNameLst>
                                          <p:attrName>style.visibility</p:attrName>
                                        </p:attrNameLst>
                                      </p:cBhvr>
                                      <p:to>
                                        <p:strVal val="visible"/>
                                      </p:to>
                                    </p:set>
                                    <p:animEffect transition="in" filter="wipe(left)">
                                      <p:cBhvr>
                                        <p:cTn id="62" dur="500"/>
                                        <p:tgtEl>
                                          <p:spTgt spid="391184"/>
                                        </p:tgtEl>
                                      </p:cBhvr>
                                    </p:animEffect>
                                  </p:childTnLst>
                                  <p:subTnLst>
                                    <p:audio>
                                      <p:cMediaNode>
                                        <p:cTn display="0" masterRel="sameClick">
                                          <p:stCondLst>
                                            <p:cond evt="begin" delay="0">
                                              <p:tn val="60"/>
                                            </p:cond>
                                          </p:stCondLst>
                                          <p:endCondLst>
                                            <p:cond evt="onStopAudio" delay="0">
                                              <p:tgtEl>
                                                <p:sldTgt/>
                                              </p:tgtEl>
                                            </p:cond>
                                          </p:endCondLst>
                                        </p:cTn>
                                        <p:tgtEl>
                                          <p:sndTgt r:embed="rId3" name="Pencil Check" builtIn="1"/>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391185"/>
                                        </p:tgtEl>
                                        <p:attrNameLst>
                                          <p:attrName>style.visibility</p:attrName>
                                        </p:attrNameLst>
                                      </p:cBhvr>
                                      <p:to>
                                        <p:strVal val="visible"/>
                                      </p:to>
                                    </p:set>
                                    <p:animEffect transition="in" filter="wipe(right)">
                                      <p:cBhvr>
                                        <p:cTn id="67" dur="500"/>
                                        <p:tgtEl>
                                          <p:spTgt spid="391185"/>
                                        </p:tgtEl>
                                      </p:cBhvr>
                                    </p:animEffect>
                                  </p:childTnLst>
                                  <p:subTnLst>
                                    <p:audio>
                                      <p:cMediaNode>
                                        <p:cTn display="0" masterRel="sameClick">
                                          <p:stCondLst>
                                            <p:cond evt="begin" delay="0">
                                              <p:tn val="65"/>
                                            </p:cond>
                                          </p:stCondLst>
                                          <p:endCondLst>
                                            <p:cond evt="onStopAudio" delay="0">
                                              <p:tgtEl>
                                                <p:sldTgt/>
                                              </p:tgtEl>
                                            </p:cond>
                                          </p:endCondLst>
                                        </p:cTn>
                                        <p:tgtEl>
                                          <p:sndTgt r:embed="rId5" name="Chimes"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autoUpdateAnimBg="0"/>
      <p:bldP spid="391180" grpId="0" animBg="1" autoUpdateAnimBg="0"/>
      <p:bldP spid="391182" grpId="0" animBg="1" autoUpdateAnimBg="0"/>
      <p:bldP spid="391183" grpId="0" animBg="1" autoUpdateAnimBg="0"/>
      <p:bldP spid="391185" grpId="0" animBg="1"/>
      <p:bldP spid="391184"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a:defRPr/>
            </a:pPr>
            <a:r>
              <a:rPr lang="en-US" smtClean="0"/>
              <a:t>Properties of enzymes</a:t>
            </a:r>
          </a:p>
        </p:txBody>
      </p:sp>
      <p:sp>
        <p:nvSpPr>
          <p:cNvPr id="403459" name="Rectangle 3" descr="Rectangle: Click to edit Master text styles&#10;Second level&#10;Third level&#10;Fourth level&#10;Fifth level"/>
          <p:cNvSpPr>
            <a:spLocks noGrp="1" noChangeArrowheads="1"/>
          </p:cNvSpPr>
          <p:nvPr>
            <p:ph type="body" idx="1"/>
          </p:nvPr>
        </p:nvSpPr>
        <p:spPr>
          <a:xfrm>
            <a:off x="669925" y="1371600"/>
            <a:ext cx="8474075" cy="5029200"/>
          </a:xfrm>
          <a:noFill/>
        </p:spPr>
        <p:txBody>
          <a:bodyPr rIns="0"/>
          <a:lstStyle/>
          <a:p>
            <a:pPr>
              <a:lnSpc>
                <a:spcPct val="90000"/>
              </a:lnSpc>
            </a:pPr>
            <a:r>
              <a:rPr lang="en-US" u="sng" smtClean="0">
                <a:solidFill>
                  <a:srgbClr val="CC0000"/>
                </a:solidFill>
              </a:rPr>
              <a:t>Reaction specific</a:t>
            </a:r>
            <a:endParaRPr lang="en-US" smtClean="0"/>
          </a:p>
          <a:p>
            <a:pPr lvl="1">
              <a:lnSpc>
                <a:spcPct val="90000"/>
              </a:lnSpc>
            </a:pPr>
            <a:r>
              <a:rPr lang="en-US" smtClean="0"/>
              <a:t>each enzyme works with a specific substrate </a:t>
            </a:r>
          </a:p>
          <a:p>
            <a:pPr marL="1085850" lvl="2">
              <a:lnSpc>
                <a:spcPct val="90000"/>
              </a:lnSpc>
            </a:pPr>
            <a:r>
              <a:rPr lang="en-US" smtClean="0"/>
              <a:t>chemical fit between active site &amp; substrate</a:t>
            </a:r>
          </a:p>
          <a:p>
            <a:pPr marL="1428750" lvl="3">
              <a:lnSpc>
                <a:spcPct val="90000"/>
              </a:lnSpc>
            </a:pPr>
            <a:r>
              <a:rPr lang="en-US" smtClean="0"/>
              <a:t>H bonds &amp; ionic bonds</a:t>
            </a:r>
          </a:p>
          <a:p>
            <a:pPr>
              <a:lnSpc>
                <a:spcPct val="90000"/>
              </a:lnSpc>
              <a:buClr>
                <a:srgbClr val="00005E"/>
              </a:buClr>
            </a:pPr>
            <a:r>
              <a:rPr lang="en-US" u="sng" smtClean="0">
                <a:solidFill>
                  <a:srgbClr val="CC0000"/>
                </a:solidFill>
              </a:rPr>
              <a:t>Not consumed in reaction</a:t>
            </a:r>
            <a:endParaRPr lang="en-US" smtClean="0"/>
          </a:p>
          <a:p>
            <a:pPr lvl="1">
              <a:lnSpc>
                <a:spcPct val="90000"/>
              </a:lnSpc>
            </a:pPr>
            <a:r>
              <a:rPr lang="en-US" smtClean="0"/>
              <a:t>single enzyme molecule can catalyze thousands or more reactions per second</a:t>
            </a:r>
          </a:p>
          <a:p>
            <a:pPr marL="1085850" lvl="2">
              <a:lnSpc>
                <a:spcPct val="90000"/>
              </a:lnSpc>
            </a:pPr>
            <a:r>
              <a:rPr lang="en-US" smtClean="0"/>
              <a:t>enzymes unaffected by the reaction</a:t>
            </a:r>
          </a:p>
          <a:p>
            <a:pPr>
              <a:lnSpc>
                <a:spcPct val="90000"/>
              </a:lnSpc>
            </a:pPr>
            <a:r>
              <a:rPr lang="en-US" u="sng" smtClean="0">
                <a:solidFill>
                  <a:srgbClr val="CC0000"/>
                </a:solidFill>
              </a:rPr>
              <a:t>Affected by cellular conditions</a:t>
            </a:r>
            <a:endParaRPr lang="en-US" smtClean="0"/>
          </a:p>
          <a:p>
            <a:pPr lvl="1">
              <a:lnSpc>
                <a:spcPct val="90000"/>
              </a:lnSpc>
            </a:pPr>
            <a:r>
              <a:rPr lang="en-US" smtClean="0"/>
              <a:t>any condition that affects protein structure</a:t>
            </a:r>
          </a:p>
          <a:p>
            <a:pPr marL="1085850" lvl="2">
              <a:lnSpc>
                <a:spcPct val="90000"/>
              </a:lnSpc>
            </a:pPr>
            <a:r>
              <a:rPr lang="en-US" smtClean="0"/>
              <a:t>temperature, pH, salinity</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anim calcmode="lin" valueType="num">
                                      <p:cBhvr additive="base">
                                        <p:cTn id="7" dur="500" fill="hold"/>
                                        <p:tgtEl>
                                          <p:spTgt spid="403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3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3459">
                                            <p:txEl>
                                              <p:pRg st="1" end="1"/>
                                            </p:txEl>
                                          </p:spTgt>
                                        </p:tgtEl>
                                        <p:attrNameLst>
                                          <p:attrName>style.visibility</p:attrName>
                                        </p:attrNameLst>
                                      </p:cBhvr>
                                      <p:to>
                                        <p:strVal val="visible"/>
                                      </p:to>
                                    </p:set>
                                    <p:anim calcmode="lin" valueType="num">
                                      <p:cBhvr additive="base">
                                        <p:cTn id="13" dur="500" fill="hold"/>
                                        <p:tgtEl>
                                          <p:spTgt spid="403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34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3459">
                                            <p:txEl>
                                              <p:pRg st="2" end="2"/>
                                            </p:txEl>
                                          </p:spTgt>
                                        </p:tgtEl>
                                        <p:attrNameLst>
                                          <p:attrName>style.visibility</p:attrName>
                                        </p:attrNameLst>
                                      </p:cBhvr>
                                      <p:to>
                                        <p:strVal val="visible"/>
                                      </p:to>
                                    </p:set>
                                    <p:anim calcmode="lin" valueType="num">
                                      <p:cBhvr additive="base">
                                        <p:cTn id="19" dur="500" fill="hold"/>
                                        <p:tgtEl>
                                          <p:spTgt spid="403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34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3459">
                                            <p:txEl>
                                              <p:pRg st="3" end="3"/>
                                            </p:txEl>
                                          </p:spTgt>
                                        </p:tgtEl>
                                        <p:attrNameLst>
                                          <p:attrName>style.visibility</p:attrName>
                                        </p:attrNameLst>
                                      </p:cBhvr>
                                      <p:to>
                                        <p:strVal val="visible"/>
                                      </p:to>
                                    </p:set>
                                    <p:anim calcmode="lin" valueType="num">
                                      <p:cBhvr additive="base">
                                        <p:cTn id="25" dur="500" fill="hold"/>
                                        <p:tgtEl>
                                          <p:spTgt spid="403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34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3459">
                                            <p:txEl>
                                              <p:pRg st="4" end="4"/>
                                            </p:txEl>
                                          </p:spTgt>
                                        </p:tgtEl>
                                        <p:attrNameLst>
                                          <p:attrName>style.visibility</p:attrName>
                                        </p:attrNameLst>
                                      </p:cBhvr>
                                      <p:to>
                                        <p:strVal val="visible"/>
                                      </p:to>
                                    </p:set>
                                    <p:anim calcmode="lin" valueType="num">
                                      <p:cBhvr additive="base">
                                        <p:cTn id="31" dur="500" fill="hold"/>
                                        <p:tgtEl>
                                          <p:spTgt spid="4034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34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3459">
                                            <p:txEl>
                                              <p:pRg st="5" end="5"/>
                                            </p:txEl>
                                          </p:spTgt>
                                        </p:tgtEl>
                                        <p:attrNameLst>
                                          <p:attrName>style.visibility</p:attrName>
                                        </p:attrNameLst>
                                      </p:cBhvr>
                                      <p:to>
                                        <p:strVal val="visible"/>
                                      </p:to>
                                    </p:set>
                                    <p:anim calcmode="lin" valueType="num">
                                      <p:cBhvr additive="base">
                                        <p:cTn id="37" dur="500" fill="hold"/>
                                        <p:tgtEl>
                                          <p:spTgt spid="4034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34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3459">
                                            <p:txEl>
                                              <p:pRg st="6" end="6"/>
                                            </p:txEl>
                                          </p:spTgt>
                                        </p:tgtEl>
                                        <p:attrNameLst>
                                          <p:attrName>style.visibility</p:attrName>
                                        </p:attrNameLst>
                                      </p:cBhvr>
                                      <p:to>
                                        <p:strVal val="visible"/>
                                      </p:to>
                                    </p:set>
                                    <p:anim calcmode="lin" valueType="num">
                                      <p:cBhvr additive="base">
                                        <p:cTn id="43" dur="500" fill="hold"/>
                                        <p:tgtEl>
                                          <p:spTgt spid="40345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345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builtIn="1"/>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3459">
                                            <p:txEl>
                                              <p:pRg st="7" end="7"/>
                                            </p:txEl>
                                          </p:spTgt>
                                        </p:tgtEl>
                                        <p:attrNameLst>
                                          <p:attrName>style.visibility</p:attrName>
                                        </p:attrNameLst>
                                      </p:cBhvr>
                                      <p:to>
                                        <p:strVal val="visible"/>
                                      </p:to>
                                    </p:set>
                                    <p:anim calcmode="lin" valueType="num">
                                      <p:cBhvr additive="base">
                                        <p:cTn id="49" dur="500" fill="hold"/>
                                        <p:tgtEl>
                                          <p:spTgt spid="40345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345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builtIn="1"/>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03459">
                                            <p:txEl>
                                              <p:pRg st="8" end="8"/>
                                            </p:txEl>
                                          </p:spTgt>
                                        </p:tgtEl>
                                        <p:attrNameLst>
                                          <p:attrName>style.visibility</p:attrName>
                                        </p:attrNameLst>
                                      </p:cBhvr>
                                      <p:to>
                                        <p:strVal val="visible"/>
                                      </p:to>
                                    </p:set>
                                    <p:anim calcmode="lin" valueType="num">
                                      <p:cBhvr additive="base">
                                        <p:cTn id="55" dur="500" fill="hold"/>
                                        <p:tgtEl>
                                          <p:spTgt spid="40345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0345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builtIn="1"/>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03459">
                                            <p:txEl>
                                              <p:pRg st="9" end="9"/>
                                            </p:txEl>
                                          </p:spTgt>
                                        </p:tgtEl>
                                        <p:attrNameLst>
                                          <p:attrName>style.visibility</p:attrName>
                                        </p:attrNameLst>
                                      </p:cBhvr>
                                      <p:to>
                                        <p:strVal val="visible"/>
                                      </p:to>
                                    </p:set>
                                    <p:anim calcmode="lin" valueType="num">
                                      <p:cBhvr additive="base">
                                        <p:cTn id="61" dur="500" fill="hold"/>
                                        <p:tgtEl>
                                          <p:spTgt spid="403459">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345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6"/>
          <p:cNvPicPr>
            <a:picLocks noChangeAspect="1" noChangeArrowheads="1"/>
          </p:cNvPicPr>
          <p:nvPr/>
        </p:nvPicPr>
        <p:blipFill>
          <a:blip r:embed="rId4"/>
          <a:srcRect r="7755" b="3587"/>
          <a:stretch>
            <a:fillRect/>
          </a:stretch>
        </p:blipFill>
        <p:spPr bwMode="auto">
          <a:xfrm>
            <a:off x="4478338" y="2135188"/>
            <a:ext cx="4665662" cy="4513262"/>
          </a:xfrm>
          <a:prstGeom prst="rect">
            <a:avLst/>
          </a:prstGeom>
          <a:noFill/>
          <a:ln w="9525">
            <a:noFill/>
            <a:miter lim="800000"/>
            <a:headEnd/>
            <a:tailEnd/>
          </a:ln>
        </p:spPr>
      </p:pic>
      <p:sp>
        <p:nvSpPr>
          <p:cNvPr id="393218" name="Rectangle 2"/>
          <p:cNvSpPr>
            <a:spLocks noGrp="1" noChangeArrowheads="1"/>
          </p:cNvSpPr>
          <p:nvPr>
            <p:ph type="title"/>
          </p:nvPr>
        </p:nvSpPr>
        <p:spPr>
          <a:xfrm>
            <a:off x="609600" y="685800"/>
            <a:ext cx="8229600" cy="609600"/>
          </a:xfrm>
        </p:spPr>
        <p:txBody>
          <a:bodyPr/>
          <a:lstStyle/>
          <a:p>
            <a:pPr>
              <a:defRPr/>
            </a:pPr>
            <a:r>
              <a:rPr lang="en-US" dirty="0" smtClean="0"/>
              <a:t>Naming conventions</a:t>
            </a:r>
            <a:endParaRPr lang="en-US" dirty="0" smtClean="0">
              <a:solidFill>
                <a:srgbClr val="000000"/>
              </a:solidFill>
            </a:endParaRPr>
          </a:p>
        </p:txBody>
      </p:sp>
      <p:sp>
        <p:nvSpPr>
          <p:cNvPr id="393219" name="Rectangle 3" descr="Rectangle: Click to edit Master text styles&#10;Second level&#10;Third level&#10;Fourth level&#10;Fifth level"/>
          <p:cNvSpPr>
            <a:spLocks noGrp="1" noChangeArrowheads="1"/>
          </p:cNvSpPr>
          <p:nvPr>
            <p:ph type="body" idx="1"/>
          </p:nvPr>
        </p:nvSpPr>
        <p:spPr>
          <a:xfrm>
            <a:off x="533400" y="1371600"/>
            <a:ext cx="7321550" cy="4413250"/>
          </a:xfrm>
          <a:noFill/>
        </p:spPr>
        <p:txBody>
          <a:bodyPr/>
          <a:lstStyle/>
          <a:p>
            <a:r>
              <a:rPr lang="en-US" sz="2600" smtClean="0"/>
              <a:t>Enzymes named for reaction they catalyze</a:t>
            </a:r>
          </a:p>
          <a:p>
            <a:pPr lvl="1"/>
            <a:r>
              <a:rPr lang="en-US" sz="2200" u="sng" smtClean="0">
                <a:solidFill>
                  <a:srgbClr val="CC0000"/>
                </a:solidFill>
              </a:rPr>
              <a:t>sucrase</a:t>
            </a:r>
            <a:r>
              <a:rPr lang="en-US" sz="2200" smtClean="0"/>
              <a:t> breaks down sucrose</a:t>
            </a:r>
          </a:p>
          <a:p>
            <a:pPr lvl="1"/>
            <a:r>
              <a:rPr lang="en-US" sz="2200" u="sng" smtClean="0">
                <a:solidFill>
                  <a:srgbClr val="CC0000"/>
                </a:solidFill>
              </a:rPr>
              <a:t>proteases</a:t>
            </a:r>
            <a:r>
              <a:rPr lang="en-US" sz="2200" smtClean="0"/>
              <a:t> break down proteins</a:t>
            </a:r>
          </a:p>
          <a:p>
            <a:pPr lvl="1"/>
            <a:r>
              <a:rPr lang="en-US" sz="2200" u="sng" smtClean="0">
                <a:solidFill>
                  <a:srgbClr val="CC0000"/>
                </a:solidFill>
              </a:rPr>
              <a:t>lipases</a:t>
            </a:r>
            <a:r>
              <a:rPr lang="en-US" sz="2200" smtClean="0"/>
              <a:t> break </a:t>
            </a:r>
            <a:br>
              <a:rPr lang="en-US" sz="2200" smtClean="0"/>
            </a:br>
            <a:r>
              <a:rPr lang="en-US" sz="2200" smtClean="0"/>
              <a:t>down lipids</a:t>
            </a:r>
          </a:p>
          <a:p>
            <a:pPr lvl="1"/>
            <a:r>
              <a:rPr lang="en-US" sz="2200" u="sng" smtClean="0">
                <a:solidFill>
                  <a:srgbClr val="CC0000"/>
                </a:solidFill>
              </a:rPr>
              <a:t>DNA polymerase</a:t>
            </a:r>
            <a:r>
              <a:rPr lang="en-US" sz="2200" smtClean="0"/>
              <a:t> builds DNA</a:t>
            </a:r>
          </a:p>
          <a:p>
            <a:pPr marL="1085850" lvl="2"/>
            <a:r>
              <a:rPr lang="en-US" sz="2000" smtClean="0"/>
              <a:t>adds nucleotides </a:t>
            </a:r>
            <a:br>
              <a:rPr lang="en-US" sz="2000" smtClean="0"/>
            </a:br>
            <a:r>
              <a:rPr lang="en-US" sz="2000" smtClean="0"/>
              <a:t>to DNA strand</a:t>
            </a:r>
          </a:p>
          <a:p>
            <a:pPr lvl="1"/>
            <a:r>
              <a:rPr lang="en-US" sz="2200" u="sng" smtClean="0">
                <a:solidFill>
                  <a:srgbClr val="CC0000"/>
                </a:solidFill>
              </a:rPr>
              <a:t>pepsin</a:t>
            </a:r>
            <a:r>
              <a:rPr lang="en-US" sz="2200" smtClean="0"/>
              <a:t> breaks down </a:t>
            </a:r>
            <a:br>
              <a:rPr lang="en-US" sz="2200" smtClean="0"/>
            </a:br>
            <a:r>
              <a:rPr lang="en-US" sz="2200" smtClean="0"/>
              <a:t>proteins (poly</a:t>
            </a:r>
            <a:r>
              <a:rPr lang="en-US" sz="2200" u="sng" smtClean="0"/>
              <a:t>peptides</a:t>
            </a:r>
            <a:r>
              <a:rPr lang="en-US" sz="2200" smtClean="0"/>
              <a:t>) </a:t>
            </a:r>
            <a:br>
              <a:rPr lang="en-US" sz="2200" smtClean="0"/>
            </a:br>
            <a:endParaRPr lang="en-US" sz="220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 calcmode="lin" valueType="num">
                                      <p:cBhvr additive="base">
                                        <p:cTn id="7" dur="500" fill="hold"/>
                                        <p:tgtEl>
                                          <p:spTgt spid="393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32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par>
                                <p:cTn id="9" presetID="2" presetClass="entr" presetSubtype="8" fill="hold" grpId="0" nodeType="withEffect">
                                  <p:stCondLst>
                                    <p:cond delay="0"/>
                                  </p:stCondLst>
                                  <p:childTnLst>
                                    <p:set>
                                      <p:cBhvr>
                                        <p:cTn id="10" dur="1" fill="hold">
                                          <p:stCondLst>
                                            <p:cond delay="0"/>
                                          </p:stCondLst>
                                        </p:cTn>
                                        <p:tgtEl>
                                          <p:spTgt spid="393219">
                                            <p:txEl>
                                              <p:pRg st="1" end="1"/>
                                            </p:txEl>
                                          </p:spTgt>
                                        </p:tgtEl>
                                        <p:attrNameLst>
                                          <p:attrName>style.visibility</p:attrName>
                                        </p:attrNameLst>
                                      </p:cBhvr>
                                      <p:to>
                                        <p:strVal val="visible"/>
                                      </p:to>
                                    </p:set>
                                    <p:anim calcmode="lin" valueType="num">
                                      <p:cBhvr additive="base">
                                        <p:cTn id="11" dur="500" fill="hold"/>
                                        <p:tgtEl>
                                          <p:spTgt spid="3932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32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builtIn="1"/>
                                        </p:tgtEl>
                                      </p:cMediaNode>
                                    </p:audio>
                                  </p:subTnLst>
                                </p:cTn>
                              </p:par>
                              <p:par>
                                <p:cTn id="13" presetID="2" presetClass="entr" presetSubtype="8" fill="hold" grpId="0" nodeType="withEffect">
                                  <p:stCondLst>
                                    <p:cond delay="0"/>
                                  </p:stCondLst>
                                  <p:childTnLst>
                                    <p:set>
                                      <p:cBhvr>
                                        <p:cTn id="14" dur="1" fill="hold">
                                          <p:stCondLst>
                                            <p:cond delay="0"/>
                                          </p:stCondLst>
                                        </p:cTn>
                                        <p:tgtEl>
                                          <p:spTgt spid="393219">
                                            <p:txEl>
                                              <p:pRg st="2" end="2"/>
                                            </p:txEl>
                                          </p:spTgt>
                                        </p:tgtEl>
                                        <p:attrNameLst>
                                          <p:attrName>style.visibility</p:attrName>
                                        </p:attrNameLst>
                                      </p:cBhvr>
                                      <p:to>
                                        <p:strVal val="visible"/>
                                      </p:to>
                                    </p:set>
                                    <p:anim calcmode="lin" valueType="num">
                                      <p:cBhvr additive="base">
                                        <p:cTn id="15" dur="500" fill="hold"/>
                                        <p:tgtEl>
                                          <p:spTgt spid="39321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932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 builtIn="1"/>
                                        </p:tgtEl>
                                      </p:cMediaNode>
                                    </p:audio>
                                  </p:subTnLst>
                                </p:cTn>
                              </p:par>
                              <p:par>
                                <p:cTn id="17" presetID="2" presetClass="entr" presetSubtype="8" fill="hold" grpId="0" nodeType="withEffect">
                                  <p:stCondLst>
                                    <p:cond delay="0"/>
                                  </p:stCondLst>
                                  <p:childTnLst>
                                    <p:set>
                                      <p:cBhvr>
                                        <p:cTn id="18" dur="1" fill="hold">
                                          <p:stCondLst>
                                            <p:cond delay="0"/>
                                          </p:stCondLst>
                                        </p:cTn>
                                        <p:tgtEl>
                                          <p:spTgt spid="393219">
                                            <p:txEl>
                                              <p:pRg st="3" end="3"/>
                                            </p:txEl>
                                          </p:spTgt>
                                        </p:tgtEl>
                                        <p:attrNameLst>
                                          <p:attrName>style.visibility</p:attrName>
                                        </p:attrNameLst>
                                      </p:cBhvr>
                                      <p:to>
                                        <p:strVal val="visible"/>
                                      </p:to>
                                    </p:set>
                                    <p:anim calcmode="lin" valueType="num">
                                      <p:cBhvr additive="base">
                                        <p:cTn id="19" dur="500" fill="hold"/>
                                        <p:tgtEl>
                                          <p:spTgt spid="39321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32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par>
                                <p:cTn id="21" presetID="2" presetClass="entr" presetSubtype="8" fill="hold" grpId="0" nodeType="withEffect">
                                  <p:stCondLst>
                                    <p:cond delay="0"/>
                                  </p:stCondLst>
                                  <p:childTnLst>
                                    <p:set>
                                      <p:cBhvr>
                                        <p:cTn id="22" dur="1" fill="hold">
                                          <p:stCondLst>
                                            <p:cond delay="0"/>
                                          </p:stCondLst>
                                        </p:cTn>
                                        <p:tgtEl>
                                          <p:spTgt spid="393219">
                                            <p:txEl>
                                              <p:pRg st="4" end="4"/>
                                            </p:txEl>
                                          </p:spTgt>
                                        </p:tgtEl>
                                        <p:attrNameLst>
                                          <p:attrName>style.visibility</p:attrName>
                                        </p:attrNameLst>
                                      </p:cBhvr>
                                      <p:to>
                                        <p:strVal val="visible"/>
                                      </p:to>
                                    </p:set>
                                    <p:anim calcmode="lin" valueType="num">
                                      <p:cBhvr additive="base">
                                        <p:cTn id="23" dur="500" fill="hold"/>
                                        <p:tgtEl>
                                          <p:spTgt spid="39321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9321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builtIn="1"/>
                                        </p:tgtEl>
                                      </p:cMediaNode>
                                    </p:audio>
                                  </p:subTnLst>
                                </p:cTn>
                              </p:par>
                              <p:par>
                                <p:cTn id="25" presetID="2" presetClass="entr" presetSubtype="8" fill="hold" grpId="0" nodeType="withEffect">
                                  <p:stCondLst>
                                    <p:cond delay="0"/>
                                  </p:stCondLst>
                                  <p:childTnLst>
                                    <p:set>
                                      <p:cBhvr>
                                        <p:cTn id="26" dur="1" fill="hold">
                                          <p:stCondLst>
                                            <p:cond delay="0"/>
                                          </p:stCondLst>
                                        </p:cTn>
                                        <p:tgtEl>
                                          <p:spTgt spid="393219">
                                            <p:txEl>
                                              <p:pRg st="5" end="5"/>
                                            </p:txEl>
                                          </p:spTgt>
                                        </p:tgtEl>
                                        <p:attrNameLst>
                                          <p:attrName>style.visibility</p:attrName>
                                        </p:attrNameLst>
                                      </p:cBhvr>
                                      <p:to>
                                        <p:strVal val="visible"/>
                                      </p:to>
                                    </p:set>
                                    <p:anim calcmode="lin" valueType="num">
                                      <p:cBhvr additive="base">
                                        <p:cTn id="27" dur="500" fill="hold"/>
                                        <p:tgtEl>
                                          <p:spTgt spid="39321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9321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 builtIn="1"/>
                                        </p:tgtEl>
                                      </p:cMediaNode>
                                    </p:audio>
                                  </p:subTnLst>
                                </p:cTn>
                              </p:par>
                              <p:par>
                                <p:cTn id="29" presetID="2" presetClass="entr" presetSubtype="8" fill="hold" grpId="0" nodeType="withEffect">
                                  <p:stCondLst>
                                    <p:cond delay="0"/>
                                  </p:stCondLst>
                                  <p:childTnLst>
                                    <p:set>
                                      <p:cBhvr>
                                        <p:cTn id="30" dur="1" fill="hold">
                                          <p:stCondLst>
                                            <p:cond delay="0"/>
                                          </p:stCondLst>
                                        </p:cTn>
                                        <p:tgtEl>
                                          <p:spTgt spid="393219">
                                            <p:txEl>
                                              <p:pRg st="6" end="6"/>
                                            </p:txEl>
                                          </p:spTgt>
                                        </p:tgtEl>
                                        <p:attrNameLst>
                                          <p:attrName>style.visibility</p:attrName>
                                        </p:attrNameLst>
                                      </p:cBhvr>
                                      <p:to>
                                        <p:strVal val="visible"/>
                                      </p:to>
                                    </p:set>
                                    <p:anim calcmode="lin" valueType="num">
                                      <p:cBhvr additive="base">
                                        <p:cTn id="31" dur="500" fill="hold"/>
                                        <p:tgtEl>
                                          <p:spTgt spid="39321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321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5"/>
          <a:srcRect r="7755" b="3587"/>
          <a:stretch>
            <a:fillRect/>
          </a:stretch>
        </p:blipFill>
        <p:spPr bwMode="auto">
          <a:xfrm>
            <a:off x="5029200" y="2828925"/>
            <a:ext cx="4038600" cy="3906838"/>
          </a:xfrm>
          <a:prstGeom prst="rect">
            <a:avLst/>
          </a:prstGeom>
          <a:noFill/>
          <a:ln w="9525">
            <a:noFill/>
            <a:miter lim="800000"/>
            <a:headEnd/>
            <a:tailEnd/>
          </a:ln>
        </p:spPr>
      </p:pic>
      <p:sp>
        <p:nvSpPr>
          <p:cNvPr id="395267" name="Rectangle 3"/>
          <p:cNvSpPr>
            <a:spLocks noGrp="1" noChangeArrowheads="1"/>
          </p:cNvSpPr>
          <p:nvPr>
            <p:ph type="title"/>
          </p:nvPr>
        </p:nvSpPr>
        <p:spPr/>
        <p:txBody>
          <a:bodyPr/>
          <a:lstStyle/>
          <a:p>
            <a:pPr>
              <a:defRPr/>
            </a:pPr>
            <a:r>
              <a:rPr lang="en-US" smtClean="0"/>
              <a:t>Lock and Key model</a:t>
            </a:r>
          </a:p>
        </p:txBody>
      </p:sp>
      <p:sp>
        <p:nvSpPr>
          <p:cNvPr id="395268" name="Rectangle 4" descr="Rectangle: Click to edit Master text styles&#10;Second level&#10;Third level&#10;Fourth level&#10;Fifth level"/>
          <p:cNvSpPr>
            <a:spLocks noGrp="1" noChangeArrowheads="1"/>
          </p:cNvSpPr>
          <p:nvPr>
            <p:ph type="body" idx="1"/>
          </p:nvPr>
        </p:nvSpPr>
        <p:spPr>
          <a:xfrm>
            <a:off x="615950" y="1371600"/>
            <a:ext cx="4600575" cy="3248025"/>
          </a:xfrm>
          <a:noFill/>
        </p:spPr>
        <p:txBody>
          <a:bodyPr/>
          <a:lstStyle/>
          <a:p>
            <a:pPr>
              <a:lnSpc>
                <a:spcPct val="90000"/>
              </a:lnSpc>
            </a:pPr>
            <a:r>
              <a:rPr lang="en-US" sz="2600" smtClean="0"/>
              <a:t>Simplistic model of enzyme action</a:t>
            </a:r>
          </a:p>
          <a:p>
            <a:pPr lvl="1">
              <a:lnSpc>
                <a:spcPct val="90000"/>
              </a:lnSpc>
            </a:pPr>
            <a:r>
              <a:rPr lang="en-US" sz="2400" smtClean="0"/>
              <a:t>substrate fits into 3-D structure of enzyme’ active site</a:t>
            </a:r>
          </a:p>
          <a:p>
            <a:pPr lvl="2">
              <a:lnSpc>
                <a:spcPct val="90000"/>
              </a:lnSpc>
            </a:pPr>
            <a:r>
              <a:rPr lang="en-US" sz="2000" smtClean="0"/>
              <a:t>H bonds between substrate &amp; enzyme</a:t>
            </a:r>
          </a:p>
          <a:p>
            <a:pPr lvl="1">
              <a:lnSpc>
                <a:spcPct val="90000"/>
              </a:lnSpc>
            </a:pPr>
            <a:r>
              <a:rPr lang="en-US" sz="2400" smtClean="0"/>
              <a:t>like “</a:t>
            </a:r>
            <a:r>
              <a:rPr lang="en-US" sz="2400" u="sng" smtClean="0">
                <a:solidFill>
                  <a:srgbClr val="CC0000"/>
                </a:solidFill>
              </a:rPr>
              <a:t>key fits into lock</a:t>
            </a:r>
            <a:r>
              <a:rPr lang="en-US" sz="2400" smtClean="0"/>
              <a:t>”</a:t>
            </a:r>
          </a:p>
        </p:txBody>
      </p:sp>
      <p:pic>
        <p:nvPicPr>
          <p:cNvPr id="29701" name="Picture 5"/>
          <p:cNvPicPr>
            <a:picLocks noChangeAspect="1" noChangeArrowheads="1"/>
          </p:cNvPicPr>
          <p:nvPr/>
        </p:nvPicPr>
        <p:blipFill>
          <a:blip r:embed="rId6"/>
          <a:srcRect l="8434" t="21600" r="12035" b="21600"/>
          <a:stretch>
            <a:fillRect/>
          </a:stretch>
        </p:blipFill>
        <p:spPr bwMode="auto">
          <a:xfrm>
            <a:off x="155575" y="4413250"/>
            <a:ext cx="4864100" cy="1982788"/>
          </a:xfrm>
          <a:prstGeom prst="rect">
            <a:avLst/>
          </a:prstGeom>
          <a:noFill/>
          <a:ln w="9525">
            <a:noFill/>
            <a:miter lim="800000"/>
            <a:headEnd/>
            <a:tailEnd/>
          </a:ln>
        </p:spPr>
      </p:pic>
      <p:pic>
        <p:nvPicPr>
          <p:cNvPr id="395274" name="Picture 10" descr="penguinL"/>
          <p:cNvPicPr>
            <a:picLocks noChangeAspect="1" noChangeArrowheads="1"/>
          </p:cNvPicPr>
          <p:nvPr/>
        </p:nvPicPr>
        <p:blipFill>
          <a:blip r:embed="rId7"/>
          <a:srcRect/>
          <a:stretch>
            <a:fillRect/>
          </a:stretch>
        </p:blipFill>
        <p:spPr bwMode="auto">
          <a:xfrm>
            <a:off x="7869238" y="304800"/>
            <a:ext cx="1274762" cy="1295400"/>
          </a:xfrm>
          <a:prstGeom prst="rect">
            <a:avLst/>
          </a:prstGeom>
          <a:noFill/>
          <a:ln w="9525">
            <a:noFill/>
            <a:miter lim="800000"/>
            <a:headEnd/>
            <a:tailEnd/>
          </a:ln>
        </p:spPr>
      </p:pic>
      <p:sp>
        <p:nvSpPr>
          <p:cNvPr id="395275" name="AutoShape 11"/>
          <p:cNvSpPr>
            <a:spLocks noChangeArrowheads="1"/>
          </p:cNvSpPr>
          <p:nvPr/>
        </p:nvSpPr>
        <p:spPr bwMode="auto">
          <a:xfrm>
            <a:off x="6316663" y="1401763"/>
            <a:ext cx="2536825" cy="1368425"/>
          </a:xfrm>
          <a:prstGeom prst="wedgeEllipseCallout">
            <a:avLst>
              <a:gd name="adj1" fmla="val 24093"/>
              <a:gd name="adj2" fmla="val -105222"/>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b="1">
                <a:solidFill>
                  <a:srgbClr val="0F116A"/>
                </a:solidFill>
                <a:latin typeface="Comic Sans MS" pitchFamily="84" charset="0"/>
              </a:rPr>
              <a:t>In biology…</a:t>
            </a:r>
            <a:br>
              <a:rPr lang="en-US" sz="1800" b="1">
                <a:solidFill>
                  <a:srgbClr val="0F116A"/>
                </a:solidFill>
                <a:latin typeface="Comic Sans MS" pitchFamily="84" charset="0"/>
              </a:rPr>
            </a:br>
            <a:r>
              <a:rPr lang="en-US" sz="1800" b="1">
                <a:solidFill>
                  <a:srgbClr val="0F116A"/>
                </a:solidFill>
                <a:latin typeface="Comic Sans MS" pitchFamily="84" charset="0"/>
              </a:rPr>
              <a:t>Size </a:t>
            </a:r>
            <a:br>
              <a:rPr lang="en-US" sz="1800" b="1">
                <a:solidFill>
                  <a:srgbClr val="0F116A"/>
                </a:solidFill>
                <a:latin typeface="Comic Sans MS" pitchFamily="84" charset="0"/>
              </a:rPr>
            </a:br>
            <a:r>
              <a:rPr lang="en-US" sz="1800" b="1">
                <a:solidFill>
                  <a:srgbClr val="0F116A"/>
                </a:solidFill>
                <a:latin typeface="Comic Sans MS" pitchFamily="84" charset="0"/>
              </a:rPr>
              <a:t>doesn’t matter…</a:t>
            </a:r>
            <a:br>
              <a:rPr lang="en-US" sz="1800" b="1">
                <a:solidFill>
                  <a:srgbClr val="0F116A"/>
                </a:solidFill>
                <a:latin typeface="Comic Sans MS" pitchFamily="84" charset="0"/>
              </a:rPr>
            </a:br>
            <a:r>
              <a:rPr lang="en-US" sz="1800" b="1">
                <a:solidFill>
                  <a:srgbClr val="0F116A"/>
                </a:solidFill>
                <a:latin typeface="Comic Sans MS" pitchFamily="84" charset="0"/>
              </a:rPr>
              <a:t>Shape matters</a:t>
            </a:r>
            <a:r>
              <a:rPr lang="en-US" sz="1800" b="1" i="1">
                <a:solidFill>
                  <a:srgbClr val="0F116A"/>
                </a:solidFill>
                <a:latin typeface="Comic Sans MS" pitchFamily="84" charset="0"/>
              </a:rPr>
              <a:t>!</a:t>
            </a:r>
            <a:endParaRPr lang="en-US" sz="1800" b="1">
              <a:solidFill>
                <a:srgbClr val="0F116A"/>
              </a:solidFill>
              <a:latin typeface="Comic Sans MS" pitchFamily="84"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5268">
                                            <p:txEl>
                                              <p:pRg st="0" end="0"/>
                                            </p:txEl>
                                          </p:spTgt>
                                        </p:tgtEl>
                                        <p:attrNameLst>
                                          <p:attrName>style.visibility</p:attrName>
                                        </p:attrNameLst>
                                      </p:cBhvr>
                                      <p:to>
                                        <p:strVal val="visible"/>
                                      </p:to>
                                    </p:set>
                                    <p:anim calcmode="lin" valueType="num">
                                      <p:cBhvr additive="base">
                                        <p:cTn id="7" dur="500" fill="hold"/>
                                        <p:tgtEl>
                                          <p:spTgt spid="3952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52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5268">
                                            <p:txEl>
                                              <p:pRg st="1" end="1"/>
                                            </p:txEl>
                                          </p:spTgt>
                                        </p:tgtEl>
                                        <p:attrNameLst>
                                          <p:attrName>style.visibility</p:attrName>
                                        </p:attrNameLst>
                                      </p:cBhvr>
                                      <p:to>
                                        <p:strVal val="visible"/>
                                      </p:to>
                                    </p:set>
                                    <p:anim calcmode="lin" valueType="num">
                                      <p:cBhvr additive="base">
                                        <p:cTn id="13" dur="500" fill="hold"/>
                                        <p:tgtEl>
                                          <p:spTgt spid="3952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526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5268">
                                            <p:txEl>
                                              <p:pRg st="2" end="2"/>
                                            </p:txEl>
                                          </p:spTgt>
                                        </p:tgtEl>
                                        <p:attrNameLst>
                                          <p:attrName>style.visibility</p:attrName>
                                        </p:attrNameLst>
                                      </p:cBhvr>
                                      <p:to>
                                        <p:strVal val="visible"/>
                                      </p:to>
                                    </p:set>
                                    <p:anim calcmode="lin" valueType="num">
                                      <p:cBhvr additive="base">
                                        <p:cTn id="19" dur="500" fill="hold"/>
                                        <p:tgtEl>
                                          <p:spTgt spid="39526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526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5268">
                                            <p:txEl>
                                              <p:pRg st="3" end="3"/>
                                            </p:txEl>
                                          </p:spTgt>
                                        </p:tgtEl>
                                        <p:attrNameLst>
                                          <p:attrName>style.visibility</p:attrName>
                                        </p:attrNameLst>
                                      </p:cBhvr>
                                      <p:to>
                                        <p:strVal val="visible"/>
                                      </p:to>
                                    </p:set>
                                    <p:anim calcmode="lin" valueType="num">
                                      <p:cBhvr additive="base">
                                        <p:cTn id="25" dur="500" fill="hold"/>
                                        <p:tgtEl>
                                          <p:spTgt spid="39526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526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395274"/>
                                        </p:tgtEl>
                                        <p:attrNameLst>
                                          <p:attrName>style.visibility</p:attrName>
                                        </p:attrNameLst>
                                      </p:cBhvr>
                                      <p:to>
                                        <p:strVal val="visible"/>
                                      </p:to>
                                    </p:set>
                                    <p:animEffect transition="in" filter="wipe(right)">
                                      <p:cBhvr>
                                        <p:cTn id="31" dur="500"/>
                                        <p:tgtEl>
                                          <p:spTgt spid="395274"/>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395275"/>
                                        </p:tgtEl>
                                        <p:attrNameLst>
                                          <p:attrName>style.visibility</p:attrName>
                                        </p:attrNameLst>
                                      </p:cBhvr>
                                      <p:to>
                                        <p:strVal val="visible"/>
                                      </p:to>
                                    </p:set>
                                    <p:animEffect transition="in" filter="wipe(up)">
                                      <p:cBhvr>
                                        <p:cTn id="35" dur="500"/>
                                        <p:tgtEl>
                                          <p:spTgt spid="395275"/>
                                        </p:tgtEl>
                                      </p:cBhvr>
                                    </p:animEffect>
                                  </p:childTnLst>
                                  <p:subTnLst>
                                    <p:audio>
                                      <p:cMediaNode>
                                        <p:cTn display="0" masterRel="sameClick">
                                          <p:stCondLst>
                                            <p:cond evt="begin" delay="0">
                                              <p:tn val="33"/>
                                            </p:cond>
                                          </p:stCondLst>
                                          <p:endCondLst>
                                            <p:cond evt="onStopAudio" delay="0">
                                              <p:tgtEl>
                                                <p:sldTgt/>
                                              </p:tgtEl>
                                            </p:cond>
                                          </p:endCondLst>
                                        </p:cTn>
                                        <p:tgtEl>
                                          <p:sndTgt r:embed="rId4" name="Quack"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8" grpId="0" build="p" autoUpdateAnimBg="0"/>
      <p:bldP spid="395275"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722" name="Group 9"/>
          <p:cNvGrpSpPr>
            <a:grpSpLocks/>
          </p:cNvGrpSpPr>
          <p:nvPr/>
        </p:nvGrpSpPr>
        <p:grpSpPr bwMode="auto">
          <a:xfrm>
            <a:off x="3795713" y="4264025"/>
            <a:ext cx="5181600" cy="2608263"/>
            <a:chOff x="1291" y="2677"/>
            <a:chExt cx="3264" cy="1643"/>
          </a:xfrm>
        </p:grpSpPr>
        <p:pic>
          <p:nvPicPr>
            <p:cNvPr id="30725" name="Picture 6" descr="f8-08_the_active_site_o_c"/>
            <p:cNvPicPr>
              <a:picLocks noChangeAspect="1" noChangeArrowheads="1"/>
            </p:cNvPicPr>
            <p:nvPr/>
          </p:nvPicPr>
          <p:blipFill>
            <a:blip r:embed="rId4"/>
            <a:srcRect t="19501" b="12000"/>
            <a:stretch>
              <a:fillRect/>
            </a:stretch>
          </p:blipFill>
          <p:spPr bwMode="auto">
            <a:xfrm>
              <a:off x="1355" y="2677"/>
              <a:ext cx="3200" cy="1643"/>
            </a:xfrm>
            <a:prstGeom prst="rect">
              <a:avLst/>
            </a:prstGeom>
            <a:noFill/>
            <a:ln w="9525">
              <a:noFill/>
              <a:miter lim="800000"/>
              <a:headEnd/>
              <a:tailEnd/>
            </a:ln>
          </p:spPr>
        </p:pic>
        <p:sp>
          <p:nvSpPr>
            <p:cNvPr id="30726" name="Rectangle 7"/>
            <p:cNvSpPr>
              <a:spLocks noChangeArrowheads="1"/>
            </p:cNvSpPr>
            <p:nvPr/>
          </p:nvSpPr>
          <p:spPr bwMode="auto">
            <a:xfrm>
              <a:off x="1291" y="4080"/>
              <a:ext cx="384" cy="240"/>
            </a:xfrm>
            <a:prstGeom prst="rect">
              <a:avLst/>
            </a:prstGeom>
            <a:solidFill>
              <a:schemeClr val="bg1"/>
            </a:solidFill>
            <a:ln w="9525">
              <a:noFill/>
              <a:miter lim="800000"/>
              <a:headEnd/>
              <a:tailEnd/>
            </a:ln>
          </p:spPr>
          <p:txBody>
            <a:bodyPr wrap="none" anchor="ctr"/>
            <a:lstStyle/>
            <a:p>
              <a:endParaRPr lang="en-US"/>
            </a:p>
          </p:txBody>
        </p:sp>
        <p:sp>
          <p:nvSpPr>
            <p:cNvPr id="30727" name="Rectangle 8"/>
            <p:cNvSpPr>
              <a:spLocks noChangeArrowheads="1"/>
            </p:cNvSpPr>
            <p:nvPr/>
          </p:nvSpPr>
          <p:spPr bwMode="auto">
            <a:xfrm>
              <a:off x="2875" y="4080"/>
              <a:ext cx="384" cy="240"/>
            </a:xfrm>
            <a:prstGeom prst="rect">
              <a:avLst/>
            </a:prstGeom>
            <a:solidFill>
              <a:schemeClr val="bg1"/>
            </a:solidFill>
            <a:ln w="9525">
              <a:noFill/>
              <a:miter lim="800000"/>
              <a:headEnd/>
              <a:tailEnd/>
            </a:ln>
          </p:spPr>
          <p:txBody>
            <a:bodyPr wrap="none" anchor="ctr"/>
            <a:lstStyle/>
            <a:p>
              <a:endParaRPr lang="en-US"/>
            </a:p>
          </p:txBody>
        </p:sp>
      </p:grpSp>
      <p:sp>
        <p:nvSpPr>
          <p:cNvPr id="397314" name="Rectangle 2"/>
          <p:cNvSpPr>
            <a:spLocks noGrp="1" noChangeArrowheads="1"/>
          </p:cNvSpPr>
          <p:nvPr>
            <p:ph type="title"/>
          </p:nvPr>
        </p:nvSpPr>
        <p:spPr/>
        <p:txBody>
          <a:bodyPr/>
          <a:lstStyle/>
          <a:p>
            <a:pPr>
              <a:defRPr/>
            </a:pPr>
            <a:r>
              <a:rPr lang="en-US" smtClean="0"/>
              <a:t>Induced fit model</a:t>
            </a:r>
          </a:p>
        </p:txBody>
      </p:sp>
      <p:sp>
        <p:nvSpPr>
          <p:cNvPr id="397315" name="Rectangle 3" descr="Rectangle: Click to edit Master text styles&#10;Second level&#10;Third level&#10;Fourth level&#10;Fifth level"/>
          <p:cNvSpPr>
            <a:spLocks noGrp="1" noChangeArrowheads="1"/>
          </p:cNvSpPr>
          <p:nvPr>
            <p:ph type="body" idx="1"/>
          </p:nvPr>
        </p:nvSpPr>
        <p:spPr>
          <a:xfrm>
            <a:off x="693738" y="1371600"/>
            <a:ext cx="7916862" cy="3429000"/>
          </a:xfrm>
        </p:spPr>
        <p:txBody>
          <a:bodyPr/>
          <a:lstStyle/>
          <a:p>
            <a:r>
              <a:rPr lang="en-US" smtClean="0"/>
              <a:t>More accurate model of enzyme action</a:t>
            </a:r>
          </a:p>
          <a:p>
            <a:pPr lvl="1"/>
            <a:r>
              <a:rPr lang="en-US" smtClean="0"/>
              <a:t>3-D structure of enzyme fits substrate</a:t>
            </a:r>
          </a:p>
          <a:p>
            <a:pPr lvl="1"/>
            <a:r>
              <a:rPr lang="en-US" smtClean="0"/>
              <a:t>substrate binding cause enzyme to </a:t>
            </a:r>
            <a:r>
              <a:rPr lang="en-US" u="sng" smtClean="0">
                <a:solidFill>
                  <a:srgbClr val="CC0000"/>
                </a:solidFill>
              </a:rPr>
              <a:t>change shape</a:t>
            </a:r>
            <a:r>
              <a:rPr lang="en-US" smtClean="0"/>
              <a:t> leading to a tighter fit </a:t>
            </a:r>
          </a:p>
          <a:p>
            <a:pPr lvl="2"/>
            <a:r>
              <a:rPr lang="en-US" smtClean="0"/>
              <a:t>“</a:t>
            </a:r>
            <a:r>
              <a:rPr lang="en-US" u="sng" smtClean="0">
                <a:solidFill>
                  <a:srgbClr val="CC0000"/>
                </a:solidFill>
              </a:rPr>
              <a:t>conformational change</a:t>
            </a:r>
            <a:r>
              <a:rPr lang="en-US" smtClean="0"/>
              <a:t>”</a:t>
            </a:r>
          </a:p>
          <a:p>
            <a:pPr lvl="2"/>
            <a:r>
              <a:rPr lang="en-US" smtClean="0"/>
              <a:t>bring chemical groups in position to catalyze reaction</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7315">
                                            <p:txEl>
                                              <p:pRg st="1" end="1"/>
                                            </p:txEl>
                                          </p:spTgt>
                                        </p:tgtEl>
                                        <p:attrNameLst>
                                          <p:attrName>style.visibility</p:attrName>
                                        </p:attrNameLst>
                                      </p:cBhvr>
                                      <p:to>
                                        <p:strVal val="visible"/>
                                      </p:to>
                                    </p:set>
                                    <p:anim calcmode="lin" valueType="num">
                                      <p:cBhvr additive="base">
                                        <p:cTn id="7" dur="500" fill="hold"/>
                                        <p:tgtEl>
                                          <p:spTgt spid="39731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73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7315">
                                            <p:txEl>
                                              <p:pRg st="2" end="2"/>
                                            </p:txEl>
                                          </p:spTgt>
                                        </p:tgtEl>
                                        <p:attrNameLst>
                                          <p:attrName>style.visibility</p:attrName>
                                        </p:attrNameLst>
                                      </p:cBhvr>
                                      <p:to>
                                        <p:strVal val="visible"/>
                                      </p:to>
                                    </p:set>
                                    <p:anim calcmode="lin" valueType="num">
                                      <p:cBhvr additive="base">
                                        <p:cTn id="13" dur="500" fill="hold"/>
                                        <p:tgtEl>
                                          <p:spTgt spid="39731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73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7315">
                                            <p:txEl>
                                              <p:pRg st="3" end="3"/>
                                            </p:txEl>
                                          </p:spTgt>
                                        </p:tgtEl>
                                        <p:attrNameLst>
                                          <p:attrName>style.visibility</p:attrName>
                                        </p:attrNameLst>
                                      </p:cBhvr>
                                      <p:to>
                                        <p:strVal val="visible"/>
                                      </p:to>
                                    </p:set>
                                    <p:anim calcmode="lin" valueType="num">
                                      <p:cBhvr additive="base">
                                        <p:cTn id="19" dur="500" fill="hold"/>
                                        <p:tgtEl>
                                          <p:spTgt spid="3973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73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7315">
                                            <p:txEl>
                                              <p:pRg st="4" end="4"/>
                                            </p:txEl>
                                          </p:spTgt>
                                        </p:tgtEl>
                                        <p:attrNameLst>
                                          <p:attrName>style.visibility</p:attrName>
                                        </p:attrNameLst>
                                      </p:cBhvr>
                                      <p:to>
                                        <p:strVal val="visible"/>
                                      </p:to>
                                    </p:set>
                                    <p:anim calcmode="lin" valueType="num">
                                      <p:cBhvr additive="base">
                                        <p:cTn id="25" dur="500" fill="hold"/>
                                        <p:tgtEl>
                                          <p:spTgt spid="3973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73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pPr>
              <a:defRPr/>
            </a:pPr>
            <a:r>
              <a:rPr lang="en-US" smtClean="0"/>
              <a:t>How does it work?</a:t>
            </a:r>
          </a:p>
        </p:txBody>
      </p:sp>
      <p:sp>
        <p:nvSpPr>
          <p:cNvPr id="401411" name="Rectangle 3" descr="Rectangle: Click to edit Master text styles&#10;Second level&#10;Third level&#10;Fourth level&#10;Fifth level"/>
          <p:cNvSpPr>
            <a:spLocks noGrp="1" noChangeArrowheads="1"/>
          </p:cNvSpPr>
          <p:nvPr>
            <p:ph type="body" idx="1"/>
          </p:nvPr>
        </p:nvSpPr>
        <p:spPr>
          <a:xfrm>
            <a:off x="838200" y="1371600"/>
            <a:ext cx="7772400" cy="4876800"/>
          </a:xfrm>
        </p:spPr>
        <p:txBody>
          <a:bodyPr/>
          <a:lstStyle/>
          <a:p>
            <a:pPr>
              <a:buClrTx/>
            </a:pPr>
            <a:r>
              <a:rPr lang="en-US" smtClean="0"/>
              <a:t>Variety of mechanisms to lower activation energy &amp; speed up reaction</a:t>
            </a:r>
          </a:p>
          <a:p>
            <a:pPr lvl="1"/>
            <a:r>
              <a:rPr lang="en-US" smtClean="0"/>
              <a:t>synthesis</a:t>
            </a:r>
          </a:p>
          <a:p>
            <a:pPr lvl="2"/>
            <a:r>
              <a:rPr lang="en-US" smtClean="0"/>
              <a:t>active site </a:t>
            </a:r>
            <a:r>
              <a:rPr lang="en-US" u="sng" smtClean="0">
                <a:solidFill>
                  <a:srgbClr val="CC0000"/>
                </a:solidFill>
              </a:rPr>
              <a:t>orients substrates in correct position</a:t>
            </a:r>
            <a:r>
              <a:rPr lang="en-US" smtClean="0"/>
              <a:t> for reaction</a:t>
            </a:r>
          </a:p>
          <a:p>
            <a:pPr lvl="3"/>
            <a:r>
              <a:rPr lang="en-US" smtClean="0"/>
              <a:t>enzyme brings substrate closer together</a:t>
            </a:r>
          </a:p>
          <a:p>
            <a:pPr lvl="1"/>
            <a:r>
              <a:rPr lang="en-US" smtClean="0"/>
              <a:t>digestion</a:t>
            </a:r>
          </a:p>
          <a:p>
            <a:pPr lvl="2"/>
            <a:r>
              <a:rPr lang="en-US" smtClean="0"/>
              <a:t>active site binds substrate &amp; puts </a:t>
            </a:r>
            <a:r>
              <a:rPr lang="en-US" u="sng" smtClean="0">
                <a:solidFill>
                  <a:srgbClr val="CC0000"/>
                </a:solidFill>
              </a:rPr>
              <a:t>stress on bonds that must be broken</a:t>
            </a:r>
            <a:r>
              <a:rPr lang="en-US" smtClean="0"/>
              <a:t>, making it easier to separate molecules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1411">
                                            <p:txEl>
                                              <p:pRg st="1" end="1"/>
                                            </p:txEl>
                                          </p:spTgt>
                                        </p:tgtEl>
                                        <p:attrNameLst>
                                          <p:attrName>style.visibility</p:attrName>
                                        </p:attrNameLst>
                                      </p:cBhvr>
                                      <p:to>
                                        <p:strVal val="visible"/>
                                      </p:to>
                                    </p:set>
                                    <p:anim calcmode="lin" valueType="num">
                                      <p:cBhvr additive="base">
                                        <p:cTn id="7" dur="500" fill="hold"/>
                                        <p:tgtEl>
                                          <p:spTgt spid="4014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14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1411">
                                            <p:txEl>
                                              <p:pRg st="2" end="2"/>
                                            </p:txEl>
                                          </p:spTgt>
                                        </p:tgtEl>
                                        <p:attrNameLst>
                                          <p:attrName>style.visibility</p:attrName>
                                        </p:attrNameLst>
                                      </p:cBhvr>
                                      <p:to>
                                        <p:strVal val="visible"/>
                                      </p:to>
                                    </p:set>
                                    <p:anim calcmode="lin" valueType="num">
                                      <p:cBhvr additive="base">
                                        <p:cTn id="13" dur="500" fill="hold"/>
                                        <p:tgtEl>
                                          <p:spTgt spid="4014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14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1411">
                                            <p:txEl>
                                              <p:pRg st="3" end="3"/>
                                            </p:txEl>
                                          </p:spTgt>
                                        </p:tgtEl>
                                        <p:attrNameLst>
                                          <p:attrName>style.visibility</p:attrName>
                                        </p:attrNameLst>
                                      </p:cBhvr>
                                      <p:to>
                                        <p:strVal val="visible"/>
                                      </p:to>
                                    </p:set>
                                    <p:anim calcmode="lin" valueType="num">
                                      <p:cBhvr additive="base">
                                        <p:cTn id="19" dur="500" fill="hold"/>
                                        <p:tgtEl>
                                          <p:spTgt spid="40141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14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1411">
                                            <p:txEl>
                                              <p:pRg st="4" end="4"/>
                                            </p:txEl>
                                          </p:spTgt>
                                        </p:tgtEl>
                                        <p:attrNameLst>
                                          <p:attrName>style.visibility</p:attrName>
                                        </p:attrNameLst>
                                      </p:cBhvr>
                                      <p:to>
                                        <p:strVal val="visible"/>
                                      </p:to>
                                    </p:set>
                                    <p:anim calcmode="lin" valueType="num">
                                      <p:cBhvr additive="base">
                                        <p:cTn id="25" dur="500" fill="hold"/>
                                        <p:tgtEl>
                                          <p:spTgt spid="40141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14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1411">
                                            <p:txEl>
                                              <p:pRg st="5" end="5"/>
                                            </p:txEl>
                                          </p:spTgt>
                                        </p:tgtEl>
                                        <p:attrNameLst>
                                          <p:attrName>style.visibility</p:attrName>
                                        </p:attrNameLst>
                                      </p:cBhvr>
                                      <p:to>
                                        <p:strVal val="visible"/>
                                      </p:to>
                                    </p:set>
                                    <p:anim calcmode="lin" valueType="num">
                                      <p:cBhvr additive="base">
                                        <p:cTn id="31" dur="500" fill="hold"/>
                                        <p:tgtEl>
                                          <p:spTgt spid="40141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141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924800" cy="1162050"/>
          </a:xfrm>
        </p:spPr>
        <p:txBody>
          <a:bodyPr/>
          <a:lstStyle/>
          <a:p>
            <a:pPr>
              <a:defRPr/>
            </a:pPr>
            <a:r>
              <a:rPr lang="en-US" sz="3200" dirty="0" smtClean="0"/>
              <a:t>Organization of the Chemistry of Life into Metabolic Pathways</a:t>
            </a:r>
          </a:p>
        </p:txBody>
      </p:sp>
      <p:sp>
        <p:nvSpPr>
          <p:cNvPr id="5123" name="Text Placeholder 3"/>
          <p:cNvSpPr>
            <a:spLocks noGrp="1"/>
          </p:cNvSpPr>
          <p:nvPr>
            <p:ph type="body" sz="half" idx="2"/>
          </p:nvPr>
        </p:nvSpPr>
        <p:spPr/>
        <p:txBody>
          <a:bodyPr/>
          <a:lstStyle/>
          <a:p>
            <a:r>
              <a:rPr lang="en-US" sz="3200" smtClean="0"/>
              <a:t>A </a:t>
            </a:r>
            <a:r>
              <a:rPr lang="en-US" sz="3200" b="1" smtClean="0"/>
              <a:t>metabolic pathway </a:t>
            </a:r>
            <a:r>
              <a:rPr lang="en-US" sz="3200" smtClean="0"/>
              <a:t>begins with a specific molecule and ends with a product</a:t>
            </a:r>
          </a:p>
          <a:p>
            <a:r>
              <a:rPr lang="en-US" sz="3200" smtClean="0"/>
              <a:t>Each step is catalyzed by a specific enzyme</a:t>
            </a:r>
          </a:p>
          <a:p>
            <a:endParaRPr lang="en-US" smtClean="0"/>
          </a:p>
        </p:txBody>
      </p:sp>
      <p:pic>
        <p:nvPicPr>
          <p:cNvPr id="5124" name="Picture 6" descr="08_UN01InText-U"/>
          <p:cNvPicPr>
            <a:picLocks noGrp="1" noChangeAspect="1" noChangeArrowheads="1"/>
          </p:cNvPicPr>
          <p:nvPr>
            <p:ph idx="1"/>
          </p:nvPr>
        </p:nvPicPr>
        <p:blipFill>
          <a:blip r:embed="rId2"/>
          <a:srcRect/>
          <a:stretch>
            <a:fillRect/>
          </a:stretch>
        </p:blipFill>
        <p:spPr>
          <a:xfrm>
            <a:off x="3200400" y="2514600"/>
            <a:ext cx="5410200" cy="1981200"/>
          </a:xfrm>
          <a:noFill/>
        </p:spPr>
      </p:pic>
      <p:sp>
        <p:nvSpPr>
          <p:cNvPr id="5125" name="Rectangle 5"/>
          <p:cNvSpPr>
            <a:spLocks noChangeArrowheads="1"/>
          </p:cNvSpPr>
          <p:nvPr/>
        </p:nvSpPr>
        <p:spPr bwMode="auto">
          <a:xfrm>
            <a:off x="2971800" y="3733800"/>
            <a:ext cx="3886200" cy="590550"/>
          </a:xfrm>
          <a:prstGeom prst="rect">
            <a:avLst/>
          </a:prstGeom>
          <a:noFill/>
          <a:ln w="9525">
            <a:noFill/>
            <a:miter lim="800000"/>
            <a:headEnd/>
            <a:tailEnd/>
          </a:ln>
        </p:spPr>
        <p:txBody>
          <a:bodyPr>
            <a:spAutoFit/>
          </a:bodyPr>
          <a:lstStyle/>
          <a:p>
            <a:pPr>
              <a:lnSpc>
                <a:spcPct val="90000"/>
              </a:lnSpc>
              <a:buSzPct val="130000"/>
              <a:buFont typeface="Times" pitchFamily="84" charset="0"/>
              <a:buNone/>
            </a:pPr>
            <a:r>
              <a:rPr lang="en-US" sz="1800" b="1">
                <a:latin typeface="Arial" charset="0"/>
              </a:rPr>
              <a:t>Starting</a:t>
            </a:r>
          </a:p>
          <a:p>
            <a:pPr>
              <a:lnSpc>
                <a:spcPct val="90000"/>
              </a:lnSpc>
              <a:buSzPct val="130000"/>
              <a:buFont typeface="Times" pitchFamily="84" charset="0"/>
              <a:buNone/>
            </a:pPr>
            <a:r>
              <a:rPr lang="en-US" sz="1800" b="1">
                <a:latin typeface="Arial" charset="0"/>
              </a:rPr>
              <a:t>molecule</a:t>
            </a:r>
          </a:p>
        </p:txBody>
      </p:sp>
      <p:sp>
        <p:nvSpPr>
          <p:cNvPr id="5126" name="Rectangle 6"/>
          <p:cNvSpPr>
            <a:spLocks noChangeArrowheads="1"/>
          </p:cNvSpPr>
          <p:nvPr/>
        </p:nvSpPr>
        <p:spPr bwMode="auto">
          <a:xfrm flipH="1">
            <a:off x="7696200" y="3505200"/>
            <a:ext cx="1447800" cy="400050"/>
          </a:xfrm>
          <a:prstGeom prst="rect">
            <a:avLst/>
          </a:prstGeom>
          <a:noFill/>
          <a:ln w="9525">
            <a:noFill/>
            <a:miter lim="800000"/>
            <a:headEnd/>
            <a:tailEnd/>
          </a:ln>
        </p:spPr>
        <p:txBody>
          <a:bodyPr>
            <a:spAutoFit/>
          </a:bodyPr>
          <a:lstStyle/>
          <a:p>
            <a:pPr>
              <a:buSzPct val="130000"/>
              <a:buFont typeface="Times" pitchFamily="84" charset="0"/>
              <a:buNone/>
            </a:pPr>
            <a:r>
              <a:rPr lang="en-US" sz="2000" b="1">
                <a:latin typeface="Arial" charset="0"/>
              </a:rPr>
              <a:t>Product</a:t>
            </a:r>
          </a:p>
        </p:txBody>
      </p:sp>
      <p:sp>
        <p:nvSpPr>
          <p:cNvPr id="5127" name="Text Box 8"/>
          <p:cNvSpPr txBox="1">
            <a:spLocks noChangeArrowheads="1"/>
          </p:cNvSpPr>
          <p:nvPr/>
        </p:nvSpPr>
        <p:spPr bwMode="auto">
          <a:xfrm flipH="1">
            <a:off x="3810000" y="2514600"/>
            <a:ext cx="685800" cy="304800"/>
          </a:xfrm>
          <a:prstGeom prst="rect">
            <a:avLst/>
          </a:prstGeom>
          <a:noFill/>
          <a:ln w="9525">
            <a:noFill/>
            <a:miter lim="800000"/>
            <a:headEnd/>
            <a:tailEnd/>
          </a:ln>
        </p:spPr>
        <p:txBody>
          <a:bodyPr wrap="none" lIns="0" tIns="0" rIns="0" bIns="0"/>
          <a:lstStyle/>
          <a:p>
            <a:pPr>
              <a:buSzPct val="130000"/>
              <a:buFont typeface="Times" pitchFamily="84" charset="0"/>
              <a:buNone/>
            </a:pPr>
            <a:r>
              <a:rPr lang="en-US" sz="1800" b="1">
                <a:latin typeface="Arial" charset="0"/>
              </a:rPr>
              <a:t>Enzyme</a:t>
            </a:r>
            <a:r>
              <a:rPr lang="en-US" sz="2100" b="1">
                <a:latin typeface="Arial" charset="0"/>
              </a:rPr>
              <a:t> 1</a:t>
            </a:r>
          </a:p>
        </p:txBody>
      </p:sp>
      <p:sp>
        <p:nvSpPr>
          <p:cNvPr id="5128" name="Rectangle 8"/>
          <p:cNvSpPr>
            <a:spLocks noChangeArrowheads="1"/>
          </p:cNvSpPr>
          <p:nvPr/>
        </p:nvSpPr>
        <p:spPr bwMode="auto">
          <a:xfrm>
            <a:off x="5257800" y="2590800"/>
            <a:ext cx="1905000" cy="369888"/>
          </a:xfrm>
          <a:prstGeom prst="rect">
            <a:avLst/>
          </a:prstGeom>
          <a:noFill/>
          <a:ln w="9525">
            <a:noFill/>
            <a:miter lim="800000"/>
            <a:headEnd/>
            <a:tailEnd/>
          </a:ln>
        </p:spPr>
        <p:txBody>
          <a:bodyPr>
            <a:spAutoFit/>
          </a:bodyPr>
          <a:lstStyle/>
          <a:p>
            <a:pPr>
              <a:buSzPct val="130000"/>
            </a:pPr>
            <a:r>
              <a:rPr lang="en-US" sz="1800" b="1">
                <a:latin typeface="Arial" charset="0"/>
              </a:rPr>
              <a:t>Enzyme 2</a:t>
            </a:r>
          </a:p>
        </p:txBody>
      </p:sp>
      <p:sp>
        <p:nvSpPr>
          <p:cNvPr id="5129" name="Rectangle 9"/>
          <p:cNvSpPr>
            <a:spLocks noChangeArrowheads="1"/>
          </p:cNvSpPr>
          <p:nvPr/>
        </p:nvSpPr>
        <p:spPr bwMode="auto">
          <a:xfrm>
            <a:off x="7010400" y="2590800"/>
            <a:ext cx="1905000" cy="338138"/>
          </a:xfrm>
          <a:prstGeom prst="rect">
            <a:avLst/>
          </a:prstGeom>
          <a:noFill/>
          <a:ln w="9525">
            <a:noFill/>
            <a:miter lim="800000"/>
            <a:headEnd/>
            <a:tailEnd/>
          </a:ln>
        </p:spPr>
        <p:txBody>
          <a:bodyPr>
            <a:spAutoFit/>
          </a:bodyPr>
          <a:lstStyle/>
          <a:p>
            <a:pPr>
              <a:buSzPct val="130000"/>
            </a:pPr>
            <a:r>
              <a:rPr lang="en-US" sz="1600" b="1">
                <a:latin typeface="Arial" charset="0"/>
              </a:rPr>
              <a:t>Enzyme 3</a:t>
            </a:r>
          </a:p>
        </p:txBody>
      </p:sp>
      <p:sp>
        <p:nvSpPr>
          <p:cNvPr id="5130" name="Text Box 13"/>
          <p:cNvSpPr txBox="1">
            <a:spLocks noChangeArrowheads="1"/>
          </p:cNvSpPr>
          <p:nvPr/>
        </p:nvSpPr>
        <p:spPr bwMode="auto">
          <a:xfrm flipH="1">
            <a:off x="5029200" y="3124200"/>
            <a:ext cx="228600" cy="228600"/>
          </a:xfrm>
          <a:prstGeom prst="rect">
            <a:avLst/>
          </a:prstGeom>
          <a:noFill/>
          <a:ln w="9525">
            <a:noFill/>
            <a:miter lim="800000"/>
            <a:headEnd/>
            <a:tailEnd/>
          </a:ln>
        </p:spPr>
        <p:txBody>
          <a:bodyPr wrap="none" lIns="0" tIns="0" rIns="0" bIns="0"/>
          <a:lstStyle/>
          <a:p>
            <a:pPr>
              <a:buSzPct val="130000"/>
              <a:buFont typeface="Times" pitchFamily="84" charset="0"/>
              <a:buNone/>
            </a:pPr>
            <a:r>
              <a:rPr lang="en-US" sz="2100" b="1">
                <a:latin typeface="Arial" charset="0"/>
              </a:rPr>
              <a:t>B</a:t>
            </a:r>
          </a:p>
        </p:txBody>
      </p:sp>
      <p:sp>
        <p:nvSpPr>
          <p:cNvPr id="5131" name="Rectangle 11"/>
          <p:cNvSpPr>
            <a:spLocks noChangeArrowheads="1"/>
          </p:cNvSpPr>
          <p:nvPr/>
        </p:nvSpPr>
        <p:spPr bwMode="auto">
          <a:xfrm flipH="1">
            <a:off x="6553200" y="2971800"/>
            <a:ext cx="457200" cy="461963"/>
          </a:xfrm>
          <a:prstGeom prst="rect">
            <a:avLst/>
          </a:prstGeom>
          <a:noFill/>
          <a:ln w="9525">
            <a:noFill/>
            <a:miter lim="800000"/>
            <a:headEnd/>
            <a:tailEnd/>
          </a:ln>
        </p:spPr>
        <p:txBody>
          <a:bodyPr>
            <a:spAutoFit/>
          </a:bodyPr>
          <a:lstStyle/>
          <a:p>
            <a:pPr>
              <a:buSzPct val="130000"/>
            </a:pPr>
            <a:r>
              <a:rPr lang="en-US" b="1">
                <a:latin typeface="Arial" charset="0"/>
              </a:rPr>
              <a:t>C</a:t>
            </a:r>
          </a:p>
        </p:txBody>
      </p:sp>
      <p:sp>
        <p:nvSpPr>
          <p:cNvPr id="5132" name="Text Box 14"/>
          <p:cNvSpPr txBox="1">
            <a:spLocks noChangeArrowheads="1"/>
          </p:cNvSpPr>
          <p:nvPr/>
        </p:nvSpPr>
        <p:spPr bwMode="auto">
          <a:xfrm>
            <a:off x="3505200" y="3048000"/>
            <a:ext cx="76200" cy="219075"/>
          </a:xfrm>
          <a:prstGeom prst="rect">
            <a:avLst/>
          </a:prstGeom>
          <a:noFill/>
          <a:ln w="9525">
            <a:noFill/>
            <a:miter lim="800000"/>
            <a:headEnd/>
            <a:tailEnd/>
          </a:ln>
        </p:spPr>
        <p:txBody>
          <a:bodyPr wrap="none" lIns="0" tIns="0" rIns="0" bIns="0"/>
          <a:lstStyle/>
          <a:p>
            <a:pPr>
              <a:buSzPct val="130000"/>
              <a:buFont typeface="Times" pitchFamily="84" charset="0"/>
              <a:buNone/>
            </a:pPr>
            <a:r>
              <a:rPr lang="en-US" sz="2200" b="1">
                <a:latin typeface="Arial" charset="0"/>
              </a:rPr>
              <a:t>A</a:t>
            </a:r>
          </a:p>
        </p:txBody>
      </p:sp>
      <p:sp>
        <p:nvSpPr>
          <p:cNvPr id="5133" name="Text Box 11"/>
          <p:cNvSpPr txBox="1">
            <a:spLocks noChangeArrowheads="1"/>
          </p:cNvSpPr>
          <p:nvPr/>
        </p:nvSpPr>
        <p:spPr bwMode="auto">
          <a:xfrm>
            <a:off x="8229600" y="3124200"/>
            <a:ext cx="152400" cy="228600"/>
          </a:xfrm>
          <a:prstGeom prst="rect">
            <a:avLst/>
          </a:prstGeom>
          <a:noFill/>
          <a:ln w="9525">
            <a:noFill/>
            <a:miter lim="800000"/>
            <a:headEnd/>
            <a:tailEnd/>
          </a:ln>
        </p:spPr>
        <p:txBody>
          <a:bodyPr wrap="none" lIns="0" tIns="0" rIns="0" bIns="0"/>
          <a:lstStyle/>
          <a:p>
            <a:pPr>
              <a:buSzPct val="130000"/>
              <a:buFont typeface="Times" pitchFamily="84" charset="0"/>
              <a:buNone/>
            </a:pPr>
            <a:r>
              <a:rPr lang="en-US" sz="2100" b="1">
                <a:latin typeface="Arial" charset="0"/>
              </a:rPr>
              <a:t>D</a:t>
            </a:r>
          </a:p>
        </p:txBody>
      </p:sp>
    </p:spTree>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609600" y="685800"/>
            <a:ext cx="8328025" cy="762000"/>
          </a:xfrm>
        </p:spPr>
        <p:txBody>
          <a:bodyPr/>
          <a:lstStyle/>
          <a:p>
            <a:pPr>
              <a:defRPr/>
            </a:pPr>
            <a:r>
              <a:rPr lang="en-US" smtClean="0"/>
              <a:t>Factors Affecting Enzyme Function</a:t>
            </a:r>
          </a:p>
        </p:txBody>
      </p:sp>
      <p:sp>
        <p:nvSpPr>
          <p:cNvPr id="423939" name="Rectangle 3" descr="Rectangle: Click to edit Master text styles&#10;Second level&#10;Third level&#10;Fourth level&#10;Fifth level"/>
          <p:cNvSpPr>
            <a:spLocks noGrp="1" noChangeArrowheads="1"/>
          </p:cNvSpPr>
          <p:nvPr>
            <p:ph type="body" idx="1"/>
          </p:nvPr>
        </p:nvSpPr>
        <p:spPr>
          <a:xfrm>
            <a:off x="838200" y="1371600"/>
            <a:ext cx="7772400" cy="5029200"/>
          </a:xfrm>
        </p:spPr>
        <p:txBody>
          <a:bodyPr/>
          <a:lstStyle/>
          <a:p>
            <a:r>
              <a:rPr lang="en-US" smtClean="0"/>
              <a:t>Enzyme concentration</a:t>
            </a:r>
          </a:p>
          <a:p>
            <a:r>
              <a:rPr lang="en-US" smtClean="0"/>
              <a:t>Substrate concentration</a:t>
            </a:r>
          </a:p>
          <a:p>
            <a:r>
              <a:rPr lang="en-US" smtClean="0"/>
              <a:t>Temperature </a:t>
            </a:r>
          </a:p>
          <a:p>
            <a:r>
              <a:rPr lang="en-US" smtClean="0"/>
              <a:t>pH</a:t>
            </a:r>
          </a:p>
          <a:p>
            <a:r>
              <a:rPr lang="en-US" smtClean="0"/>
              <a:t>Salinity</a:t>
            </a:r>
          </a:p>
          <a:p>
            <a:r>
              <a:rPr lang="en-US" smtClean="0"/>
              <a:t>Activators</a:t>
            </a:r>
          </a:p>
          <a:p>
            <a:r>
              <a:rPr lang="en-US" smtClean="0"/>
              <a:t>Inhibitors</a:t>
            </a:r>
          </a:p>
        </p:txBody>
      </p:sp>
      <p:pic>
        <p:nvPicPr>
          <p:cNvPr id="32772" name="Picture 4"/>
          <p:cNvPicPr>
            <a:picLocks noChangeAspect="1" noChangeArrowheads="1"/>
          </p:cNvPicPr>
          <p:nvPr/>
        </p:nvPicPr>
        <p:blipFill>
          <a:blip r:embed="rId4"/>
          <a:srcRect/>
          <a:stretch>
            <a:fillRect/>
          </a:stretch>
        </p:blipFill>
        <p:spPr bwMode="auto">
          <a:xfrm>
            <a:off x="5807075" y="3235325"/>
            <a:ext cx="2903538" cy="2994025"/>
          </a:xfrm>
          <a:prstGeom prst="rect">
            <a:avLst/>
          </a:prstGeom>
          <a:noFill/>
          <a:ln w="9525">
            <a:noFill/>
            <a:miter lim="800000"/>
            <a:headEnd/>
            <a:tailEnd/>
          </a:ln>
        </p:spPr>
      </p:pic>
      <p:sp>
        <p:nvSpPr>
          <p:cNvPr id="32773" name="Rectangle 5"/>
          <p:cNvSpPr>
            <a:spLocks noChangeArrowheads="1"/>
          </p:cNvSpPr>
          <p:nvPr/>
        </p:nvSpPr>
        <p:spPr bwMode="auto">
          <a:xfrm>
            <a:off x="6656388" y="6180138"/>
            <a:ext cx="1387475" cy="457200"/>
          </a:xfrm>
          <a:prstGeom prst="rect">
            <a:avLst/>
          </a:prstGeom>
          <a:noFill/>
          <a:ln w="9525">
            <a:noFill/>
            <a:miter lim="800000"/>
            <a:headEnd/>
            <a:tailEnd/>
          </a:ln>
        </p:spPr>
        <p:txBody>
          <a:bodyPr wrap="none" anchor="ctr">
            <a:spAutoFit/>
          </a:bodyPr>
          <a:lstStyle/>
          <a:p>
            <a:r>
              <a:rPr lang="en-US" b="1">
                <a:solidFill>
                  <a:schemeClr val="tx2"/>
                </a:solidFill>
              </a:rPr>
              <a:t>catalase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 calcmode="lin" valueType="num">
                                      <p:cBhvr additive="base">
                                        <p:cTn id="7" dur="500" fill="hold"/>
                                        <p:tgtEl>
                                          <p:spTgt spid="423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39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3939">
                                            <p:txEl>
                                              <p:pRg st="1" end="1"/>
                                            </p:txEl>
                                          </p:spTgt>
                                        </p:tgtEl>
                                        <p:attrNameLst>
                                          <p:attrName>style.visibility</p:attrName>
                                        </p:attrNameLst>
                                      </p:cBhvr>
                                      <p:to>
                                        <p:strVal val="visible"/>
                                      </p:to>
                                    </p:set>
                                    <p:anim calcmode="lin" valueType="num">
                                      <p:cBhvr additive="base">
                                        <p:cTn id="13" dur="500" fill="hold"/>
                                        <p:tgtEl>
                                          <p:spTgt spid="423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39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3939">
                                            <p:txEl>
                                              <p:pRg st="2" end="2"/>
                                            </p:txEl>
                                          </p:spTgt>
                                        </p:tgtEl>
                                        <p:attrNameLst>
                                          <p:attrName>style.visibility</p:attrName>
                                        </p:attrNameLst>
                                      </p:cBhvr>
                                      <p:to>
                                        <p:strVal val="visible"/>
                                      </p:to>
                                    </p:set>
                                    <p:anim calcmode="lin" valueType="num">
                                      <p:cBhvr additive="base">
                                        <p:cTn id="19" dur="500" fill="hold"/>
                                        <p:tgtEl>
                                          <p:spTgt spid="423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39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3939">
                                            <p:txEl>
                                              <p:pRg st="3" end="3"/>
                                            </p:txEl>
                                          </p:spTgt>
                                        </p:tgtEl>
                                        <p:attrNameLst>
                                          <p:attrName>style.visibility</p:attrName>
                                        </p:attrNameLst>
                                      </p:cBhvr>
                                      <p:to>
                                        <p:strVal val="visible"/>
                                      </p:to>
                                    </p:set>
                                    <p:anim calcmode="lin" valueType="num">
                                      <p:cBhvr additive="base">
                                        <p:cTn id="25" dur="500" fill="hold"/>
                                        <p:tgtEl>
                                          <p:spTgt spid="423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39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3939">
                                            <p:txEl>
                                              <p:pRg st="4" end="4"/>
                                            </p:txEl>
                                          </p:spTgt>
                                        </p:tgtEl>
                                        <p:attrNameLst>
                                          <p:attrName>style.visibility</p:attrName>
                                        </p:attrNameLst>
                                      </p:cBhvr>
                                      <p:to>
                                        <p:strVal val="visible"/>
                                      </p:to>
                                    </p:set>
                                    <p:anim calcmode="lin" valueType="num">
                                      <p:cBhvr additive="base">
                                        <p:cTn id="31" dur="500" fill="hold"/>
                                        <p:tgtEl>
                                          <p:spTgt spid="4239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393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23939">
                                            <p:txEl>
                                              <p:pRg st="5" end="5"/>
                                            </p:txEl>
                                          </p:spTgt>
                                        </p:tgtEl>
                                        <p:attrNameLst>
                                          <p:attrName>style.visibility</p:attrName>
                                        </p:attrNameLst>
                                      </p:cBhvr>
                                      <p:to>
                                        <p:strVal val="visible"/>
                                      </p:to>
                                    </p:set>
                                    <p:anim calcmode="lin" valueType="num">
                                      <p:cBhvr additive="base">
                                        <p:cTn id="37" dur="500" fill="hold"/>
                                        <p:tgtEl>
                                          <p:spTgt spid="4239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2393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23939">
                                            <p:txEl>
                                              <p:pRg st="6" end="6"/>
                                            </p:txEl>
                                          </p:spTgt>
                                        </p:tgtEl>
                                        <p:attrNameLst>
                                          <p:attrName>style.visibility</p:attrName>
                                        </p:attrNameLst>
                                      </p:cBhvr>
                                      <p:to>
                                        <p:strVal val="visible"/>
                                      </p:to>
                                    </p:set>
                                    <p:anim calcmode="lin" valueType="num">
                                      <p:cBhvr additive="base">
                                        <p:cTn id="43" dur="500" fill="hold"/>
                                        <p:tgtEl>
                                          <p:spTgt spid="4239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2393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28"/>
          <p:cNvSpPr>
            <a:spLocks noChangeArrowheads="1"/>
          </p:cNvSpPr>
          <p:nvPr/>
        </p:nvSpPr>
        <p:spPr bwMode="auto">
          <a:xfrm>
            <a:off x="190500" y="6197600"/>
            <a:ext cx="1368425" cy="547688"/>
          </a:xfrm>
          <a:prstGeom prst="rect">
            <a:avLst/>
          </a:prstGeom>
          <a:solidFill>
            <a:schemeClr val="bg1"/>
          </a:solidFill>
          <a:ln w="9525">
            <a:noFill/>
            <a:miter lim="800000"/>
            <a:headEnd/>
            <a:tailEnd/>
          </a:ln>
        </p:spPr>
        <p:txBody>
          <a:bodyPr wrap="none" anchor="ctr"/>
          <a:lstStyle/>
          <a:p>
            <a:endParaRPr lang="en-US"/>
          </a:p>
        </p:txBody>
      </p:sp>
      <p:sp>
        <p:nvSpPr>
          <p:cNvPr id="428034" name="Rectangle 2"/>
          <p:cNvSpPr>
            <a:spLocks noGrp="1" noChangeArrowheads="1"/>
          </p:cNvSpPr>
          <p:nvPr>
            <p:ph type="title"/>
          </p:nvPr>
        </p:nvSpPr>
        <p:spPr/>
        <p:txBody>
          <a:bodyPr/>
          <a:lstStyle/>
          <a:p>
            <a:pPr>
              <a:defRPr/>
            </a:pPr>
            <a:r>
              <a:rPr lang="en-US" smtClean="0"/>
              <a:t>Factors affecting enzyme function </a:t>
            </a:r>
          </a:p>
        </p:txBody>
      </p:sp>
      <p:sp>
        <p:nvSpPr>
          <p:cNvPr id="428035" name="Rectangle 3" descr="Rectangle: Click to edit Master text styles&#10;Second level&#10;Third level&#10;Fourth level&#10;Fifth level"/>
          <p:cNvSpPr>
            <a:spLocks noGrp="1" noChangeArrowheads="1"/>
          </p:cNvSpPr>
          <p:nvPr>
            <p:ph type="body" idx="1"/>
          </p:nvPr>
        </p:nvSpPr>
        <p:spPr>
          <a:xfrm>
            <a:off x="693738" y="1371600"/>
            <a:ext cx="8450262" cy="3132138"/>
          </a:xfrm>
        </p:spPr>
        <p:txBody>
          <a:bodyPr/>
          <a:lstStyle/>
          <a:p>
            <a:pPr>
              <a:lnSpc>
                <a:spcPct val="90000"/>
              </a:lnSpc>
            </a:pPr>
            <a:r>
              <a:rPr lang="en-US" smtClean="0"/>
              <a:t>Enzyme concentration </a:t>
            </a:r>
          </a:p>
          <a:p>
            <a:pPr lvl="1">
              <a:lnSpc>
                <a:spcPct val="90000"/>
              </a:lnSpc>
            </a:pPr>
            <a:r>
              <a:rPr lang="en-US" smtClean="0"/>
              <a:t>as </a:t>
            </a:r>
            <a:r>
              <a:rPr lang="en-US" smtClean="0">
                <a:solidFill>
                  <a:srgbClr val="0F116A"/>
                </a:solidFill>
                <a:sym typeface="Symbol" pitchFamily="84" charset="2"/>
              </a:rPr>
              <a:t></a:t>
            </a:r>
            <a:r>
              <a:rPr lang="en-US" smtClean="0">
                <a:sym typeface="Symbol" pitchFamily="84" charset="2"/>
              </a:rPr>
              <a:t> enzyme = </a:t>
            </a:r>
            <a:r>
              <a:rPr lang="en-US" smtClean="0">
                <a:solidFill>
                  <a:srgbClr val="0F116A"/>
                </a:solidFill>
                <a:sym typeface="Symbol" pitchFamily="84" charset="2"/>
              </a:rPr>
              <a:t></a:t>
            </a:r>
            <a:r>
              <a:rPr lang="en-US" smtClean="0">
                <a:sym typeface="Symbol" pitchFamily="84" charset="2"/>
              </a:rPr>
              <a:t> reaction rate</a:t>
            </a:r>
            <a:endParaRPr lang="en-US" smtClean="0"/>
          </a:p>
          <a:p>
            <a:pPr marL="1085850" lvl="2">
              <a:lnSpc>
                <a:spcPct val="90000"/>
              </a:lnSpc>
            </a:pPr>
            <a:r>
              <a:rPr lang="en-US" smtClean="0"/>
              <a:t>more enzymes = more frequently collide with substrate </a:t>
            </a:r>
          </a:p>
          <a:p>
            <a:pPr lvl="1">
              <a:lnSpc>
                <a:spcPct val="90000"/>
              </a:lnSpc>
            </a:pPr>
            <a:r>
              <a:rPr lang="en-US" smtClean="0"/>
              <a:t>reaction rate levels off</a:t>
            </a:r>
          </a:p>
          <a:p>
            <a:pPr marL="1085850" lvl="2">
              <a:lnSpc>
                <a:spcPct val="90000"/>
              </a:lnSpc>
            </a:pPr>
            <a:r>
              <a:rPr lang="en-US" smtClean="0"/>
              <a:t>substrate becomes limiting factor</a:t>
            </a:r>
          </a:p>
          <a:p>
            <a:pPr marL="1085850" lvl="2">
              <a:lnSpc>
                <a:spcPct val="90000"/>
              </a:lnSpc>
            </a:pPr>
            <a:r>
              <a:rPr lang="en-US" smtClean="0"/>
              <a:t>not all enzyme molecules can find substrate</a:t>
            </a:r>
          </a:p>
        </p:txBody>
      </p:sp>
      <p:sp>
        <p:nvSpPr>
          <p:cNvPr id="33797" name="Oval 21"/>
          <p:cNvSpPr>
            <a:spLocks noChangeArrowheads="1"/>
          </p:cNvSpPr>
          <p:nvPr/>
        </p:nvSpPr>
        <p:spPr bwMode="auto">
          <a:xfrm>
            <a:off x="6696075" y="6413500"/>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grpSp>
        <p:nvGrpSpPr>
          <p:cNvPr id="33798" name="Group 64"/>
          <p:cNvGrpSpPr>
            <a:grpSpLocks/>
          </p:cNvGrpSpPr>
          <p:nvPr/>
        </p:nvGrpSpPr>
        <p:grpSpPr bwMode="auto">
          <a:xfrm>
            <a:off x="4267200" y="6096000"/>
            <a:ext cx="609600" cy="533400"/>
            <a:chOff x="2160" y="3168"/>
            <a:chExt cx="384" cy="336"/>
          </a:xfrm>
        </p:grpSpPr>
        <p:sp>
          <p:nvSpPr>
            <p:cNvPr id="33866" name="Oval 65"/>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67" name="Oval 66"/>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68" name="Oval 67"/>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69" name="Oval 68"/>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70" name="Oval 69"/>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3799" name="Group 70"/>
          <p:cNvGrpSpPr>
            <a:grpSpLocks/>
          </p:cNvGrpSpPr>
          <p:nvPr/>
        </p:nvGrpSpPr>
        <p:grpSpPr bwMode="auto">
          <a:xfrm>
            <a:off x="4419600" y="5334000"/>
            <a:ext cx="609600" cy="533400"/>
            <a:chOff x="2160" y="3168"/>
            <a:chExt cx="384" cy="336"/>
          </a:xfrm>
        </p:grpSpPr>
        <p:sp>
          <p:nvSpPr>
            <p:cNvPr id="33861" name="Oval 71"/>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62" name="Oval 72"/>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63" name="Oval 73"/>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64" name="Oval 74"/>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65" name="Oval 75"/>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3800" name="Group 76"/>
          <p:cNvGrpSpPr>
            <a:grpSpLocks/>
          </p:cNvGrpSpPr>
          <p:nvPr/>
        </p:nvGrpSpPr>
        <p:grpSpPr bwMode="auto">
          <a:xfrm>
            <a:off x="4495800" y="4572000"/>
            <a:ext cx="609600" cy="533400"/>
            <a:chOff x="2160" y="3168"/>
            <a:chExt cx="384" cy="336"/>
          </a:xfrm>
        </p:grpSpPr>
        <p:sp>
          <p:nvSpPr>
            <p:cNvPr id="33856" name="Oval 77"/>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57" name="Oval 78"/>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58" name="Oval 79"/>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59" name="Oval 80"/>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60" name="Oval 81"/>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3801" name="Group 82"/>
          <p:cNvGrpSpPr>
            <a:grpSpLocks/>
          </p:cNvGrpSpPr>
          <p:nvPr/>
        </p:nvGrpSpPr>
        <p:grpSpPr bwMode="auto">
          <a:xfrm>
            <a:off x="5410200" y="4876800"/>
            <a:ext cx="609600" cy="533400"/>
            <a:chOff x="2160" y="3168"/>
            <a:chExt cx="384" cy="336"/>
          </a:xfrm>
        </p:grpSpPr>
        <p:sp>
          <p:nvSpPr>
            <p:cNvPr id="33851" name="Oval 83"/>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52" name="Oval 84"/>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53" name="Oval 85"/>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54" name="Oval 86"/>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55" name="Oval 87"/>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3802" name="Group 88"/>
          <p:cNvGrpSpPr>
            <a:grpSpLocks/>
          </p:cNvGrpSpPr>
          <p:nvPr/>
        </p:nvGrpSpPr>
        <p:grpSpPr bwMode="auto">
          <a:xfrm>
            <a:off x="5562600" y="6019800"/>
            <a:ext cx="609600" cy="533400"/>
            <a:chOff x="2160" y="3168"/>
            <a:chExt cx="384" cy="336"/>
          </a:xfrm>
        </p:grpSpPr>
        <p:sp>
          <p:nvSpPr>
            <p:cNvPr id="33846" name="Oval 89"/>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47" name="Oval 90"/>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48" name="Oval 91"/>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49" name="Oval 92"/>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50" name="Oval 93"/>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3803" name="Group 94"/>
          <p:cNvGrpSpPr>
            <a:grpSpLocks/>
          </p:cNvGrpSpPr>
          <p:nvPr/>
        </p:nvGrpSpPr>
        <p:grpSpPr bwMode="auto">
          <a:xfrm>
            <a:off x="8077200" y="4495800"/>
            <a:ext cx="609600" cy="533400"/>
            <a:chOff x="2160" y="3168"/>
            <a:chExt cx="384" cy="336"/>
          </a:xfrm>
        </p:grpSpPr>
        <p:sp>
          <p:nvSpPr>
            <p:cNvPr id="33841" name="Oval 95"/>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42" name="Oval 96"/>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43" name="Oval 97"/>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44" name="Oval 98"/>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45" name="Oval 99"/>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3804" name="Group 100"/>
          <p:cNvGrpSpPr>
            <a:grpSpLocks/>
          </p:cNvGrpSpPr>
          <p:nvPr/>
        </p:nvGrpSpPr>
        <p:grpSpPr bwMode="auto">
          <a:xfrm>
            <a:off x="7054850" y="5883275"/>
            <a:ext cx="609600" cy="533400"/>
            <a:chOff x="2160" y="3168"/>
            <a:chExt cx="384" cy="336"/>
          </a:xfrm>
        </p:grpSpPr>
        <p:sp>
          <p:nvSpPr>
            <p:cNvPr id="33836" name="Oval 101"/>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37" name="Oval 102"/>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38" name="Oval 103"/>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39" name="Oval 104"/>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40" name="Oval 105"/>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3805" name="Group 106"/>
          <p:cNvGrpSpPr>
            <a:grpSpLocks/>
          </p:cNvGrpSpPr>
          <p:nvPr/>
        </p:nvGrpSpPr>
        <p:grpSpPr bwMode="auto">
          <a:xfrm>
            <a:off x="8001000" y="5791200"/>
            <a:ext cx="609600" cy="533400"/>
            <a:chOff x="2160" y="3168"/>
            <a:chExt cx="384" cy="336"/>
          </a:xfrm>
        </p:grpSpPr>
        <p:sp>
          <p:nvSpPr>
            <p:cNvPr id="33831" name="Oval 107"/>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32" name="Oval 108"/>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33" name="Oval 109"/>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34" name="Oval 110"/>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35" name="Oval 111"/>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3806" name="Group 112"/>
          <p:cNvGrpSpPr>
            <a:grpSpLocks/>
          </p:cNvGrpSpPr>
          <p:nvPr/>
        </p:nvGrpSpPr>
        <p:grpSpPr bwMode="auto">
          <a:xfrm>
            <a:off x="6629400" y="4572000"/>
            <a:ext cx="609600" cy="533400"/>
            <a:chOff x="2160" y="3168"/>
            <a:chExt cx="384" cy="336"/>
          </a:xfrm>
        </p:grpSpPr>
        <p:sp>
          <p:nvSpPr>
            <p:cNvPr id="33826" name="Oval 113"/>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27" name="Oval 114"/>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28" name="Oval 115"/>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29" name="Oval 116"/>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30" name="Oval 117"/>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sp>
        <p:nvSpPr>
          <p:cNvPr id="33807" name="Oval 119"/>
          <p:cNvSpPr>
            <a:spLocks noChangeArrowheads="1"/>
          </p:cNvSpPr>
          <p:nvPr/>
        </p:nvSpPr>
        <p:spPr bwMode="auto">
          <a:xfrm>
            <a:off x="7243763" y="582771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3808" name="Oval 120"/>
          <p:cNvSpPr>
            <a:spLocks noChangeArrowheads="1"/>
          </p:cNvSpPr>
          <p:nvPr/>
        </p:nvSpPr>
        <p:spPr bwMode="auto">
          <a:xfrm>
            <a:off x="7956550" y="651986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grpSp>
        <p:nvGrpSpPr>
          <p:cNvPr id="33809" name="Group 121"/>
          <p:cNvGrpSpPr>
            <a:grpSpLocks/>
          </p:cNvGrpSpPr>
          <p:nvPr/>
        </p:nvGrpSpPr>
        <p:grpSpPr bwMode="auto">
          <a:xfrm>
            <a:off x="60325" y="4502150"/>
            <a:ext cx="4049713" cy="2355850"/>
            <a:chOff x="760" y="1742"/>
            <a:chExt cx="3689" cy="2146"/>
          </a:xfrm>
        </p:grpSpPr>
        <p:pic>
          <p:nvPicPr>
            <p:cNvPr id="33820" name="Picture 122"/>
            <p:cNvPicPr>
              <a:picLocks noChangeAspect="1" noChangeArrowheads="1"/>
            </p:cNvPicPr>
            <p:nvPr/>
          </p:nvPicPr>
          <p:blipFill>
            <a:blip r:embed="rId4"/>
            <a:srcRect/>
            <a:stretch>
              <a:fillRect/>
            </a:stretch>
          </p:blipFill>
          <p:spPr bwMode="auto">
            <a:xfrm>
              <a:off x="1182" y="1978"/>
              <a:ext cx="2778" cy="1538"/>
            </a:xfrm>
            <a:prstGeom prst="rect">
              <a:avLst/>
            </a:prstGeom>
            <a:noFill/>
            <a:ln w="9525">
              <a:noFill/>
              <a:miter lim="800000"/>
              <a:headEnd/>
              <a:tailEnd/>
            </a:ln>
          </p:spPr>
        </p:pic>
        <p:sp>
          <p:nvSpPr>
            <p:cNvPr id="33821" name="Freeform 123"/>
            <p:cNvSpPr>
              <a:spLocks/>
            </p:cNvSpPr>
            <p:nvPr/>
          </p:nvSpPr>
          <p:spPr bwMode="auto">
            <a:xfrm>
              <a:off x="1186" y="1742"/>
              <a:ext cx="3263" cy="1776"/>
            </a:xfrm>
            <a:custGeom>
              <a:avLst/>
              <a:gdLst>
                <a:gd name="T0" fmla="*/ 3263 w 3263"/>
                <a:gd name="T1" fmla="*/ 1776 h 1776"/>
                <a:gd name="T2" fmla="*/ 0 w 3263"/>
                <a:gd name="T3" fmla="*/ 1776 h 1776"/>
                <a:gd name="T4" fmla="*/ 0 w 3263"/>
                <a:gd name="T5" fmla="*/ 0 h 1776"/>
                <a:gd name="T6" fmla="*/ 0 60000 65536"/>
                <a:gd name="T7" fmla="*/ 0 60000 65536"/>
                <a:gd name="T8" fmla="*/ 0 60000 65536"/>
                <a:gd name="T9" fmla="*/ 0 w 3263"/>
                <a:gd name="T10" fmla="*/ 0 h 1776"/>
                <a:gd name="T11" fmla="*/ 3263 w 3263"/>
                <a:gd name="T12" fmla="*/ 1776 h 1776"/>
              </a:gdLst>
              <a:ahLst/>
              <a:cxnLst>
                <a:cxn ang="T6">
                  <a:pos x="T0" y="T1"/>
                </a:cxn>
                <a:cxn ang="T7">
                  <a:pos x="T2" y="T3"/>
                </a:cxn>
                <a:cxn ang="T8">
                  <a:pos x="T4" y="T5"/>
                </a:cxn>
              </a:cxnLst>
              <a:rect l="T9" t="T10" r="T11" b="T12"/>
              <a:pathLst>
                <a:path w="3263" h="1776">
                  <a:moveTo>
                    <a:pt x="3263" y="1776"/>
                  </a:moveTo>
                  <a:lnTo>
                    <a:pt x="0" y="1776"/>
                  </a:lnTo>
                  <a:lnTo>
                    <a:pt x="0" y="0"/>
                  </a:lnTo>
                </a:path>
              </a:pathLst>
            </a:custGeom>
            <a:noFill/>
            <a:ln w="38100">
              <a:solidFill>
                <a:srgbClr val="000000"/>
              </a:solidFill>
              <a:prstDash val="solid"/>
              <a:round/>
              <a:headEnd/>
              <a:tailEnd/>
            </a:ln>
          </p:spPr>
          <p:txBody>
            <a:bodyPr/>
            <a:lstStyle/>
            <a:p>
              <a:endParaRPr lang="en-US"/>
            </a:p>
          </p:txBody>
        </p:sp>
        <p:sp>
          <p:nvSpPr>
            <p:cNvPr id="33822" name="Rectangle 124"/>
            <p:cNvSpPr>
              <a:spLocks noChangeArrowheads="1"/>
            </p:cNvSpPr>
            <p:nvPr/>
          </p:nvSpPr>
          <p:spPr bwMode="auto">
            <a:xfrm>
              <a:off x="1509" y="3582"/>
              <a:ext cx="2121" cy="306"/>
            </a:xfrm>
            <a:prstGeom prst="rect">
              <a:avLst/>
            </a:prstGeom>
            <a:noFill/>
            <a:ln w="9525">
              <a:noFill/>
              <a:miter lim="800000"/>
              <a:headEnd/>
              <a:tailEnd/>
            </a:ln>
          </p:spPr>
          <p:txBody>
            <a:bodyPr wrap="none" anchor="ctr">
              <a:spAutoFit/>
            </a:bodyPr>
            <a:lstStyle/>
            <a:p>
              <a:r>
                <a:rPr lang="en-US" sz="1600" b="1">
                  <a:solidFill>
                    <a:srgbClr val="0F116A"/>
                  </a:solidFill>
                </a:rPr>
                <a:t>enzyme concentration</a:t>
              </a:r>
              <a:endParaRPr lang="en-US" sz="2000" b="1">
                <a:solidFill>
                  <a:srgbClr val="0F116A"/>
                </a:solidFill>
              </a:endParaRPr>
            </a:p>
          </p:txBody>
        </p:sp>
        <p:sp>
          <p:nvSpPr>
            <p:cNvPr id="33823" name="Line 125"/>
            <p:cNvSpPr>
              <a:spLocks noChangeShapeType="1"/>
            </p:cNvSpPr>
            <p:nvPr/>
          </p:nvSpPr>
          <p:spPr bwMode="auto">
            <a:xfrm>
              <a:off x="3717" y="3747"/>
              <a:ext cx="624" cy="0"/>
            </a:xfrm>
            <a:prstGeom prst="line">
              <a:avLst/>
            </a:prstGeom>
            <a:noFill/>
            <a:ln w="38100">
              <a:solidFill>
                <a:srgbClr val="0F116A"/>
              </a:solidFill>
              <a:round/>
              <a:headEnd/>
              <a:tailEnd type="triangle" w="med" len="med"/>
            </a:ln>
          </p:spPr>
          <p:txBody>
            <a:bodyPr wrap="none" anchor="ctr"/>
            <a:lstStyle/>
            <a:p>
              <a:endParaRPr lang="en-US"/>
            </a:p>
          </p:txBody>
        </p:sp>
        <p:sp>
          <p:nvSpPr>
            <p:cNvPr id="33824" name="Rectangle 126"/>
            <p:cNvSpPr>
              <a:spLocks noChangeArrowheads="1"/>
            </p:cNvSpPr>
            <p:nvPr/>
          </p:nvSpPr>
          <p:spPr bwMode="auto">
            <a:xfrm rot="-5400000">
              <a:off x="275" y="2602"/>
              <a:ext cx="1278" cy="307"/>
            </a:xfrm>
            <a:prstGeom prst="rect">
              <a:avLst/>
            </a:prstGeom>
            <a:noFill/>
            <a:ln w="9525">
              <a:noFill/>
              <a:miter lim="800000"/>
              <a:headEnd/>
              <a:tailEnd/>
            </a:ln>
          </p:spPr>
          <p:txBody>
            <a:bodyPr wrap="none" anchor="ctr">
              <a:spAutoFit/>
            </a:bodyPr>
            <a:lstStyle/>
            <a:p>
              <a:r>
                <a:rPr lang="en-US" sz="1600" b="1">
                  <a:solidFill>
                    <a:srgbClr val="0F116A"/>
                  </a:solidFill>
                </a:rPr>
                <a:t>reaction rate</a:t>
              </a:r>
              <a:endParaRPr lang="en-US" sz="2000" b="1">
                <a:solidFill>
                  <a:srgbClr val="0F116A"/>
                </a:solidFill>
              </a:endParaRPr>
            </a:p>
          </p:txBody>
        </p:sp>
        <p:sp>
          <p:nvSpPr>
            <p:cNvPr id="33825" name="Line 127"/>
            <p:cNvSpPr>
              <a:spLocks noChangeShapeType="1"/>
            </p:cNvSpPr>
            <p:nvPr/>
          </p:nvSpPr>
          <p:spPr bwMode="auto">
            <a:xfrm rot="-5400000">
              <a:off x="750" y="1978"/>
              <a:ext cx="384" cy="0"/>
            </a:xfrm>
            <a:prstGeom prst="line">
              <a:avLst/>
            </a:prstGeom>
            <a:noFill/>
            <a:ln w="38100">
              <a:solidFill>
                <a:srgbClr val="0F116A"/>
              </a:solidFill>
              <a:round/>
              <a:headEnd/>
              <a:tailEnd type="triangle" w="med" len="med"/>
            </a:ln>
          </p:spPr>
          <p:txBody>
            <a:bodyPr wrap="none" anchor="ctr"/>
            <a:lstStyle/>
            <a:p>
              <a:endParaRPr lang="en-US"/>
            </a:p>
          </p:txBody>
        </p:sp>
      </p:grpSp>
      <p:sp>
        <p:nvSpPr>
          <p:cNvPr id="33810" name="Oval 129"/>
          <p:cNvSpPr>
            <a:spLocks noChangeArrowheads="1"/>
          </p:cNvSpPr>
          <p:nvPr/>
        </p:nvSpPr>
        <p:spPr bwMode="auto">
          <a:xfrm>
            <a:off x="7632700" y="4649788"/>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3811" name="Oval 130"/>
          <p:cNvSpPr>
            <a:spLocks noChangeArrowheads="1"/>
          </p:cNvSpPr>
          <p:nvPr/>
        </p:nvSpPr>
        <p:spPr bwMode="auto">
          <a:xfrm>
            <a:off x="5137150" y="6491288"/>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grpSp>
        <p:nvGrpSpPr>
          <p:cNvPr id="33812" name="Group 133"/>
          <p:cNvGrpSpPr>
            <a:grpSpLocks/>
          </p:cNvGrpSpPr>
          <p:nvPr/>
        </p:nvGrpSpPr>
        <p:grpSpPr bwMode="auto">
          <a:xfrm>
            <a:off x="6262688" y="5402263"/>
            <a:ext cx="609600" cy="533400"/>
            <a:chOff x="2160" y="3168"/>
            <a:chExt cx="384" cy="336"/>
          </a:xfrm>
        </p:grpSpPr>
        <p:sp>
          <p:nvSpPr>
            <p:cNvPr id="33815" name="Oval 134"/>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16" name="Oval 135"/>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17" name="Oval 136"/>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18" name="Oval 137"/>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19" name="Oval 138"/>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sp>
        <p:nvSpPr>
          <p:cNvPr id="33813" name="Oval 22"/>
          <p:cNvSpPr>
            <a:spLocks noChangeArrowheads="1"/>
          </p:cNvSpPr>
          <p:nvPr/>
        </p:nvSpPr>
        <p:spPr bwMode="auto">
          <a:xfrm>
            <a:off x="5595938" y="481806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3814" name="Oval 139"/>
          <p:cNvSpPr>
            <a:spLocks noChangeArrowheads="1"/>
          </p:cNvSpPr>
          <p:nvPr/>
        </p:nvSpPr>
        <p:spPr bwMode="auto">
          <a:xfrm>
            <a:off x="6323013" y="4762500"/>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8035">
                                            <p:txEl>
                                              <p:pRg st="0" end="0"/>
                                            </p:txEl>
                                          </p:spTgt>
                                        </p:tgtEl>
                                        <p:attrNameLst>
                                          <p:attrName>style.visibility</p:attrName>
                                        </p:attrNameLst>
                                      </p:cBhvr>
                                      <p:to>
                                        <p:strVal val="visible"/>
                                      </p:to>
                                    </p:set>
                                    <p:anim calcmode="lin" valueType="num">
                                      <p:cBhvr additive="base">
                                        <p:cTn id="7" dur="500" fill="hold"/>
                                        <p:tgtEl>
                                          <p:spTgt spid="428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80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8035">
                                            <p:txEl>
                                              <p:pRg st="1" end="1"/>
                                            </p:txEl>
                                          </p:spTgt>
                                        </p:tgtEl>
                                        <p:attrNameLst>
                                          <p:attrName>style.visibility</p:attrName>
                                        </p:attrNameLst>
                                      </p:cBhvr>
                                      <p:to>
                                        <p:strVal val="visible"/>
                                      </p:to>
                                    </p:set>
                                    <p:anim calcmode="lin" valueType="num">
                                      <p:cBhvr additive="base">
                                        <p:cTn id="13" dur="500" fill="hold"/>
                                        <p:tgtEl>
                                          <p:spTgt spid="428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80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8035">
                                            <p:txEl>
                                              <p:pRg st="2" end="2"/>
                                            </p:txEl>
                                          </p:spTgt>
                                        </p:tgtEl>
                                        <p:attrNameLst>
                                          <p:attrName>style.visibility</p:attrName>
                                        </p:attrNameLst>
                                      </p:cBhvr>
                                      <p:to>
                                        <p:strVal val="visible"/>
                                      </p:to>
                                    </p:set>
                                    <p:anim calcmode="lin" valueType="num">
                                      <p:cBhvr additive="base">
                                        <p:cTn id="19" dur="500" fill="hold"/>
                                        <p:tgtEl>
                                          <p:spTgt spid="428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80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8035">
                                            <p:txEl>
                                              <p:pRg st="3" end="3"/>
                                            </p:txEl>
                                          </p:spTgt>
                                        </p:tgtEl>
                                        <p:attrNameLst>
                                          <p:attrName>style.visibility</p:attrName>
                                        </p:attrNameLst>
                                      </p:cBhvr>
                                      <p:to>
                                        <p:strVal val="visible"/>
                                      </p:to>
                                    </p:set>
                                    <p:anim calcmode="lin" valueType="num">
                                      <p:cBhvr additive="base">
                                        <p:cTn id="25" dur="500" fill="hold"/>
                                        <p:tgtEl>
                                          <p:spTgt spid="4280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803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8035">
                                            <p:txEl>
                                              <p:pRg st="4" end="4"/>
                                            </p:txEl>
                                          </p:spTgt>
                                        </p:tgtEl>
                                        <p:attrNameLst>
                                          <p:attrName>style.visibility</p:attrName>
                                        </p:attrNameLst>
                                      </p:cBhvr>
                                      <p:to>
                                        <p:strVal val="visible"/>
                                      </p:to>
                                    </p:set>
                                    <p:anim calcmode="lin" valueType="num">
                                      <p:cBhvr additive="base">
                                        <p:cTn id="31" dur="500" fill="hold"/>
                                        <p:tgtEl>
                                          <p:spTgt spid="4280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803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28035">
                                            <p:txEl>
                                              <p:pRg st="5" end="5"/>
                                            </p:txEl>
                                          </p:spTgt>
                                        </p:tgtEl>
                                        <p:attrNameLst>
                                          <p:attrName>style.visibility</p:attrName>
                                        </p:attrNameLst>
                                      </p:cBhvr>
                                      <p:to>
                                        <p:strVal val="visible"/>
                                      </p:to>
                                    </p:set>
                                    <p:anim calcmode="lin" valueType="num">
                                      <p:cBhvr additive="base">
                                        <p:cTn id="37" dur="500" fill="hold"/>
                                        <p:tgtEl>
                                          <p:spTgt spid="4280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2803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90500" y="6197600"/>
            <a:ext cx="1368425" cy="547688"/>
          </a:xfrm>
          <a:prstGeom prst="rect">
            <a:avLst/>
          </a:prstGeom>
          <a:solidFill>
            <a:schemeClr val="bg1"/>
          </a:solidFill>
          <a:ln w="9525">
            <a:noFill/>
            <a:miter lim="800000"/>
            <a:headEnd/>
            <a:tailEnd/>
          </a:ln>
        </p:spPr>
        <p:txBody>
          <a:bodyPr wrap="none" anchor="ctr"/>
          <a:lstStyle/>
          <a:p>
            <a:endParaRPr lang="en-US"/>
          </a:p>
        </p:txBody>
      </p:sp>
      <p:sp>
        <p:nvSpPr>
          <p:cNvPr id="508931" name="Rectangle 3"/>
          <p:cNvSpPr>
            <a:spLocks noGrp="1" noChangeArrowheads="1"/>
          </p:cNvSpPr>
          <p:nvPr>
            <p:ph type="title"/>
          </p:nvPr>
        </p:nvSpPr>
        <p:spPr/>
        <p:txBody>
          <a:bodyPr/>
          <a:lstStyle/>
          <a:p>
            <a:pPr>
              <a:defRPr/>
            </a:pPr>
            <a:r>
              <a:rPr lang="en-US" smtClean="0"/>
              <a:t>Factors affecting enzyme function </a:t>
            </a:r>
          </a:p>
        </p:txBody>
      </p:sp>
      <p:sp>
        <p:nvSpPr>
          <p:cNvPr id="34820" name="Oval 5"/>
          <p:cNvSpPr>
            <a:spLocks noChangeArrowheads="1"/>
          </p:cNvSpPr>
          <p:nvPr/>
        </p:nvSpPr>
        <p:spPr bwMode="auto">
          <a:xfrm>
            <a:off x="6748463" y="648176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grpSp>
        <p:nvGrpSpPr>
          <p:cNvPr id="34821" name="Group 6"/>
          <p:cNvGrpSpPr>
            <a:grpSpLocks/>
          </p:cNvGrpSpPr>
          <p:nvPr/>
        </p:nvGrpSpPr>
        <p:grpSpPr bwMode="auto">
          <a:xfrm>
            <a:off x="4267200" y="6096000"/>
            <a:ext cx="609600" cy="533400"/>
            <a:chOff x="2160" y="3168"/>
            <a:chExt cx="384" cy="336"/>
          </a:xfrm>
        </p:grpSpPr>
        <p:sp>
          <p:nvSpPr>
            <p:cNvPr id="34900" name="Oval 7"/>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901" name="Oval 8"/>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902" name="Oval 9"/>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903" name="Oval 10"/>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904" name="Oval 11"/>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4822" name="Group 12"/>
          <p:cNvGrpSpPr>
            <a:grpSpLocks/>
          </p:cNvGrpSpPr>
          <p:nvPr/>
        </p:nvGrpSpPr>
        <p:grpSpPr bwMode="auto">
          <a:xfrm>
            <a:off x="4419600" y="5334000"/>
            <a:ext cx="609600" cy="533400"/>
            <a:chOff x="2160" y="3168"/>
            <a:chExt cx="384" cy="336"/>
          </a:xfrm>
        </p:grpSpPr>
        <p:sp>
          <p:nvSpPr>
            <p:cNvPr id="34895" name="Oval 13"/>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896" name="Oval 14"/>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897" name="Oval 15"/>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898" name="Oval 16"/>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899" name="Oval 17"/>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4823" name="Group 18"/>
          <p:cNvGrpSpPr>
            <a:grpSpLocks/>
          </p:cNvGrpSpPr>
          <p:nvPr/>
        </p:nvGrpSpPr>
        <p:grpSpPr bwMode="auto">
          <a:xfrm>
            <a:off x="4610100" y="4710113"/>
            <a:ext cx="609600" cy="533400"/>
            <a:chOff x="2160" y="3168"/>
            <a:chExt cx="384" cy="336"/>
          </a:xfrm>
        </p:grpSpPr>
        <p:sp>
          <p:nvSpPr>
            <p:cNvPr id="34890" name="Oval 19"/>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891" name="Oval 20"/>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892" name="Oval 21"/>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893" name="Oval 22"/>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894" name="Oval 23"/>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4824" name="Group 24"/>
          <p:cNvGrpSpPr>
            <a:grpSpLocks/>
          </p:cNvGrpSpPr>
          <p:nvPr/>
        </p:nvGrpSpPr>
        <p:grpSpPr bwMode="auto">
          <a:xfrm>
            <a:off x="5410200" y="4876800"/>
            <a:ext cx="609600" cy="533400"/>
            <a:chOff x="2160" y="3168"/>
            <a:chExt cx="384" cy="336"/>
          </a:xfrm>
        </p:grpSpPr>
        <p:sp>
          <p:nvSpPr>
            <p:cNvPr id="34885" name="Oval 25"/>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886" name="Oval 26"/>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887" name="Oval 27"/>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888" name="Oval 28"/>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889" name="Oval 29"/>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4825" name="Group 30"/>
          <p:cNvGrpSpPr>
            <a:grpSpLocks/>
          </p:cNvGrpSpPr>
          <p:nvPr/>
        </p:nvGrpSpPr>
        <p:grpSpPr bwMode="auto">
          <a:xfrm>
            <a:off x="5562600" y="6019800"/>
            <a:ext cx="609600" cy="533400"/>
            <a:chOff x="2160" y="3168"/>
            <a:chExt cx="384" cy="336"/>
          </a:xfrm>
        </p:grpSpPr>
        <p:sp>
          <p:nvSpPr>
            <p:cNvPr id="34880" name="Oval 31"/>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881" name="Oval 32"/>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882" name="Oval 33"/>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883" name="Oval 34"/>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884" name="Oval 35"/>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4826" name="Group 36"/>
          <p:cNvGrpSpPr>
            <a:grpSpLocks/>
          </p:cNvGrpSpPr>
          <p:nvPr/>
        </p:nvGrpSpPr>
        <p:grpSpPr bwMode="auto">
          <a:xfrm>
            <a:off x="8077200" y="4495800"/>
            <a:ext cx="609600" cy="533400"/>
            <a:chOff x="2160" y="3168"/>
            <a:chExt cx="384" cy="336"/>
          </a:xfrm>
        </p:grpSpPr>
        <p:sp>
          <p:nvSpPr>
            <p:cNvPr id="34875" name="Oval 37"/>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876" name="Oval 38"/>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877" name="Oval 39"/>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878" name="Oval 40"/>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879" name="Oval 41"/>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4827" name="Group 42"/>
          <p:cNvGrpSpPr>
            <a:grpSpLocks/>
          </p:cNvGrpSpPr>
          <p:nvPr/>
        </p:nvGrpSpPr>
        <p:grpSpPr bwMode="auto">
          <a:xfrm>
            <a:off x="7054850" y="5883275"/>
            <a:ext cx="609600" cy="533400"/>
            <a:chOff x="2160" y="3168"/>
            <a:chExt cx="384" cy="336"/>
          </a:xfrm>
        </p:grpSpPr>
        <p:sp>
          <p:nvSpPr>
            <p:cNvPr id="34870" name="Oval 43"/>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871" name="Oval 44"/>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872" name="Oval 45"/>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873" name="Oval 46"/>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874" name="Oval 47"/>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4828" name="Group 48"/>
          <p:cNvGrpSpPr>
            <a:grpSpLocks/>
          </p:cNvGrpSpPr>
          <p:nvPr/>
        </p:nvGrpSpPr>
        <p:grpSpPr bwMode="auto">
          <a:xfrm>
            <a:off x="8001000" y="5791200"/>
            <a:ext cx="609600" cy="533400"/>
            <a:chOff x="2160" y="3168"/>
            <a:chExt cx="384" cy="336"/>
          </a:xfrm>
        </p:grpSpPr>
        <p:sp>
          <p:nvSpPr>
            <p:cNvPr id="34865" name="Oval 49"/>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866" name="Oval 50"/>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867" name="Oval 51"/>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868" name="Oval 52"/>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869" name="Oval 53"/>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4829" name="Group 54"/>
          <p:cNvGrpSpPr>
            <a:grpSpLocks/>
          </p:cNvGrpSpPr>
          <p:nvPr/>
        </p:nvGrpSpPr>
        <p:grpSpPr bwMode="auto">
          <a:xfrm>
            <a:off x="6629400" y="4572000"/>
            <a:ext cx="609600" cy="533400"/>
            <a:chOff x="2160" y="3168"/>
            <a:chExt cx="384" cy="336"/>
          </a:xfrm>
        </p:grpSpPr>
        <p:sp>
          <p:nvSpPr>
            <p:cNvPr id="34860" name="Oval 55"/>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861" name="Oval 56"/>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862" name="Oval 57"/>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863" name="Oval 58"/>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864" name="Oval 59"/>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sp>
        <p:nvSpPr>
          <p:cNvPr id="34830" name="Oval 60"/>
          <p:cNvSpPr>
            <a:spLocks noChangeArrowheads="1"/>
          </p:cNvSpPr>
          <p:nvPr/>
        </p:nvSpPr>
        <p:spPr bwMode="auto">
          <a:xfrm>
            <a:off x="7243763" y="582771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31" name="Oval 61"/>
          <p:cNvSpPr>
            <a:spLocks noChangeArrowheads="1"/>
          </p:cNvSpPr>
          <p:nvPr/>
        </p:nvSpPr>
        <p:spPr bwMode="auto">
          <a:xfrm>
            <a:off x="7956550" y="651986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grpSp>
        <p:nvGrpSpPr>
          <p:cNvPr id="34832" name="Group 62"/>
          <p:cNvGrpSpPr>
            <a:grpSpLocks/>
          </p:cNvGrpSpPr>
          <p:nvPr/>
        </p:nvGrpSpPr>
        <p:grpSpPr bwMode="auto">
          <a:xfrm>
            <a:off x="60325" y="4502150"/>
            <a:ext cx="4049713" cy="2355850"/>
            <a:chOff x="760" y="1742"/>
            <a:chExt cx="3689" cy="2146"/>
          </a:xfrm>
        </p:grpSpPr>
        <p:pic>
          <p:nvPicPr>
            <p:cNvPr id="34854" name="Picture 63"/>
            <p:cNvPicPr>
              <a:picLocks noChangeAspect="1" noChangeArrowheads="1"/>
            </p:cNvPicPr>
            <p:nvPr/>
          </p:nvPicPr>
          <p:blipFill>
            <a:blip r:embed="rId4"/>
            <a:srcRect/>
            <a:stretch>
              <a:fillRect/>
            </a:stretch>
          </p:blipFill>
          <p:spPr bwMode="auto">
            <a:xfrm>
              <a:off x="1182" y="1978"/>
              <a:ext cx="2778" cy="1538"/>
            </a:xfrm>
            <a:prstGeom prst="rect">
              <a:avLst/>
            </a:prstGeom>
            <a:noFill/>
            <a:ln w="9525">
              <a:noFill/>
              <a:miter lim="800000"/>
              <a:headEnd/>
              <a:tailEnd/>
            </a:ln>
          </p:spPr>
        </p:pic>
        <p:sp>
          <p:nvSpPr>
            <p:cNvPr id="34855" name="Freeform 64"/>
            <p:cNvSpPr>
              <a:spLocks/>
            </p:cNvSpPr>
            <p:nvPr/>
          </p:nvSpPr>
          <p:spPr bwMode="auto">
            <a:xfrm>
              <a:off x="1186" y="1742"/>
              <a:ext cx="3263" cy="1776"/>
            </a:xfrm>
            <a:custGeom>
              <a:avLst/>
              <a:gdLst>
                <a:gd name="T0" fmla="*/ 3263 w 3263"/>
                <a:gd name="T1" fmla="*/ 1776 h 1776"/>
                <a:gd name="T2" fmla="*/ 0 w 3263"/>
                <a:gd name="T3" fmla="*/ 1776 h 1776"/>
                <a:gd name="T4" fmla="*/ 0 w 3263"/>
                <a:gd name="T5" fmla="*/ 0 h 1776"/>
                <a:gd name="T6" fmla="*/ 0 60000 65536"/>
                <a:gd name="T7" fmla="*/ 0 60000 65536"/>
                <a:gd name="T8" fmla="*/ 0 60000 65536"/>
                <a:gd name="T9" fmla="*/ 0 w 3263"/>
                <a:gd name="T10" fmla="*/ 0 h 1776"/>
                <a:gd name="T11" fmla="*/ 3263 w 3263"/>
                <a:gd name="T12" fmla="*/ 1776 h 1776"/>
              </a:gdLst>
              <a:ahLst/>
              <a:cxnLst>
                <a:cxn ang="T6">
                  <a:pos x="T0" y="T1"/>
                </a:cxn>
                <a:cxn ang="T7">
                  <a:pos x="T2" y="T3"/>
                </a:cxn>
                <a:cxn ang="T8">
                  <a:pos x="T4" y="T5"/>
                </a:cxn>
              </a:cxnLst>
              <a:rect l="T9" t="T10" r="T11" b="T12"/>
              <a:pathLst>
                <a:path w="3263" h="1776">
                  <a:moveTo>
                    <a:pt x="3263" y="1776"/>
                  </a:moveTo>
                  <a:lnTo>
                    <a:pt x="0" y="1776"/>
                  </a:lnTo>
                  <a:lnTo>
                    <a:pt x="0" y="0"/>
                  </a:lnTo>
                </a:path>
              </a:pathLst>
            </a:custGeom>
            <a:noFill/>
            <a:ln w="38100">
              <a:solidFill>
                <a:srgbClr val="000000"/>
              </a:solidFill>
              <a:prstDash val="solid"/>
              <a:round/>
              <a:headEnd/>
              <a:tailEnd/>
            </a:ln>
          </p:spPr>
          <p:txBody>
            <a:bodyPr/>
            <a:lstStyle/>
            <a:p>
              <a:endParaRPr lang="en-US"/>
            </a:p>
          </p:txBody>
        </p:sp>
        <p:sp>
          <p:nvSpPr>
            <p:cNvPr id="34856" name="Rectangle 65"/>
            <p:cNvSpPr>
              <a:spLocks noChangeArrowheads="1"/>
            </p:cNvSpPr>
            <p:nvPr/>
          </p:nvSpPr>
          <p:spPr bwMode="auto">
            <a:xfrm>
              <a:off x="1434" y="3581"/>
              <a:ext cx="2276" cy="307"/>
            </a:xfrm>
            <a:prstGeom prst="rect">
              <a:avLst/>
            </a:prstGeom>
            <a:noFill/>
            <a:ln w="9525">
              <a:noFill/>
              <a:miter lim="800000"/>
              <a:headEnd/>
              <a:tailEnd/>
            </a:ln>
          </p:spPr>
          <p:txBody>
            <a:bodyPr wrap="none" anchor="ctr">
              <a:spAutoFit/>
            </a:bodyPr>
            <a:lstStyle/>
            <a:p>
              <a:r>
                <a:rPr lang="en-US" sz="1600" b="1">
                  <a:solidFill>
                    <a:srgbClr val="0F116A"/>
                  </a:solidFill>
                </a:rPr>
                <a:t>substrate concentration</a:t>
              </a:r>
              <a:endParaRPr lang="en-US" sz="2000" b="1">
                <a:solidFill>
                  <a:srgbClr val="0F116A"/>
                </a:solidFill>
              </a:endParaRPr>
            </a:p>
          </p:txBody>
        </p:sp>
        <p:sp>
          <p:nvSpPr>
            <p:cNvPr id="34857" name="Line 66"/>
            <p:cNvSpPr>
              <a:spLocks noChangeShapeType="1"/>
            </p:cNvSpPr>
            <p:nvPr/>
          </p:nvSpPr>
          <p:spPr bwMode="auto">
            <a:xfrm>
              <a:off x="3717" y="3747"/>
              <a:ext cx="624" cy="0"/>
            </a:xfrm>
            <a:prstGeom prst="line">
              <a:avLst/>
            </a:prstGeom>
            <a:noFill/>
            <a:ln w="38100">
              <a:solidFill>
                <a:srgbClr val="0F116A"/>
              </a:solidFill>
              <a:round/>
              <a:headEnd/>
              <a:tailEnd type="triangle" w="med" len="med"/>
            </a:ln>
          </p:spPr>
          <p:txBody>
            <a:bodyPr wrap="none" anchor="ctr"/>
            <a:lstStyle/>
            <a:p>
              <a:endParaRPr lang="en-US"/>
            </a:p>
          </p:txBody>
        </p:sp>
        <p:sp>
          <p:nvSpPr>
            <p:cNvPr id="34858" name="Rectangle 67"/>
            <p:cNvSpPr>
              <a:spLocks noChangeArrowheads="1"/>
            </p:cNvSpPr>
            <p:nvPr/>
          </p:nvSpPr>
          <p:spPr bwMode="auto">
            <a:xfrm rot="-5400000">
              <a:off x="275" y="2590"/>
              <a:ext cx="1278" cy="307"/>
            </a:xfrm>
            <a:prstGeom prst="rect">
              <a:avLst/>
            </a:prstGeom>
            <a:noFill/>
            <a:ln w="9525">
              <a:noFill/>
              <a:miter lim="800000"/>
              <a:headEnd/>
              <a:tailEnd/>
            </a:ln>
          </p:spPr>
          <p:txBody>
            <a:bodyPr wrap="none" anchor="ctr">
              <a:spAutoFit/>
            </a:bodyPr>
            <a:lstStyle/>
            <a:p>
              <a:r>
                <a:rPr lang="en-US" sz="1600" b="1">
                  <a:solidFill>
                    <a:srgbClr val="0F116A"/>
                  </a:solidFill>
                </a:rPr>
                <a:t>reaction rate</a:t>
              </a:r>
              <a:endParaRPr lang="en-US" sz="2000" b="1">
                <a:solidFill>
                  <a:srgbClr val="0F116A"/>
                </a:solidFill>
              </a:endParaRPr>
            </a:p>
          </p:txBody>
        </p:sp>
        <p:sp>
          <p:nvSpPr>
            <p:cNvPr id="34859" name="Line 68"/>
            <p:cNvSpPr>
              <a:spLocks noChangeShapeType="1"/>
            </p:cNvSpPr>
            <p:nvPr/>
          </p:nvSpPr>
          <p:spPr bwMode="auto">
            <a:xfrm rot="-5400000">
              <a:off x="750" y="1978"/>
              <a:ext cx="384" cy="0"/>
            </a:xfrm>
            <a:prstGeom prst="line">
              <a:avLst/>
            </a:prstGeom>
            <a:noFill/>
            <a:ln w="38100">
              <a:solidFill>
                <a:srgbClr val="0F116A"/>
              </a:solidFill>
              <a:round/>
              <a:headEnd/>
              <a:tailEnd type="triangle" w="med" len="med"/>
            </a:ln>
          </p:spPr>
          <p:txBody>
            <a:bodyPr wrap="none" anchor="ctr"/>
            <a:lstStyle/>
            <a:p>
              <a:endParaRPr lang="en-US"/>
            </a:p>
          </p:txBody>
        </p:sp>
      </p:grpSp>
      <p:sp>
        <p:nvSpPr>
          <p:cNvPr id="34833" name="Oval 69"/>
          <p:cNvSpPr>
            <a:spLocks noChangeArrowheads="1"/>
          </p:cNvSpPr>
          <p:nvPr/>
        </p:nvSpPr>
        <p:spPr bwMode="auto">
          <a:xfrm>
            <a:off x="7632700" y="4649788"/>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34" name="Oval 70"/>
          <p:cNvSpPr>
            <a:spLocks noChangeArrowheads="1"/>
          </p:cNvSpPr>
          <p:nvPr/>
        </p:nvSpPr>
        <p:spPr bwMode="auto">
          <a:xfrm>
            <a:off x="5137150" y="6491288"/>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grpSp>
        <p:nvGrpSpPr>
          <p:cNvPr id="34835" name="Group 71"/>
          <p:cNvGrpSpPr>
            <a:grpSpLocks/>
          </p:cNvGrpSpPr>
          <p:nvPr/>
        </p:nvGrpSpPr>
        <p:grpSpPr bwMode="auto">
          <a:xfrm>
            <a:off x="6262688" y="5402263"/>
            <a:ext cx="609600" cy="533400"/>
            <a:chOff x="2160" y="3168"/>
            <a:chExt cx="384" cy="336"/>
          </a:xfrm>
        </p:grpSpPr>
        <p:sp>
          <p:nvSpPr>
            <p:cNvPr id="34849" name="Oval 72"/>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850" name="Oval 73"/>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851" name="Oval 74"/>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852" name="Oval 75"/>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853" name="Oval 76"/>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sp>
        <p:nvSpPr>
          <p:cNvPr id="34836" name="Oval 77"/>
          <p:cNvSpPr>
            <a:spLocks noChangeArrowheads="1"/>
          </p:cNvSpPr>
          <p:nvPr/>
        </p:nvSpPr>
        <p:spPr bwMode="auto">
          <a:xfrm>
            <a:off x="5595938" y="481806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37" name="Oval 78"/>
          <p:cNvSpPr>
            <a:spLocks noChangeArrowheads="1"/>
          </p:cNvSpPr>
          <p:nvPr/>
        </p:nvSpPr>
        <p:spPr bwMode="auto">
          <a:xfrm>
            <a:off x="6323013" y="4762500"/>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38" name="Oval 79"/>
          <p:cNvSpPr>
            <a:spLocks noChangeArrowheads="1"/>
          </p:cNvSpPr>
          <p:nvPr/>
        </p:nvSpPr>
        <p:spPr bwMode="auto">
          <a:xfrm>
            <a:off x="7423150" y="547211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39" name="Oval 80"/>
          <p:cNvSpPr>
            <a:spLocks noChangeArrowheads="1"/>
          </p:cNvSpPr>
          <p:nvPr/>
        </p:nvSpPr>
        <p:spPr bwMode="auto">
          <a:xfrm>
            <a:off x="5610225" y="5632450"/>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40" name="Oval 81"/>
          <p:cNvSpPr>
            <a:spLocks noChangeArrowheads="1"/>
          </p:cNvSpPr>
          <p:nvPr/>
        </p:nvSpPr>
        <p:spPr bwMode="auto">
          <a:xfrm>
            <a:off x="4808538" y="4679950"/>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41" name="Oval 82"/>
          <p:cNvSpPr>
            <a:spLocks noChangeArrowheads="1"/>
          </p:cNvSpPr>
          <p:nvPr/>
        </p:nvSpPr>
        <p:spPr bwMode="auto">
          <a:xfrm>
            <a:off x="4605338" y="5259388"/>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42" name="Oval 83"/>
          <p:cNvSpPr>
            <a:spLocks noChangeArrowheads="1"/>
          </p:cNvSpPr>
          <p:nvPr/>
        </p:nvSpPr>
        <p:spPr bwMode="auto">
          <a:xfrm>
            <a:off x="7208838" y="451326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43" name="Oval 84"/>
          <p:cNvSpPr>
            <a:spLocks noChangeArrowheads="1"/>
          </p:cNvSpPr>
          <p:nvPr/>
        </p:nvSpPr>
        <p:spPr bwMode="auto">
          <a:xfrm>
            <a:off x="6508750" y="600551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44" name="Oval 85"/>
          <p:cNvSpPr>
            <a:spLocks noChangeArrowheads="1"/>
          </p:cNvSpPr>
          <p:nvPr/>
        </p:nvSpPr>
        <p:spPr bwMode="auto">
          <a:xfrm>
            <a:off x="6448425" y="535146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45" name="Oval 86"/>
          <p:cNvSpPr>
            <a:spLocks noChangeArrowheads="1"/>
          </p:cNvSpPr>
          <p:nvPr/>
        </p:nvSpPr>
        <p:spPr bwMode="auto">
          <a:xfrm>
            <a:off x="8239125" y="574516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46" name="Oval 87"/>
          <p:cNvSpPr>
            <a:spLocks noChangeArrowheads="1"/>
          </p:cNvSpPr>
          <p:nvPr/>
        </p:nvSpPr>
        <p:spPr bwMode="auto">
          <a:xfrm>
            <a:off x="5213350" y="600551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47" name="Oval 88"/>
          <p:cNvSpPr>
            <a:spLocks noChangeArrowheads="1"/>
          </p:cNvSpPr>
          <p:nvPr/>
        </p:nvSpPr>
        <p:spPr bwMode="auto">
          <a:xfrm>
            <a:off x="8261350" y="4459288"/>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508932" name="Rectangle 4" descr="Rectangle: Click to edit Master text styles&#10;Second level&#10;Third level&#10;Fourth level&#10;Fifth level"/>
          <p:cNvSpPr>
            <a:spLocks noGrp="1" noChangeArrowheads="1"/>
          </p:cNvSpPr>
          <p:nvPr>
            <p:ph type="body" idx="1"/>
          </p:nvPr>
        </p:nvSpPr>
        <p:spPr>
          <a:xfrm>
            <a:off x="693738" y="1371600"/>
            <a:ext cx="8450262" cy="3459163"/>
          </a:xfrm>
        </p:spPr>
        <p:txBody>
          <a:bodyPr/>
          <a:lstStyle/>
          <a:p>
            <a:pPr>
              <a:lnSpc>
                <a:spcPct val="90000"/>
              </a:lnSpc>
            </a:pPr>
            <a:r>
              <a:rPr lang="en-US" smtClean="0"/>
              <a:t>Substrate concentration </a:t>
            </a:r>
          </a:p>
          <a:p>
            <a:pPr lvl="1">
              <a:lnSpc>
                <a:spcPct val="90000"/>
              </a:lnSpc>
            </a:pPr>
            <a:r>
              <a:rPr lang="en-US" smtClean="0"/>
              <a:t>as </a:t>
            </a:r>
            <a:r>
              <a:rPr lang="en-US" smtClean="0">
                <a:solidFill>
                  <a:srgbClr val="0F116A"/>
                </a:solidFill>
                <a:sym typeface="Symbol" pitchFamily="84" charset="2"/>
              </a:rPr>
              <a:t></a:t>
            </a:r>
            <a:r>
              <a:rPr lang="en-US" smtClean="0">
                <a:sym typeface="Symbol" pitchFamily="84" charset="2"/>
              </a:rPr>
              <a:t> substrate = </a:t>
            </a:r>
            <a:r>
              <a:rPr lang="en-US" smtClean="0">
                <a:solidFill>
                  <a:srgbClr val="0F116A"/>
                </a:solidFill>
                <a:sym typeface="Symbol" pitchFamily="84" charset="2"/>
              </a:rPr>
              <a:t></a:t>
            </a:r>
            <a:r>
              <a:rPr lang="en-US" smtClean="0">
                <a:sym typeface="Symbol" pitchFamily="84" charset="2"/>
              </a:rPr>
              <a:t> reaction rate</a:t>
            </a:r>
            <a:endParaRPr lang="en-US" smtClean="0"/>
          </a:p>
          <a:p>
            <a:pPr marL="1085850" lvl="2">
              <a:lnSpc>
                <a:spcPct val="90000"/>
              </a:lnSpc>
            </a:pPr>
            <a:r>
              <a:rPr lang="en-US" smtClean="0"/>
              <a:t>more substrate = more frequently collide with enzyme </a:t>
            </a:r>
          </a:p>
          <a:p>
            <a:pPr lvl="1">
              <a:lnSpc>
                <a:spcPct val="90000"/>
              </a:lnSpc>
            </a:pPr>
            <a:r>
              <a:rPr lang="en-US" smtClean="0"/>
              <a:t>reaction rate levels off</a:t>
            </a:r>
          </a:p>
          <a:p>
            <a:pPr marL="1085850" lvl="2">
              <a:lnSpc>
                <a:spcPct val="90000"/>
              </a:lnSpc>
            </a:pPr>
            <a:r>
              <a:rPr lang="en-US" smtClean="0"/>
              <a:t>all enzymes have active site engaged</a:t>
            </a:r>
          </a:p>
          <a:p>
            <a:pPr marL="1085850" lvl="2">
              <a:lnSpc>
                <a:spcPct val="90000"/>
              </a:lnSpc>
            </a:pPr>
            <a:r>
              <a:rPr lang="en-US" smtClean="0"/>
              <a:t>enzyme is </a:t>
            </a:r>
            <a:r>
              <a:rPr lang="en-US" u="sng" smtClean="0">
                <a:solidFill>
                  <a:srgbClr val="CC0000"/>
                </a:solidFill>
              </a:rPr>
              <a:t>saturated</a:t>
            </a:r>
            <a:endParaRPr lang="en-US" u="sng" smtClean="0">
              <a:solidFill>
                <a:schemeClr val="tx2"/>
              </a:solidFill>
            </a:endParaRPr>
          </a:p>
          <a:p>
            <a:pPr marL="1085850" lvl="2">
              <a:lnSpc>
                <a:spcPct val="90000"/>
              </a:lnSpc>
            </a:pPr>
            <a:r>
              <a:rPr lang="en-US" smtClean="0"/>
              <a:t>maximum rate of reaction</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8932">
                                            <p:txEl>
                                              <p:pRg st="0" end="0"/>
                                            </p:txEl>
                                          </p:spTgt>
                                        </p:tgtEl>
                                        <p:attrNameLst>
                                          <p:attrName>style.visibility</p:attrName>
                                        </p:attrNameLst>
                                      </p:cBhvr>
                                      <p:to>
                                        <p:strVal val="visible"/>
                                      </p:to>
                                    </p:set>
                                    <p:anim calcmode="lin" valueType="num">
                                      <p:cBhvr additive="base">
                                        <p:cTn id="7" dur="500" fill="hold"/>
                                        <p:tgtEl>
                                          <p:spTgt spid="50893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893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8932">
                                            <p:txEl>
                                              <p:pRg st="1" end="1"/>
                                            </p:txEl>
                                          </p:spTgt>
                                        </p:tgtEl>
                                        <p:attrNameLst>
                                          <p:attrName>style.visibility</p:attrName>
                                        </p:attrNameLst>
                                      </p:cBhvr>
                                      <p:to>
                                        <p:strVal val="visible"/>
                                      </p:to>
                                    </p:set>
                                    <p:anim calcmode="lin" valueType="num">
                                      <p:cBhvr additive="base">
                                        <p:cTn id="13" dur="500" fill="hold"/>
                                        <p:tgtEl>
                                          <p:spTgt spid="5089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893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8932">
                                            <p:txEl>
                                              <p:pRg st="2" end="2"/>
                                            </p:txEl>
                                          </p:spTgt>
                                        </p:tgtEl>
                                        <p:attrNameLst>
                                          <p:attrName>style.visibility</p:attrName>
                                        </p:attrNameLst>
                                      </p:cBhvr>
                                      <p:to>
                                        <p:strVal val="visible"/>
                                      </p:to>
                                    </p:set>
                                    <p:anim calcmode="lin" valueType="num">
                                      <p:cBhvr additive="base">
                                        <p:cTn id="19" dur="500" fill="hold"/>
                                        <p:tgtEl>
                                          <p:spTgt spid="5089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893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8932">
                                            <p:txEl>
                                              <p:pRg st="3" end="3"/>
                                            </p:txEl>
                                          </p:spTgt>
                                        </p:tgtEl>
                                        <p:attrNameLst>
                                          <p:attrName>style.visibility</p:attrName>
                                        </p:attrNameLst>
                                      </p:cBhvr>
                                      <p:to>
                                        <p:strVal val="visible"/>
                                      </p:to>
                                    </p:set>
                                    <p:anim calcmode="lin" valueType="num">
                                      <p:cBhvr additive="base">
                                        <p:cTn id="25" dur="500" fill="hold"/>
                                        <p:tgtEl>
                                          <p:spTgt spid="5089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893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8932">
                                            <p:txEl>
                                              <p:pRg st="4" end="4"/>
                                            </p:txEl>
                                          </p:spTgt>
                                        </p:tgtEl>
                                        <p:attrNameLst>
                                          <p:attrName>style.visibility</p:attrName>
                                        </p:attrNameLst>
                                      </p:cBhvr>
                                      <p:to>
                                        <p:strVal val="visible"/>
                                      </p:to>
                                    </p:set>
                                    <p:anim calcmode="lin" valueType="num">
                                      <p:cBhvr additive="base">
                                        <p:cTn id="31" dur="500" fill="hold"/>
                                        <p:tgtEl>
                                          <p:spTgt spid="50893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893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8932">
                                            <p:txEl>
                                              <p:pRg st="5" end="5"/>
                                            </p:txEl>
                                          </p:spTgt>
                                        </p:tgtEl>
                                        <p:attrNameLst>
                                          <p:attrName>style.visibility</p:attrName>
                                        </p:attrNameLst>
                                      </p:cBhvr>
                                      <p:to>
                                        <p:strVal val="visible"/>
                                      </p:to>
                                    </p:set>
                                    <p:anim calcmode="lin" valueType="num">
                                      <p:cBhvr additive="base">
                                        <p:cTn id="37" dur="500" fill="hold"/>
                                        <p:tgtEl>
                                          <p:spTgt spid="50893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0893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08932">
                                            <p:txEl>
                                              <p:pRg st="6" end="6"/>
                                            </p:txEl>
                                          </p:spTgt>
                                        </p:tgtEl>
                                        <p:attrNameLst>
                                          <p:attrName>style.visibility</p:attrName>
                                        </p:attrNameLst>
                                      </p:cBhvr>
                                      <p:to>
                                        <p:strVal val="visible"/>
                                      </p:to>
                                    </p:set>
                                    <p:anim calcmode="lin" valueType="num">
                                      <p:cBhvr additive="base">
                                        <p:cTn id="43" dur="500" fill="hold"/>
                                        <p:tgtEl>
                                          <p:spTgt spid="50893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0893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pPr>
              <a:defRPr/>
            </a:pPr>
            <a:r>
              <a:rPr lang="en-US" smtClean="0"/>
              <a:t>Factors affecting enzyme function</a:t>
            </a:r>
          </a:p>
        </p:txBody>
      </p:sp>
      <p:sp>
        <p:nvSpPr>
          <p:cNvPr id="436227" name="Rectangle 3" descr="Rectangle: Click to edit Master text styles&#10;Second level&#10;Third level&#10;Fourth level&#10;Fifth level"/>
          <p:cNvSpPr>
            <a:spLocks noGrp="1" noChangeArrowheads="1"/>
          </p:cNvSpPr>
          <p:nvPr>
            <p:ph type="body" idx="1"/>
          </p:nvPr>
        </p:nvSpPr>
        <p:spPr>
          <a:xfrm>
            <a:off x="549275" y="1371600"/>
            <a:ext cx="8594725" cy="5334000"/>
          </a:xfrm>
        </p:spPr>
        <p:txBody>
          <a:bodyPr/>
          <a:lstStyle/>
          <a:p>
            <a:pPr>
              <a:lnSpc>
                <a:spcPct val="90000"/>
              </a:lnSpc>
            </a:pPr>
            <a:r>
              <a:rPr lang="en-US" sz="2800" smtClean="0"/>
              <a:t>Temperature</a:t>
            </a:r>
          </a:p>
          <a:p>
            <a:pPr lvl="1">
              <a:lnSpc>
                <a:spcPct val="90000"/>
              </a:lnSpc>
            </a:pPr>
            <a:r>
              <a:rPr lang="en-US" sz="2400" u="sng" smtClean="0">
                <a:solidFill>
                  <a:srgbClr val="CC0000"/>
                </a:solidFill>
              </a:rPr>
              <a:t>Optimum T°</a:t>
            </a:r>
            <a:r>
              <a:rPr lang="en-US" sz="2400" smtClean="0"/>
              <a:t> </a:t>
            </a:r>
          </a:p>
          <a:p>
            <a:pPr marL="1085850" lvl="2">
              <a:lnSpc>
                <a:spcPct val="90000"/>
              </a:lnSpc>
            </a:pPr>
            <a:r>
              <a:rPr lang="en-US" smtClean="0"/>
              <a:t>greatest number of molecular collisions</a:t>
            </a:r>
          </a:p>
          <a:p>
            <a:pPr marL="1085850" lvl="2">
              <a:lnSpc>
                <a:spcPct val="90000"/>
              </a:lnSpc>
            </a:pPr>
            <a:r>
              <a:rPr lang="en-US" smtClean="0"/>
              <a:t>human enzymes = 35°- 40°C </a:t>
            </a:r>
          </a:p>
          <a:p>
            <a:pPr marL="1428750" lvl="3">
              <a:lnSpc>
                <a:spcPct val="90000"/>
              </a:lnSpc>
            </a:pPr>
            <a:r>
              <a:rPr lang="en-US" smtClean="0"/>
              <a:t>body temp = 37°C</a:t>
            </a:r>
          </a:p>
          <a:p>
            <a:pPr lvl="1">
              <a:lnSpc>
                <a:spcPct val="90000"/>
              </a:lnSpc>
            </a:pPr>
            <a:r>
              <a:rPr lang="en-US" sz="2400" u="sng" smtClean="0">
                <a:solidFill>
                  <a:srgbClr val="CC0000"/>
                </a:solidFill>
              </a:rPr>
              <a:t>Heat: increase beyond optimum T°</a:t>
            </a:r>
          </a:p>
          <a:p>
            <a:pPr marL="1085850" lvl="2">
              <a:lnSpc>
                <a:spcPct val="90000"/>
              </a:lnSpc>
            </a:pPr>
            <a:r>
              <a:rPr lang="en-US" smtClean="0"/>
              <a:t>increased energy level of molecules disrupts bonds in enzyme &amp; between enzyme &amp; substrate</a:t>
            </a:r>
          </a:p>
          <a:p>
            <a:pPr marL="1428750" lvl="3">
              <a:lnSpc>
                <a:spcPct val="90000"/>
              </a:lnSpc>
            </a:pPr>
            <a:r>
              <a:rPr lang="en-US" smtClean="0"/>
              <a:t>H, ionic = weak bonds</a:t>
            </a:r>
          </a:p>
          <a:p>
            <a:pPr marL="1085850" lvl="2">
              <a:lnSpc>
                <a:spcPct val="90000"/>
              </a:lnSpc>
            </a:pPr>
            <a:r>
              <a:rPr lang="en-US" u="sng" smtClean="0">
                <a:solidFill>
                  <a:srgbClr val="CC0000"/>
                </a:solidFill>
              </a:rPr>
              <a:t>denaturation</a:t>
            </a:r>
            <a:r>
              <a:rPr lang="en-US" smtClean="0"/>
              <a:t> = lose 3D shape (3° structure)</a:t>
            </a:r>
          </a:p>
          <a:p>
            <a:pPr lvl="1">
              <a:lnSpc>
                <a:spcPct val="90000"/>
              </a:lnSpc>
            </a:pPr>
            <a:r>
              <a:rPr lang="en-US" sz="2400" u="sng" smtClean="0">
                <a:solidFill>
                  <a:srgbClr val="CC0000"/>
                </a:solidFill>
              </a:rPr>
              <a:t>Cold: decrease T°</a:t>
            </a:r>
            <a:endParaRPr lang="en-US" sz="2400" smtClean="0"/>
          </a:p>
          <a:p>
            <a:pPr marL="1085850" lvl="2">
              <a:lnSpc>
                <a:spcPct val="90000"/>
              </a:lnSpc>
            </a:pPr>
            <a:r>
              <a:rPr lang="en-US" smtClean="0"/>
              <a:t>molecules move </a:t>
            </a:r>
            <a:r>
              <a:rPr lang="en-US" u="sng" smtClean="0"/>
              <a:t>slower</a:t>
            </a:r>
            <a:r>
              <a:rPr lang="en-US" smtClean="0"/>
              <a:t> </a:t>
            </a:r>
          </a:p>
          <a:p>
            <a:pPr marL="1085850" lvl="2">
              <a:lnSpc>
                <a:spcPct val="90000"/>
              </a:lnSpc>
            </a:pPr>
            <a:r>
              <a:rPr lang="en-US" smtClean="0"/>
              <a:t>decrease collisions between enzyme &amp; substrate</a:t>
            </a:r>
          </a:p>
        </p:txBody>
      </p:sp>
      <p:grpSp>
        <p:nvGrpSpPr>
          <p:cNvPr id="35844" name="Group 16"/>
          <p:cNvGrpSpPr>
            <a:grpSpLocks/>
          </p:cNvGrpSpPr>
          <p:nvPr/>
        </p:nvGrpSpPr>
        <p:grpSpPr bwMode="auto">
          <a:xfrm>
            <a:off x="7088188" y="1217613"/>
            <a:ext cx="1870075" cy="1082675"/>
            <a:chOff x="4465" y="767"/>
            <a:chExt cx="1178" cy="682"/>
          </a:xfrm>
        </p:grpSpPr>
        <p:grpSp>
          <p:nvGrpSpPr>
            <p:cNvPr id="35845" name="Group 13"/>
            <p:cNvGrpSpPr>
              <a:grpSpLocks/>
            </p:cNvGrpSpPr>
            <p:nvPr/>
          </p:nvGrpSpPr>
          <p:grpSpPr bwMode="auto">
            <a:xfrm>
              <a:off x="4470" y="790"/>
              <a:ext cx="1144" cy="659"/>
              <a:chOff x="4470" y="790"/>
              <a:chExt cx="1144" cy="659"/>
            </a:xfrm>
          </p:grpSpPr>
          <p:sp>
            <p:nvSpPr>
              <p:cNvPr id="35847" name="Line 7"/>
              <p:cNvSpPr>
                <a:spLocks noChangeShapeType="1"/>
              </p:cNvSpPr>
              <p:nvPr/>
            </p:nvSpPr>
            <p:spPr bwMode="auto">
              <a:xfrm>
                <a:off x="5108" y="800"/>
                <a:ext cx="0" cy="647"/>
              </a:xfrm>
              <a:prstGeom prst="line">
                <a:avLst/>
              </a:prstGeom>
              <a:noFill/>
              <a:ln w="38100">
                <a:solidFill>
                  <a:srgbClr val="198721"/>
                </a:solidFill>
                <a:round/>
                <a:headEnd/>
                <a:tailEnd/>
              </a:ln>
            </p:spPr>
            <p:txBody>
              <a:bodyPr wrap="none" anchor="ctr"/>
              <a:lstStyle/>
              <a:p>
                <a:endParaRPr lang="en-US"/>
              </a:p>
            </p:txBody>
          </p:sp>
          <p:pic>
            <p:nvPicPr>
              <p:cNvPr id="35848" name="Picture 8"/>
              <p:cNvPicPr>
                <a:picLocks noChangeAspect="1" noChangeArrowheads="1"/>
              </p:cNvPicPr>
              <p:nvPr/>
            </p:nvPicPr>
            <p:blipFill>
              <a:blip r:embed="rId4"/>
              <a:srcRect/>
              <a:stretch>
                <a:fillRect/>
              </a:stretch>
            </p:blipFill>
            <p:spPr bwMode="auto">
              <a:xfrm>
                <a:off x="4586" y="790"/>
                <a:ext cx="808" cy="657"/>
              </a:xfrm>
              <a:prstGeom prst="rect">
                <a:avLst/>
              </a:prstGeom>
              <a:noFill/>
              <a:ln w="9525">
                <a:noFill/>
                <a:miter lim="800000"/>
                <a:headEnd/>
                <a:tailEnd/>
              </a:ln>
            </p:spPr>
          </p:pic>
          <p:sp>
            <p:nvSpPr>
              <p:cNvPr id="35849" name="Freeform 12"/>
              <p:cNvSpPr>
                <a:spLocks/>
              </p:cNvSpPr>
              <p:nvPr/>
            </p:nvSpPr>
            <p:spPr bwMode="auto">
              <a:xfrm>
                <a:off x="4470" y="824"/>
                <a:ext cx="1144" cy="625"/>
              </a:xfrm>
              <a:custGeom>
                <a:avLst/>
                <a:gdLst>
                  <a:gd name="T0" fmla="*/ 1144 w 1144"/>
                  <a:gd name="T1" fmla="*/ 625 h 625"/>
                  <a:gd name="T2" fmla="*/ 0 w 1144"/>
                  <a:gd name="T3" fmla="*/ 625 h 625"/>
                  <a:gd name="T4" fmla="*/ 0 w 1144"/>
                  <a:gd name="T5" fmla="*/ 0 h 625"/>
                  <a:gd name="T6" fmla="*/ 0 60000 65536"/>
                  <a:gd name="T7" fmla="*/ 0 60000 65536"/>
                  <a:gd name="T8" fmla="*/ 0 60000 65536"/>
                  <a:gd name="T9" fmla="*/ 0 w 1144"/>
                  <a:gd name="T10" fmla="*/ 0 h 625"/>
                  <a:gd name="T11" fmla="*/ 1144 w 1144"/>
                  <a:gd name="T12" fmla="*/ 625 h 625"/>
                </a:gdLst>
                <a:ahLst/>
                <a:cxnLst>
                  <a:cxn ang="T6">
                    <a:pos x="T0" y="T1"/>
                  </a:cxn>
                  <a:cxn ang="T7">
                    <a:pos x="T2" y="T3"/>
                  </a:cxn>
                  <a:cxn ang="T8">
                    <a:pos x="T4" y="T5"/>
                  </a:cxn>
                </a:cxnLst>
                <a:rect l="T9" t="T10" r="T11" b="T12"/>
                <a:pathLst>
                  <a:path w="1144" h="625">
                    <a:moveTo>
                      <a:pt x="1144" y="625"/>
                    </a:moveTo>
                    <a:lnTo>
                      <a:pt x="0" y="625"/>
                    </a:lnTo>
                    <a:lnTo>
                      <a:pt x="0" y="0"/>
                    </a:lnTo>
                  </a:path>
                </a:pathLst>
              </a:custGeom>
              <a:noFill/>
              <a:ln w="12700">
                <a:solidFill>
                  <a:srgbClr val="000000"/>
                </a:solidFill>
                <a:prstDash val="solid"/>
                <a:round/>
                <a:headEnd/>
                <a:tailEnd/>
              </a:ln>
            </p:spPr>
            <p:txBody>
              <a:bodyPr/>
              <a:lstStyle/>
              <a:p>
                <a:endParaRPr lang="en-US"/>
              </a:p>
            </p:txBody>
          </p:sp>
        </p:grpSp>
        <p:sp>
          <p:nvSpPr>
            <p:cNvPr id="35846" name="Freeform 15"/>
            <p:cNvSpPr>
              <a:spLocks/>
            </p:cNvSpPr>
            <p:nvPr/>
          </p:nvSpPr>
          <p:spPr bwMode="auto">
            <a:xfrm>
              <a:off x="4465" y="767"/>
              <a:ext cx="1178" cy="675"/>
            </a:xfrm>
            <a:custGeom>
              <a:avLst/>
              <a:gdLst>
                <a:gd name="T0" fmla="*/ 0 w 1178"/>
                <a:gd name="T1" fmla="*/ 0 h 675"/>
                <a:gd name="T2" fmla="*/ 0 w 1178"/>
                <a:gd name="T3" fmla="*/ 675 h 675"/>
                <a:gd name="T4" fmla="*/ 1178 w 1178"/>
                <a:gd name="T5" fmla="*/ 675 h 675"/>
                <a:gd name="T6" fmla="*/ 0 60000 65536"/>
                <a:gd name="T7" fmla="*/ 0 60000 65536"/>
                <a:gd name="T8" fmla="*/ 0 60000 65536"/>
                <a:gd name="T9" fmla="*/ 0 w 1178"/>
                <a:gd name="T10" fmla="*/ 0 h 675"/>
                <a:gd name="T11" fmla="*/ 1178 w 1178"/>
                <a:gd name="T12" fmla="*/ 675 h 675"/>
              </a:gdLst>
              <a:ahLst/>
              <a:cxnLst>
                <a:cxn ang="T6">
                  <a:pos x="T0" y="T1"/>
                </a:cxn>
                <a:cxn ang="T7">
                  <a:pos x="T2" y="T3"/>
                </a:cxn>
                <a:cxn ang="T8">
                  <a:pos x="T4" y="T5"/>
                </a:cxn>
              </a:cxnLst>
              <a:rect l="T9" t="T10" r="T11" b="T12"/>
              <a:pathLst>
                <a:path w="1178" h="675">
                  <a:moveTo>
                    <a:pt x="0" y="0"/>
                  </a:moveTo>
                  <a:lnTo>
                    <a:pt x="0" y="675"/>
                  </a:lnTo>
                  <a:lnTo>
                    <a:pt x="1178" y="675"/>
                  </a:lnTo>
                </a:path>
              </a:pathLst>
            </a:custGeom>
            <a:noFill/>
            <a:ln w="19050" cap="flat" cmpd="sng">
              <a:solidFill>
                <a:srgbClr val="000000"/>
              </a:solidFill>
              <a:prstDash val="solid"/>
              <a:round/>
              <a:headEnd/>
              <a:tailEnd/>
            </a:ln>
          </p:spPr>
          <p:txBody>
            <a:bodyPr wrap="none" anchor="ctr"/>
            <a:lstStyle/>
            <a:p>
              <a:endParaRPr lang="en-US"/>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6227">
                                            <p:txEl>
                                              <p:pRg st="0" end="0"/>
                                            </p:txEl>
                                          </p:spTgt>
                                        </p:tgtEl>
                                        <p:attrNameLst>
                                          <p:attrName>style.visibility</p:attrName>
                                        </p:attrNameLst>
                                      </p:cBhvr>
                                      <p:to>
                                        <p:strVal val="visible"/>
                                      </p:to>
                                    </p:set>
                                    <p:anim calcmode="lin" valueType="num">
                                      <p:cBhvr additive="base">
                                        <p:cTn id="7" dur="500" fill="hold"/>
                                        <p:tgtEl>
                                          <p:spTgt spid="436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62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6227">
                                            <p:txEl>
                                              <p:pRg st="1" end="1"/>
                                            </p:txEl>
                                          </p:spTgt>
                                        </p:tgtEl>
                                        <p:attrNameLst>
                                          <p:attrName>style.visibility</p:attrName>
                                        </p:attrNameLst>
                                      </p:cBhvr>
                                      <p:to>
                                        <p:strVal val="visible"/>
                                      </p:to>
                                    </p:set>
                                    <p:anim calcmode="lin" valueType="num">
                                      <p:cBhvr additive="base">
                                        <p:cTn id="13" dur="500" fill="hold"/>
                                        <p:tgtEl>
                                          <p:spTgt spid="436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62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6227">
                                            <p:txEl>
                                              <p:pRg st="2" end="2"/>
                                            </p:txEl>
                                          </p:spTgt>
                                        </p:tgtEl>
                                        <p:attrNameLst>
                                          <p:attrName>style.visibility</p:attrName>
                                        </p:attrNameLst>
                                      </p:cBhvr>
                                      <p:to>
                                        <p:strVal val="visible"/>
                                      </p:to>
                                    </p:set>
                                    <p:anim calcmode="lin" valueType="num">
                                      <p:cBhvr additive="base">
                                        <p:cTn id="19" dur="500" fill="hold"/>
                                        <p:tgtEl>
                                          <p:spTgt spid="436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62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6227">
                                            <p:txEl>
                                              <p:pRg st="3" end="3"/>
                                            </p:txEl>
                                          </p:spTgt>
                                        </p:tgtEl>
                                        <p:attrNameLst>
                                          <p:attrName>style.visibility</p:attrName>
                                        </p:attrNameLst>
                                      </p:cBhvr>
                                      <p:to>
                                        <p:strVal val="visible"/>
                                      </p:to>
                                    </p:set>
                                    <p:anim calcmode="lin" valueType="num">
                                      <p:cBhvr additive="base">
                                        <p:cTn id="25" dur="500" fill="hold"/>
                                        <p:tgtEl>
                                          <p:spTgt spid="4362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62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36227">
                                            <p:txEl>
                                              <p:pRg st="4" end="4"/>
                                            </p:txEl>
                                          </p:spTgt>
                                        </p:tgtEl>
                                        <p:attrNameLst>
                                          <p:attrName>style.visibility</p:attrName>
                                        </p:attrNameLst>
                                      </p:cBhvr>
                                      <p:to>
                                        <p:strVal val="visible"/>
                                      </p:to>
                                    </p:set>
                                    <p:anim calcmode="lin" valueType="num">
                                      <p:cBhvr additive="base">
                                        <p:cTn id="31" dur="500" fill="hold"/>
                                        <p:tgtEl>
                                          <p:spTgt spid="4362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3622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36227">
                                            <p:txEl>
                                              <p:pRg st="5" end="5"/>
                                            </p:txEl>
                                          </p:spTgt>
                                        </p:tgtEl>
                                        <p:attrNameLst>
                                          <p:attrName>style.visibility</p:attrName>
                                        </p:attrNameLst>
                                      </p:cBhvr>
                                      <p:to>
                                        <p:strVal val="visible"/>
                                      </p:to>
                                    </p:set>
                                    <p:anim calcmode="lin" valueType="num">
                                      <p:cBhvr additive="base">
                                        <p:cTn id="37" dur="500" fill="hold"/>
                                        <p:tgtEl>
                                          <p:spTgt spid="4362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3622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36227">
                                            <p:txEl>
                                              <p:pRg st="6" end="6"/>
                                            </p:txEl>
                                          </p:spTgt>
                                        </p:tgtEl>
                                        <p:attrNameLst>
                                          <p:attrName>style.visibility</p:attrName>
                                        </p:attrNameLst>
                                      </p:cBhvr>
                                      <p:to>
                                        <p:strVal val="visible"/>
                                      </p:to>
                                    </p:set>
                                    <p:anim calcmode="lin" valueType="num">
                                      <p:cBhvr additive="base">
                                        <p:cTn id="43" dur="500" fill="hold"/>
                                        <p:tgtEl>
                                          <p:spTgt spid="43622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3622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builtIn="1"/>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36227">
                                            <p:txEl>
                                              <p:pRg st="7" end="7"/>
                                            </p:txEl>
                                          </p:spTgt>
                                        </p:tgtEl>
                                        <p:attrNameLst>
                                          <p:attrName>style.visibility</p:attrName>
                                        </p:attrNameLst>
                                      </p:cBhvr>
                                      <p:to>
                                        <p:strVal val="visible"/>
                                      </p:to>
                                    </p:set>
                                    <p:anim calcmode="lin" valueType="num">
                                      <p:cBhvr additive="base">
                                        <p:cTn id="49" dur="500" fill="hold"/>
                                        <p:tgtEl>
                                          <p:spTgt spid="43622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3622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builtIn="1"/>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36227">
                                            <p:txEl>
                                              <p:pRg st="8" end="8"/>
                                            </p:txEl>
                                          </p:spTgt>
                                        </p:tgtEl>
                                        <p:attrNameLst>
                                          <p:attrName>style.visibility</p:attrName>
                                        </p:attrNameLst>
                                      </p:cBhvr>
                                      <p:to>
                                        <p:strVal val="visible"/>
                                      </p:to>
                                    </p:set>
                                    <p:anim calcmode="lin" valueType="num">
                                      <p:cBhvr additive="base">
                                        <p:cTn id="55" dur="500" fill="hold"/>
                                        <p:tgtEl>
                                          <p:spTgt spid="43622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3622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builtIn="1"/>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36227">
                                            <p:txEl>
                                              <p:pRg st="9" end="9"/>
                                            </p:txEl>
                                          </p:spTgt>
                                        </p:tgtEl>
                                        <p:attrNameLst>
                                          <p:attrName>style.visibility</p:attrName>
                                        </p:attrNameLst>
                                      </p:cBhvr>
                                      <p:to>
                                        <p:strVal val="visible"/>
                                      </p:to>
                                    </p:set>
                                    <p:anim calcmode="lin" valueType="num">
                                      <p:cBhvr additive="base">
                                        <p:cTn id="61" dur="500" fill="hold"/>
                                        <p:tgtEl>
                                          <p:spTgt spid="43622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3622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builtIn="1"/>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36227">
                                            <p:txEl>
                                              <p:pRg st="10" end="10"/>
                                            </p:txEl>
                                          </p:spTgt>
                                        </p:tgtEl>
                                        <p:attrNameLst>
                                          <p:attrName>style.visibility</p:attrName>
                                        </p:attrNameLst>
                                      </p:cBhvr>
                                      <p:to>
                                        <p:strVal val="visible"/>
                                      </p:to>
                                    </p:set>
                                    <p:anim calcmode="lin" valueType="num">
                                      <p:cBhvr additive="base">
                                        <p:cTn id="67" dur="500" fill="hold"/>
                                        <p:tgtEl>
                                          <p:spTgt spid="436227">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3622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builtIn="1"/>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36227">
                                            <p:txEl>
                                              <p:pRg st="11" end="11"/>
                                            </p:txEl>
                                          </p:spTgt>
                                        </p:tgtEl>
                                        <p:attrNameLst>
                                          <p:attrName>style.visibility</p:attrName>
                                        </p:attrNameLst>
                                      </p:cBhvr>
                                      <p:to>
                                        <p:strVal val="visible"/>
                                      </p:to>
                                    </p:set>
                                    <p:anim calcmode="lin" valueType="num">
                                      <p:cBhvr additive="base">
                                        <p:cTn id="73" dur="500" fill="hold"/>
                                        <p:tgtEl>
                                          <p:spTgt spid="436227">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36227">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pPr>
              <a:defRPr/>
            </a:pPr>
            <a:r>
              <a:rPr lang="en-US" smtClean="0"/>
              <a:t>Enzymes and temperature</a:t>
            </a:r>
          </a:p>
        </p:txBody>
      </p:sp>
      <p:sp>
        <p:nvSpPr>
          <p:cNvPr id="36867" name="Rectangle 3" descr="Rectangle: Click to edit Master text styles&#10;Second level&#10;Third level&#10;Fourth level&#10;Fifth level"/>
          <p:cNvSpPr>
            <a:spLocks noGrp="1" noChangeArrowheads="1"/>
          </p:cNvSpPr>
          <p:nvPr>
            <p:ph type="body" idx="1"/>
          </p:nvPr>
        </p:nvSpPr>
        <p:spPr>
          <a:xfrm>
            <a:off x="838200" y="1371600"/>
            <a:ext cx="7772400" cy="1082675"/>
          </a:xfrm>
        </p:spPr>
        <p:txBody>
          <a:bodyPr/>
          <a:lstStyle/>
          <a:p>
            <a:r>
              <a:rPr lang="en-US" smtClean="0"/>
              <a:t>Different enzymes function in different organisms in different environments</a:t>
            </a:r>
          </a:p>
        </p:txBody>
      </p:sp>
      <p:grpSp>
        <p:nvGrpSpPr>
          <p:cNvPr id="2" name="Group 8"/>
          <p:cNvGrpSpPr>
            <a:grpSpLocks/>
          </p:cNvGrpSpPr>
          <p:nvPr/>
        </p:nvGrpSpPr>
        <p:grpSpPr bwMode="auto">
          <a:xfrm>
            <a:off x="3200400" y="3114675"/>
            <a:ext cx="752475" cy="3322638"/>
            <a:chOff x="2959" y="1421"/>
            <a:chExt cx="474" cy="2093"/>
          </a:xfrm>
        </p:grpSpPr>
        <p:sp>
          <p:nvSpPr>
            <p:cNvPr id="36883" name="Rectangle 9"/>
            <p:cNvSpPr>
              <a:spLocks noChangeArrowheads="1"/>
            </p:cNvSpPr>
            <p:nvPr/>
          </p:nvSpPr>
          <p:spPr bwMode="auto">
            <a:xfrm>
              <a:off x="2959" y="3264"/>
              <a:ext cx="474" cy="250"/>
            </a:xfrm>
            <a:prstGeom prst="rect">
              <a:avLst/>
            </a:prstGeom>
            <a:noFill/>
            <a:ln w="9525">
              <a:noFill/>
              <a:miter lim="800000"/>
              <a:headEnd/>
              <a:tailEnd/>
            </a:ln>
          </p:spPr>
          <p:txBody>
            <a:bodyPr wrap="none" anchor="ctr">
              <a:spAutoFit/>
            </a:bodyPr>
            <a:lstStyle/>
            <a:p>
              <a:r>
                <a:rPr lang="en-US" sz="2000" b="1">
                  <a:solidFill>
                    <a:srgbClr val="198721"/>
                  </a:solidFill>
                </a:rPr>
                <a:t>37°C</a:t>
              </a:r>
              <a:endParaRPr lang="en-US" b="1">
                <a:solidFill>
                  <a:srgbClr val="198721"/>
                </a:solidFill>
              </a:endParaRPr>
            </a:p>
          </p:txBody>
        </p:sp>
        <p:sp>
          <p:nvSpPr>
            <p:cNvPr id="36884" name="Line 10"/>
            <p:cNvSpPr>
              <a:spLocks noChangeShapeType="1"/>
            </p:cNvSpPr>
            <p:nvPr/>
          </p:nvSpPr>
          <p:spPr bwMode="auto">
            <a:xfrm>
              <a:off x="3168" y="1421"/>
              <a:ext cx="0" cy="1843"/>
            </a:xfrm>
            <a:prstGeom prst="line">
              <a:avLst/>
            </a:prstGeom>
            <a:noFill/>
            <a:ln w="38100">
              <a:solidFill>
                <a:srgbClr val="198721"/>
              </a:solidFill>
              <a:round/>
              <a:headEnd/>
              <a:tailEnd/>
            </a:ln>
          </p:spPr>
          <p:txBody>
            <a:bodyPr wrap="none" anchor="ctr"/>
            <a:lstStyle/>
            <a:p>
              <a:endParaRPr lang="en-US"/>
            </a:p>
          </p:txBody>
        </p:sp>
      </p:grpSp>
      <p:pic>
        <p:nvPicPr>
          <p:cNvPr id="470027" name="Picture 11"/>
          <p:cNvPicPr>
            <a:picLocks noChangeAspect="1" noChangeArrowheads="1"/>
          </p:cNvPicPr>
          <p:nvPr/>
        </p:nvPicPr>
        <p:blipFill>
          <a:blip r:embed="rId6"/>
          <a:srcRect/>
          <a:stretch>
            <a:fillRect/>
          </a:stretch>
        </p:blipFill>
        <p:spPr bwMode="auto">
          <a:xfrm>
            <a:off x="1169988" y="3068638"/>
            <a:ext cx="3657600" cy="2971800"/>
          </a:xfrm>
          <a:prstGeom prst="rect">
            <a:avLst/>
          </a:prstGeom>
          <a:noFill/>
          <a:ln w="9525">
            <a:noFill/>
            <a:miter lim="800000"/>
            <a:headEnd/>
            <a:tailEnd/>
          </a:ln>
        </p:spPr>
      </p:pic>
      <p:sp>
        <p:nvSpPr>
          <p:cNvPr id="36870" name="Freeform 17"/>
          <p:cNvSpPr>
            <a:spLocks/>
          </p:cNvSpPr>
          <p:nvPr/>
        </p:nvSpPr>
        <p:spPr bwMode="auto">
          <a:xfrm>
            <a:off x="1076325" y="3227388"/>
            <a:ext cx="7415213" cy="2819400"/>
          </a:xfrm>
          <a:custGeom>
            <a:avLst/>
            <a:gdLst>
              <a:gd name="T0" fmla="*/ 3263 w 3263"/>
              <a:gd name="T1" fmla="*/ 1776 h 1776"/>
              <a:gd name="T2" fmla="*/ 0 w 3263"/>
              <a:gd name="T3" fmla="*/ 1776 h 1776"/>
              <a:gd name="T4" fmla="*/ 0 w 3263"/>
              <a:gd name="T5" fmla="*/ 0 h 1776"/>
              <a:gd name="T6" fmla="*/ 0 60000 65536"/>
              <a:gd name="T7" fmla="*/ 0 60000 65536"/>
              <a:gd name="T8" fmla="*/ 0 60000 65536"/>
              <a:gd name="T9" fmla="*/ 0 w 3263"/>
              <a:gd name="T10" fmla="*/ 0 h 1776"/>
              <a:gd name="T11" fmla="*/ 3263 w 3263"/>
              <a:gd name="T12" fmla="*/ 1776 h 1776"/>
            </a:gdLst>
            <a:ahLst/>
            <a:cxnLst>
              <a:cxn ang="T6">
                <a:pos x="T0" y="T1"/>
              </a:cxn>
              <a:cxn ang="T7">
                <a:pos x="T2" y="T3"/>
              </a:cxn>
              <a:cxn ang="T8">
                <a:pos x="T4" y="T5"/>
              </a:cxn>
            </a:cxnLst>
            <a:rect l="T9" t="T10" r="T11" b="T12"/>
            <a:pathLst>
              <a:path w="3263" h="1776">
                <a:moveTo>
                  <a:pt x="3263" y="1776"/>
                </a:moveTo>
                <a:lnTo>
                  <a:pt x="0" y="1776"/>
                </a:lnTo>
                <a:lnTo>
                  <a:pt x="0" y="0"/>
                </a:lnTo>
              </a:path>
            </a:pathLst>
          </a:custGeom>
          <a:noFill/>
          <a:ln w="38100">
            <a:solidFill>
              <a:srgbClr val="000000"/>
            </a:solidFill>
            <a:prstDash val="solid"/>
            <a:round/>
            <a:headEnd/>
            <a:tailEnd/>
          </a:ln>
        </p:spPr>
        <p:txBody>
          <a:bodyPr/>
          <a:lstStyle/>
          <a:p>
            <a:endParaRPr lang="en-US"/>
          </a:p>
        </p:txBody>
      </p:sp>
      <p:sp>
        <p:nvSpPr>
          <p:cNvPr id="36871" name="Rectangle 13"/>
          <p:cNvSpPr>
            <a:spLocks noChangeArrowheads="1"/>
          </p:cNvSpPr>
          <p:nvPr/>
        </p:nvSpPr>
        <p:spPr bwMode="auto">
          <a:xfrm>
            <a:off x="3152775" y="6269038"/>
            <a:ext cx="1946275" cy="457200"/>
          </a:xfrm>
          <a:prstGeom prst="rect">
            <a:avLst/>
          </a:prstGeom>
          <a:noFill/>
          <a:ln w="9525">
            <a:noFill/>
            <a:miter lim="800000"/>
            <a:headEnd/>
            <a:tailEnd/>
          </a:ln>
        </p:spPr>
        <p:txBody>
          <a:bodyPr wrap="none" anchor="ctr">
            <a:spAutoFit/>
          </a:bodyPr>
          <a:lstStyle/>
          <a:p>
            <a:r>
              <a:rPr lang="en-US" b="1">
                <a:solidFill>
                  <a:srgbClr val="0F116A"/>
                </a:solidFill>
              </a:rPr>
              <a:t>temperature</a:t>
            </a:r>
            <a:endParaRPr lang="en-US" sz="3000" b="1">
              <a:solidFill>
                <a:srgbClr val="0F116A"/>
              </a:solidFill>
            </a:endParaRPr>
          </a:p>
        </p:txBody>
      </p:sp>
      <p:sp>
        <p:nvSpPr>
          <p:cNvPr id="36872" name="Line 14"/>
          <p:cNvSpPr>
            <a:spLocks noChangeShapeType="1"/>
          </p:cNvSpPr>
          <p:nvPr/>
        </p:nvSpPr>
        <p:spPr bwMode="auto">
          <a:xfrm>
            <a:off x="5260975" y="6497638"/>
            <a:ext cx="990600" cy="0"/>
          </a:xfrm>
          <a:prstGeom prst="line">
            <a:avLst/>
          </a:prstGeom>
          <a:noFill/>
          <a:ln w="38100">
            <a:solidFill>
              <a:srgbClr val="0F116A"/>
            </a:solidFill>
            <a:round/>
            <a:headEnd/>
            <a:tailEnd type="triangle" w="med" len="med"/>
          </a:ln>
        </p:spPr>
        <p:txBody>
          <a:bodyPr wrap="none" anchor="ctr"/>
          <a:lstStyle/>
          <a:p>
            <a:endParaRPr lang="en-US"/>
          </a:p>
        </p:txBody>
      </p:sp>
      <p:sp>
        <p:nvSpPr>
          <p:cNvPr id="36873" name="Rectangle 15"/>
          <p:cNvSpPr>
            <a:spLocks noChangeArrowheads="1"/>
          </p:cNvSpPr>
          <p:nvPr/>
        </p:nvSpPr>
        <p:spPr bwMode="auto">
          <a:xfrm rot="-5400000">
            <a:off x="-360362" y="4625975"/>
            <a:ext cx="2012950" cy="457200"/>
          </a:xfrm>
          <a:prstGeom prst="rect">
            <a:avLst/>
          </a:prstGeom>
          <a:noFill/>
          <a:ln w="9525">
            <a:noFill/>
            <a:miter lim="800000"/>
            <a:headEnd/>
            <a:tailEnd/>
          </a:ln>
        </p:spPr>
        <p:txBody>
          <a:bodyPr wrap="none" anchor="ctr">
            <a:spAutoFit/>
          </a:bodyPr>
          <a:lstStyle/>
          <a:p>
            <a:r>
              <a:rPr lang="en-US" b="1">
                <a:solidFill>
                  <a:srgbClr val="0F116A"/>
                </a:solidFill>
              </a:rPr>
              <a:t>reaction rate</a:t>
            </a:r>
            <a:endParaRPr lang="en-US" sz="3000" b="1">
              <a:solidFill>
                <a:srgbClr val="0F116A"/>
              </a:solidFill>
            </a:endParaRPr>
          </a:p>
        </p:txBody>
      </p:sp>
      <p:sp>
        <p:nvSpPr>
          <p:cNvPr id="36874" name="Line 16"/>
          <p:cNvSpPr>
            <a:spLocks noChangeShapeType="1"/>
          </p:cNvSpPr>
          <p:nvPr/>
        </p:nvSpPr>
        <p:spPr bwMode="auto">
          <a:xfrm rot="-5400000">
            <a:off x="384175" y="3602038"/>
            <a:ext cx="609600" cy="0"/>
          </a:xfrm>
          <a:prstGeom prst="line">
            <a:avLst/>
          </a:prstGeom>
          <a:noFill/>
          <a:ln w="38100">
            <a:solidFill>
              <a:srgbClr val="0F116A"/>
            </a:solidFill>
            <a:round/>
            <a:headEnd/>
            <a:tailEnd type="triangle" w="med" len="med"/>
          </a:ln>
        </p:spPr>
        <p:txBody>
          <a:bodyPr wrap="none" anchor="ctr"/>
          <a:lstStyle/>
          <a:p>
            <a:endParaRPr lang="en-US"/>
          </a:p>
        </p:txBody>
      </p:sp>
      <p:grpSp>
        <p:nvGrpSpPr>
          <p:cNvPr id="3" name="Group 20"/>
          <p:cNvGrpSpPr>
            <a:grpSpLocks/>
          </p:cNvGrpSpPr>
          <p:nvPr/>
        </p:nvGrpSpPr>
        <p:grpSpPr bwMode="auto">
          <a:xfrm>
            <a:off x="6029325" y="3114675"/>
            <a:ext cx="752475" cy="3322638"/>
            <a:chOff x="2963" y="1421"/>
            <a:chExt cx="474" cy="2093"/>
          </a:xfrm>
        </p:grpSpPr>
        <p:sp>
          <p:nvSpPr>
            <p:cNvPr id="36881" name="Rectangle 21"/>
            <p:cNvSpPr>
              <a:spLocks noChangeArrowheads="1"/>
            </p:cNvSpPr>
            <p:nvPr/>
          </p:nvSpPr>
          <p:spPr bwMode="auto">
            <a:xfrm>
              <a:off x="2963" y="3264"/>
              <a:ext cx="474" cy="250"/>
            </a:xfrm>
            <a:prstGeom prst="rect">
              <a:avLst/>
            </a:prstGeom>
            <a:noFill/>
            <a:ln w="9525">
              <a:noFill/>
              <a:miter lim="800000"/>
              <a:headEnd/>
              <a:tailEnd/>
            </a:ln>
          </p:spPr>
          <p:txBody>
            <a:bodyPr wrap="none" anchor="ctr">
              <a:spAutoFit/>
            </a:bodyPr>
            <a:lstStyle/>
            <a:p>
              <a:r>
                <a:rPr lang="en-US" sz="2000" b="1">
                  <a:solidFill>
                    <a:srgbClr val="198721"/>
                  </a:solidFill>
                </a:rPr>
                <a:t>70°C</a:t>
              </a:r>
              <a:endParaRPr lang="en-US" b="1">
                <a:solidFill>
                  <a:srgbClr val="198721"/>
                </a:solidFill>
              </a:endParaRPr>
            </a:p>
          </p:txBody>
        </p:sp>
        <p:sp>
          <p:nvSpPr>
            <p:cNvPr id="36882" name="Line 22"/>
            <p:cNvSpPr>
              <a:spLocks noChangeShapeType="1"/>
            </p:cNvSpPr>
            <p:nvPr/>
          </p:nvSpPr>
          <p:spPr bwMode="auto">
            <a:xfrm>
              <a:off x="3168" y="1421"/>
              <a:ext cx="0" cy="1843"/>
            </a:xfrm>
            <a:prstGeom prst="line">
              <a:avLst/>
            </a:prstGeom>
            <a:noFill/>
            <a:ln w="38100">
              <a:solidFill>
                <a:srgbClr val="198721"/>
              </a:solidFill>
              <a:round/>
              <a:headEnd/>
              <a:tailEnd/>
            </a:ln>
          </p:spPr>
          <p:txBody>
            <a:bodyPr wrap="none" anchor="ctr"/>
            <a:lstStyle/>
            <a:p>
              <a:endParaRPr lang="en-US"/>
            </a:p>
          </p:txBody>
        </p:sp>
      </p:grpSp>
      <p:sp>
        <p:nvSpPr>
          <p:cNvPr id="470039" name="Rectangle 23"/>
          <p:cNvSpPr>
            <a:spLocks noChangeArrowheads="1"/>
          </p:cNvSpPr>
          <p:nvPr/>
        </p:nvSpPr>
        <p:spPr bwMode="auto">
          <a:xfrm>
            <a:off x="3486150" y="2736850"/>
            <a:ext cx="2019300" cy="304800"/>
          </a:xfrm>
          <a:prstGeom prst="rect">
            <a:avLst/>
          </a:prstGeom>
          <a:solidFill>
            <a:srgbClr val="FFEA18"/>
          </a:solidFill>
          <a:ln w="9525">
            <a:noFill/>
            <a:miter lim="800000"/>
            <a:headEnd/>
            <a:tailEnd/>
          </a:ln>
        </p:spPr>
        <p:txBody>
          <a:bodyPr wrap="none" tIns="0" bIns="0" anchor="ctr">
            <a:spAutoFit/>
          </a:bodyPr>
          <a:lstStyle/>
          <a:p>
            <a:r>
              <a:rPr lang="en-US" sz="2000" b="1">
                <a:solidFill>
                  <a:srgbClr val="0F116A"/>
                </a:solidFill>
              </a:rPr>
              <a:t>human enzyme</a:t>
            </a:r>
          </a:p>
        </p:txBody>
      </p:sp>
      <p:sp>
        <p:nvSpPr>
          <p:cNvPr id="470040" name="Rectangle 24"/>
          <p:cNvSpPr>
            <a:spLocks noChangeArrowheads="1"/>
          </p:cNvSpPr>
          <p:nvPr/>
        </p:nvSpPr>
        <p:spPr bwMode="auto">
          <a:xfrm>
            <a:off x="6319838" y="2552700"/>
            <a:ext cx="2160587" cy="488950"/>
          </a:xfrm>
          <a:prstGeom prst="rect">
            <a:avLst/>
          </a:prstGeom>
          <a:solidFill>
            <a:srgbClr val="FFEA18"/>
          </a:solidFill>
          <a:ln w="9525">
            <a:noFill/>
            <a:miter lim="800000"/>
            <a:headEnd/>
            <a:tailEnd/>
          </a:ln>
        </p:spPr>
        <p:txBody>
          <a:bodyPr wrap="none" tIns="0" bIns="0" anchor="ctr">
            <a:spAutoFit/>
          </a:bodyPr>
          <a:lstStyle/>
          <a:p>
            <a:pPr>
              <a:lnSpc>
                <a:spcPct val="80000"/>
              </a:lnSpc>
            </a:pPr>
            <a:r>
              <a:rPr lang="en-US" sz="2000" b="1">
                <a:solidFill>
                  <a:srgbClr val="0F116A"/>
                </a:solidFill>
              </a:rPr>
              <a:t>hot spring</a:t>
            </a:r>
            <a:br>
              <a:rPr lang="en-US" sz="2000" b="1">
                <a:solidFill>
                  <a:srgbClr val="0F116A"/>
                </a:solidFill>
              </a:rPr>
            </a:br>
            <a:r>
              <a:rPr lang="en-US" sz="2000" b="1">
                <a:solidFill>
                  <a:srgbClr val="0F116A"/>
                </a:solidFill>
              </a:rPr>
              <a:t>bacteria enzyme</a:t>
            </a:r>
          </a:p>
        </p:txBody>
      </p:sp>
      <p:pic>
        <p:nvPicPr>
          <p:cNvPr id="470041" name="Picture 25"/>
          <p:cNvPicPr>
            <a:picLocks noChangeAspect="1" noChangeArrowheads="1"/>
          </p:cNvPicPr>
          <p:nvPr/>
        </p:nvPicPr>
        <p:blipFill>
          <a:blip r:embed="rId7"/>
          <a:srcRect b="2594"/>
          <a:stretch>
            <a:fillRect/>
          </a:stretch>
        </p:blipFill>
        <p:spPr bwMode="auto">
          <a:xfrm>
            <a:off x="7169150" y="3295650"/>
            <a:ext cx="1795463" cy="2476500"/>
          </a:xfrm>
          <a:prstGeom prst="rect">
            <a:avLst/>
          </a:prstGeom>
          <a:noFill/>
          <a:ln w="9525">
            <a:noFill/>
            <a:miter lim="800000"/>
            <a:headEnd/>
            <a:tailEnd/>
          </a:ln>
          <a:effectLst>
            <a:outerShdw dist="35921" dir="2700000" algn="ctr" rotWithShape="0">
              <a:srgbClr val="808080">
                <a:alpha val="75000"/>
              </a:srgbClr>
            </a:outerShdw>
          </a:effectLst>
        </p:spPr>
      </p:pic>
      <p:pic>
        <p:nvPicPr>
          <p:cNvPr id="470034" name="Picture 18"/>
          <p:cNvPicPr>
            <a:picLocks noChangeAspect="1" noChangeArrowheads="1"/>
          </p:cNvPicPr>
          <p:nvPr/>
        </p:nvPicPr>
        <p:blipFill>
          <a:blip r:embed="rId6"/>
          <a:srcRect/>
          <a:stretch>
            <a:fillRect/>
          </a:stretch>
        </p:blipFill>
        <p:spPr bwMode="auto">
          <a:xfrm>
            <a:off x="3937000" y="3092450"/>
            <a:ext cx="3657600" cy="2971800"/>
          </a:xfrm>
          <a:prstGeom prst="rect">
            <a:avLst/>
          </a:prstGeom>
          <a:noFill/>
          <a:ln w="9525">
            <a:noFill/>
            <a:miter lim="800000"/>
            <a:headEnd/>
            <a:tailEnd/>
          </a:ln>
        </p:spPr>
      </p:pic>
      <p:sp>
        <p:nvSpPr>
          <p:cNvPr id="470042" name="Rectangle 26"/>
          <p:cNvSpPr>
            <a:spLocks noChangeArrowheads="1"/>
          </p:cNvSpPr>
          <p:nvPr/>
        </p:nvSpPr>
        <p:spPr bwMode="auto">
          <a:xfrm>
            <a:off x="8110538" y="6461125"/>
            <a:ext cx="1033462" cy="396875"/>
          </a:xfrm>
          <a:prstGeom prst="rect">
            <a:avLst/>
          </a:prstGeom>
          <a:noFill/>
          <a:ln w="9525">
            <a:noFill/>
            <a:miter lim="800000"/>
            <a:headEnd/>
            <a:tailEnd/>
          </a:ln>
        </p:spPr>
        <p:txBody>
          <a:bodyPr wrap="none" anchor="ctr">
            <a:spAutoFit/>
          </a:bodyPr>
          <a:lstStyle/>
          <a:p>
            <a:r>
              <a:rPr lang="en-US" sz="2000" b="1">
                <a:solidFill>
                  <a:srgbClr val="198721"/>
                </a:solidFill>
              </a:rPr>
              <a:t>(158°F)</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470027"/>
                                        </p:tgtEl>
                                        <p:attrNameLst>
                                          <p:attrName>style.visibility</p:attrName>
                                        </p:attrNameLst>
                                      </p:cBhvr>
                                      <p:to>
                                        <p:strVal val="visible"/>
                                      </p:to>
                                    </p:set>
                                    <p:anim calcmode="lin" valueType="num">
                                      <p:cBhvr>
                                        <p:cTn id="7" dur="500" fill="hold"/>
                                        <p:tgtEl>
                                          <p:spTgt spid="470027"/>
                                        </p:tgtEl>
                                        <p:attrNameLst>
                                          <p:attrName>ppt_x</p:attrName>
                                        </p:attrNameLst>
                                      </p:cBhvr>
                                      <p:tavLst>
                                        <p:tav tm="0">
                                          <p:val>
                                            <p:strVal val="#ppt_x-#ppt_w/2"/>
                                          </p:val>
                                        </p:tav>
                                        <p:tav tm="100000">
                                          <p:val>
                                            <p:strVal val="#ppt_x"/>
                                          </p:val>
                                        </p:tav>
                                      </p:tavLst>
                                    </p:anim>
                                    <p:anim calcmode="lin" valueType="num">
                                      <p:cBhvr>
                                        <p:cTn id="8" dur="500" fill="hold"/>
                                        <p:tgtEl>
                                          <p:spTgt spid="470027"/>
                                        </p:tgtEl>
                                        <p:attrNameLst>
                                          <p:attrName>ppt_y</p:attrName>
                                        </p:attrNameLst>
                                      </p:cBhvr>
                                      <p:tavLst>
                                        <p:tav tm="0">
                                          <p:val>
                                            <p:strVal val="#ppt_y"/>
                                          </p:val>
                                        </p:tav>
                                        <p:tav tm="100000">
                                          <p:val>
                                            <p:strVal val="#ppt_y"/>
                                          </p:val>
                                        </p:tav>
                                      </p:tavLst>
                                    </p:anim>
                                    <p:anim calcmode="lin" valueType="num">
                                      <p:cBhvr>
                                        <p:cTn id="9" dur="500" fill="hold"/>
                                        <p:tgtEl>
                                          <p:spTgt spid="470027"/>
                                        </p:tgtEl>
                                        <p:attrNameLst>
                                          <p:attrName>ppt_w</p:attrName>
                                        </p:attrNameLst>
                                      </p:cBhvr>
                                      <p:tavLst>
                                        <p:tav tm="0">
                                          <p:val>
                                            <p:fltVal val="0"/>
                                          </p:val>
                                        </p:tav>
                                        <p:tav tm="100000">
                                          <p:val>
                                            <p:strVal val="#ppt_w"/>
                                          </p:val>
                                        </p:tav>
                                      </p:tavLst>
                                    </p:anim>
                                    <p:anim calcmode="lin" valueType="num">
                                      <p:cBhvr>
                                        <p:cTn id="10" dur="500" fill="hold"/>
                                        <p:tgtEl>
                                          <p:spTgt spid="47002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4" name="Vibro Up" builtIn="1"/>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70039"/>
                                        </p:tgtEl>
                                        <p:attrNameLst>
                                          <p:attrName>style.visibility</p:attrName>
                                        </p:attrNameLst>
                                      </p:cBhvr>
                                      <p:to>
                                        <p:strVal val="visible"/>
                                      </p:to>
                                    </p:set>
                                    <p:animEffect transition="in" filter="wipe(left)">
                                      <p:cBhvr>
                                        <p:cTn id="20" dur="500"/>
                                        <p:tgtEl>
                                          <p:spTgt spid="470039"/>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 builtIn="1"/>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70041"/>
                                        </p:tgtEl>
                                        <p:attrNameLst>
                                          <p:attrName>style.visibility</p:attrName>
                                        </p:attrNameLst>
                                      </p:cBhvr>
                                      <p:to>
                                        <p:strVal val="visible"/>
                                      </p:to>
                                    </p:set>
                                    <p:animEffect transition="in" filter="wipe(left)">
                                      <p:cBhvr>
                                        <p:cTn id="25" dur="500"/>
                                        <p:tgtEl>
                                          <p:spTgt spid="470041"/>
                                        </p:tgtEl>
                                      </p:cBhvr>
                                    </p:animEffect>
                                  </p:childTnLst>
                                  <p:subTnLst>
                                    <p:audio>
                                      <p:cMediaNode>
                                        <p:cTn display="0" masterRel="sameClick">
                                          <p:stCondLst>
                                            <p:cond evt="begin" delay="0">
                                              <p:tn val="23"/>
                                            </p:cond>
                                          </p:stCondLst>
                                          <p:endCondLst>
                                            <p:cond evt="onStopAudio" delay="0">
                                              <p:tgtEl>
                                                <p:sldTgt/>
                                              </p:tgtEl>
                                            </p:cond>
                                          </p:endCondLst>
                                        </p:cTn>
                                        <p:tgtEl>
                                          <p:sndTgt r:embed="rId4" name="Vibro Up" builtIn="1"/>
                                        </p:tgtEl>
                                      </p:cMediaNode>
                                    </p:audio>
                                  </p:sub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470034"/>
                                        </p:tgtEl>
                                        <p:attrNameLst>
                                          <p:attrName>style.visibility</p:attrName>
                                        </p:attrNameLst>
                                      </p:cBhvr>
                                      <p:to>
                                        <p:strVal val="visible"/>
                                      </p:to>
                                    </p:set>
                                    <p:anim calcmode="lin" valueType="num">
                                      <p:cBhvr>
                                        <p:cTn id="30" dur="500" fill="hold"/>
                                        <p:tgtEl>
                                          <p:spTgt spid="470034"/>
                                        </p:tgtEl>
                                        <p:attrNameLst>
                                          <p:attrName>ppt_x</p:attrName>
                                        </p:attrNameLst>
                                      </p:cBhvr>
                                      <p:tavLst>
                                        <p:tav tm="0">
                                          <p:val>
                                            <p:strVal val="#ppt_x-#ppt_w/2"/>
                                          </p:val>
                                        </p:tav>
                                        <p:tav tm="100000">
                                          <p:val>
                                            <p:strVal val="#ppt_x"/>
                                          </p:val>
                                        </p:tav>
                                      </p:tavLst>
                                    </p:anim>
                                    <p:anim calcmode="lin" valueType="num">
                                      <p:cBhvr>
                                        <p:cTn id="31" dur="500" fill="hold"/>
                                        <p:tgtEl>
                                          <p:spTgt spid="470034"/>
                                        </p:tgtEl>
                                        <p:attrNameLst>
                                          <p:attrName>ppt_y</p:attrName>
                                        </p:attrNameLst>
                                      </p:cBhvr>
                                      <p:tavLst>
                                        <p:tav tm="0">
                                          <p:val>
                                            <p:strVal val="#ppt_y"/>
                                          </p:val>
                                        </p:tav>
                                        <p:tav tm="100000">
                                          <p:val>
                                            <p:strVal val="#ppt_y"/>
                                          </p:val>
                                        </p:tav>
                                      </p:tavLst>
                                    </p:anim>
                                    <p:anim calcmode="lin" valueType="num">
                                      <p:cBhvr>
                                        <p:cTn id="32" dur="500" fill="hold"/>
                                        <p:tgtEl>
                                          <p:spTgt spid="470034"/>
                                        </p:tgtEl>
                                        <p:attrNameLst>
                                          <p:attrName>ppt_w</p:attrName>
                                        </p:attrNameLst>
                                      </p:cBhvr>
                                      <p:tavLst>
                                        <p:tav tm="0">
                                          <p:val>
                                            <p:fltVal val="0"/>
                                          </p:val>
                                        </p:tav>
                                        <p:tav tm="100000">
                                          <p:val>
                                            <p:strVal val="#ppt_w"/>
                                          </p:val>
                                        </p:tav>
                                      </p:tavLst>
                                    </p:anim>
                                    <p:anim calcmode="lin" valueType="num">
                                      <p:cBhvr>
                                        <p:cTn id="33" dur="500" fill="hold"/>
                                        <p:tgtEl>
                                          <p:spTgt spid="47003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builtIn="1"/>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4" name="Vibro Up" builtIn="1"/>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70042">
                                            <p:txEl>
                                              <p:pRg st="0" end="0"/>
                                            </p:txEl>
                                          </p:spTgt>
                                        </p:tgtEl>
                                        <p:attrNameLst>
                                          <p:attrName>style.visibility</p:attrName>
                                        </p:attrNameLst>
                                      </p:cBhvr>
                                      <p:to>
                                        <p:strVal val="visible"/>
                                      </p:to>
                                    </p:set>
                                    <p:animEffect transition="in" filter="wipe(left)">
                                      <p:cBhvr>
                                        <p:cTn id="43" dur="500"/>
                                        <p:tgtEl>
                                          <p:spTgt spid="47004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70040"/>
                                        </p:tgtEl>
                                        <p:attrNameLst>
                                          <p:attrName>style.visibility</p:attrName>
                                        </p:attrNameLst>
                                      </p:cBhvr>
                                      <p:to>
                                        <p:strVal val="visible"/>
                                      </p:to>
                                    </p:set>
                                    <p:animEffect transition="in" filter="wipe(left)">
                                      <p:cBhvr>
                                        <p:cTn id="48" dur="500"/>
                                        <p:tgtEl>
                                          <p:spTgt spid="470040"/>
                                        </p:tgtEl>
                                      </p:cBhvr>
                                    </p:animEffect>
                                  </p:childTnLst>
                                  <p:subTnLst>
                                    <p:audio>
                                      <p:cMediaNode>
                                        <p:cTn display="0" masterRel="sameClick">
                                          <p:stCondLst>
                                            <p:cond evt="begin" delay="0">
                                              <p:tn val="46"/>
                                            </p:cond>
                                          </p:stCondLst>
                                          <p:endCondLst>
                                            <p:cond evt="onStopAudio" delay="0">
                                              <p:tgtEl>
                                                <p:sldTgt/>
                                              </p:tgtEl>
                                            </p:cond>
                                          </p:endCondLst>
                                        </p:cTn>
                                        <p:tgtEl>
                                          <p:sndTgt r:embed="rId5" name="Chimes"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39" grpId="0" animBg="1" autoUpdateAnimBg="0"/>
      <p:bldP spid="470040" grpId="0" animBg="1" autoUpdateAnimBg="0"/>
      <p:bldP spid="470042"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609600" y="685800"/>
            <a:ext cx="8229600" cy="762000"/>
          </a:xfrm>
        </p:spPr>
        <p:txBody>
          <a:bodyPr/>
          <a:lstStyle/>
          <a:p>
            <a:pPr>
              <a:defRPr/>
            </a:pPr>
            <a:r>
              <a:rPr lang="en-US" smtClean="0"/>
              <a:t>Factors affecting enzyme function</a:t>
            </a:r>
          </a:p>
        </p:txBody>
      </p:sp>
      <p:sp>
        <p:nvSpPr>
          <p:cNvPr id="442371" name="Rectangle 3" descr="Rectangle: Click to edit Master text styles&#10;Second level&#10;Third level&#10;Fourth level&#10;Fifth level"/>
          <p:cNvSpPr>
            <a:spLocks noGrp="1" noChangeArrowheads="1"/>
          </p:cNvSpPr>
          <p:nvPr>
            <p:ph type="body" idx="1"/>
          </p:nvPr>
        </p:nvSpPr>
        <p:spPr>
          <a:xfrm>
            <a:off x="685800" y="1371600"/>
            <a:ext cx="8229600" cy="5073650"/>
          </a:xfrm>
        </p:spPr>
        <p:txBody>
          <a:bodyPr/>
          <a:lstStyle/>
          <a:p>
            <a:pPr>
              <a:lnSpc>
                <a:spcPct val="90000"/>
              </a:lnSpc>
              <a:buClrTx/>
            </a:pPr>
            <a:r>
              <a:rPr lang="en-US" smtClean="0"/>
              <a:t>pH</a:t>
            </a:r>
          </a:p>
          <a:p>
            <a:pPr lvl="1">
              <a:lnSpc>
                <a:spcPct val="90000"/>
              </a:lnSpc>
            </a:pPr>
            <a:r>
              <a:rPr lang="en-US" smtClean="0"/>
              <a:t>changes in pH</a:t>
            </a:r>
          </a:p>
          <a:p>
            <a:pPr marL="1085850" lvl="2">
              <a:lnSpc>
                <a:spcPct val="90000"/>
              </a:lnSpc>
            </a:pPr>
            <a:r>
              <a:rPr lang="en-US" smtClean="0"/>
              <a:t>adds or remove H</a:t>
            </a:r>
            <a:r>
              <a:rPr lang="en-US" baseline="30000" smtClean="0"/>
              <a:t>+</a:t>
            </a:r>
            <a:endParaRPr lang="en-US" smtClean="0"/>
          </a:p>
          <a:p>
            <a:pPr marL="1085850" lvl="2">
              <a:lnSpc>
                <a:spcPct val="90000"/>
              </a:lnSpc>
            </a:pPr>
            <a:r>
              <a:rPr lang="en-US" smtClean="0"/>
              <a:t>disrupts bonds, disrupts 3D shape </a:t>
            </a:r>
          </a:p>
          <a:p>
            <a:pPr marL="1428750" lvl="3">
              <a:lnSpc>
                <a:spcPct val="90000"/>
              </a:lnSpc>
            </a:pPr>
            <a:r>
              <a:rPr lang="en-US" smtClean="0"/>
              <a:t>disrupts attractions between charged amino acids</a:t>
            </a:r>
            <a:r>
              <a:rPr lang="en-US" smtClean="0">
                <a:solidFill>
                  <a:srgbClr val="0F116A"/>
                </a:solidFill>
              </a:rPr>
              <a:t> </a:t>
            </a:r>
          </a:p>
          <a:p>
            <a:pPr marL="1428750" lvl="3">
              <a:lnSpc>
                <a:spcPct val="90000"/>
              </a:lnSpc>
            </a:pPr>
            <a:r>
              <a:rPr lang="en-US" smtClean="0"/>
              <a:t>affect 2° &amp; 3° structure</a:t>
            </a:r>
          </a:p>
          <a:p>
            <a:pPr marL="1428750" lvl="3">
              <a:lnSpc>
                <a:spcPct val="90000"/>
              </a:lnSpc>
            </a:pPr>
            <a:r>
              <a:rPr lang="en-US" smtClean="0"/>
              <a:t>denatures protein</a:t>
            </a:r>
          </a:p>
          <a:p>
            <a:pPr lvl="1">
              <a:lnSpc>
                <a:spcPct val="90000"/>
              </a:lnSpc>
            </a:pPr>
            <a:r>
              <a:rPr lang="en-US" smtClean="0"/>
              <a:t>optimal pH?</a:t>
            </a:r>
          </a:p>
          <a:p>
            <a:pPr marL="1085850" lvl="2">
              <a:lnSpc>
                <a:spcPct val="90000"/>
              </a:lnSpc>
            </a:pPr>
            <a:r>
              <a:rPr lang="en-US" smtClean="0"/>
              <a:t>most human enzymes = pH 6-8</a:t>
            </a:r>
          </a:p>
          <a:p>
            <a:pPr marL="1428750" lvl="3">
              <a:lnSpc>
                <a:spcPct val="90000"/>
              </a:lnSpc>
            </a:pPr>
            <a:r>
              <a:rPr lang="en-US" smtClean="0"/>
              <a:t>depends on localized conditions</a:t>
            </a:r>
          </a:p>
          <a:p>
            <a:pPr marL="1428750" lvl="3">
              <a:lnSpc>
                <a:spcPct val="90000"/>
              </a:lnSpc>
            </a:pPr>
            <a:r>
              <a:rPr lang="en-US" u="sng" smtClean="0">
                <a:solidFill>
                  <a:srgbClr val="CC0000"/>
                </a:solidFill>
              </a:rPr>
              <a:t>pepsin</a:t>
            </a:r>
            <a:r>
              <a:rPr lang="en-US" smtClean="0"/>
              <a:t> (stomach) = pH 2-3</a:t>
            </a:r>
          </a:p>
          <a:p>
            <a:pPr marL="1428750" lvl="3">
              <a:lnSpc>
                <a:spcPct val="90000"/>
              </a:lnSpc>
            </a:pPr>
            <a:r>
              <a:rPr lang="en-US" u="sng" smtClean="0">
                <a:solidFill>
                  <a:srgbClr val="CC0000"/>
                </a:solidFill>
              </a:rPr>
              <a:t>trypsin</a:t>
            </a:r>
            <a:r>
              <a:rPr lang="en-US" smtClean="0"/>
              <a:t> (small intestines) = pH 8</a:t>
            </a:r>
          </a:p>
        </p:txBody>
      </p:sp>
      <p:grpSp>
        <p:nvGrpSpPr>
          <p:cNvPr id="37892" name="Group 31"/>
          <p:cNvGrpSpPr>
            <a:grpSpLocks/>
          </p:cNvGrpSpPr>
          <p:nvPr/>
        </p:nvGrpSpPr>
        <p:grpSpPr bwMode="auto">
          <a:xfrm>
            <a:off x="6296025" y="5106988"/>
            <a:ext cx="2847975" cy="1711325"/>
            <a:chOff x="3311" y="3158"/>
            <a:chExt cx="1794" cy="1078"/>
          </a:xfrm>
        </p:grpSpPr>
        <p:sp>
          <p:nvSpPr>
            <p:cNvPr id="37893" name="Freeform 9"/>
            <p:cNvSpPr>
              <a:spLocks/>
            </p:cNvSpPr>
            <p:nvPr/>
          </p:nvSpPr>
          <p:spPr bwMode="auto">
            <a:xfrm>
              <a:off x="3376" y="3208"/>
              <a:ext cx="1708" cy="872"/>
            </a:xfrm>
            <a:custGeom>
              <a:avLst/>
              <a:gdLst>
                <a:gd name="T0" fmla="*/ 3263 w 3263"/>
                <a:gd name="T1" fmla="*/ 1776 h 1776"/>
                <a:gd name="T2" fmla="*/ 0 w 3263"/>
                <a:gd name="T3" fmla="*/ 1776 h 1776"/>
                <a:gd name="T4" fmla="*/ 0 w 3263"/>
                <a:gd name="T5" fmla="*/ 0 h 1776"/>
                <a:gd name="T6" fmla="*/ 0 60000 65536"/>
                <a:gd name="T7" fmla="*/ 0 60000 65536"/>
                <a:gd name="T8" fmla="*/ 0 60000 65536"/>
                <a:gd name="T9" fmla="*/ 0 w 3263"/>
                <a:gd name="T10" fmla="*/ 0 h 1776"/>
                <a:gd name="T11" fmla="*/ 3263 w 3263"/>
                <a:gd name="T12" fmla="*/ 1776 h 1776"/>
              </a:gdLst>
              <a:ahLst/>
              <a:cxnLst>
                <a:cxn ang="T6">
                  <a:pos x="T0" y="T1"/>
                </a:cxn>
                <a:cxn ang="T7">
                  <a:pos x="T2" y="T3"/>
                </a:cxn>
                <a:cxn ang="T8">
                  <a:pos x="T4" y="T5"/>
                </a:cxn>
              </a:cxnLst>
              <a:rect l="T9" t="T10" r="T11" b="T12"/>
              <a:pathLst>
                <a:path w="3263" h="1776">
                  <a:moveTo>
                    <a:pt x="3263" y="1776"/>
                  </a:moveTo>
                  <a:lnTo>
                    <a:pt x="0" y="1776"/>
                  </a:lnTo>
                  <a:lnTo>
                    <a:pt x="0" y="0"/>
                  </a:lnTo>
                </a:path>
              </a:pathLst>
            </a:custGeom>
            <a:noFill/>
            <a:ln w="38100">
              <a:solidFill>
                <a:srgbClr val="000000"/>
              </a:solidFill>
              <a:prstDash val="solid"/>
              <a:round/>
              <a:headEnd/>
              <a:tailEnd/>
            </a:ln>
          </p:spPr>
          <p:txBody>
            <a:bodyPr/>
            <a:lstStyle/>
            <a:p>
              <a:endParaRPr lang="en-US"/>
            </a:p>
          </p:txBody>
        </p:sp>
        <p:pic>
          <p:nvPicPr>
            <p:cNvPr id="37894" name="Picture 10"/>
            <p:cNvPicPr>
              <a:picLocks noChangeAspect="1" noChangeArrowheads="1"/>
            </p:cNvPicPr>
            <p:nvPr/>
          </p:nvPicPr>
          <p:blipFill>
            <a:blip r:embed="rId4"/>
            <a:srcRect/>
            <a:stretch>
              <a:fillRect/>
            </a:stretch>
          </p:blipFill>
          <p:spPr bwMode="auto">
            <a:xfrm>
              <a:off x="3401" y="3158"/>
              <a:ext cx="752" cy="920"/>
            </a:xfrm>
            <a:prstGeom prst="rect">
              <a:avLst/>
            </a:prstGeom>
            <a:noFill/>
            <a:ln w="9525">
              <a:noFill/>
              <a:miter lim="800000"/>
              <a:headEnd/>
              <a:tailEnd/>
            </a:ln>
          </p:spPr>
        </p:pic>
        <p:sp>
          <p:nvSpPr>
            <p:cNvPr id="37895" name="Rectangle 11"/>
            <p:cNvSpPr>
              <a:spLocks noChangeArrowheads="1"/>
            </p:cNvSpPr>
            <p:nvPr/>
          </p:nvSpPr>
          <p:spPr bwMode="auto">
            <a:xfrm>
              <a:off x="4278" y="4044"/>
              <a:ext cx="178" cy="192"/>
            </a:xfrm>
            <a:prstGeom prst="rect">
              <a:avLst/>
            </a:prstGeom>
            <a:noFill/>
            <a:ln w="9525">
              <a:noFill/>
              <a:miter lim="800000"/>
              <a:headEnd/>
              <a:tailEnd/>
            </a:ln>
          </p:spPr>
          <p:txBody>
            <a:bodyPr wrap="none" anchor="ctr">
              <a:spAutoFit/>
            </a:bodyPr>
            <a:lstStyle/>
            <a:p>
              <a:r>
                <a:rPr lang="en-US" sz="1400" b="1">
                  <a:solidFill>
                    <a:srgbClr val="CC0000"/>
                  </a:solidFill>
                </a:rPr>
                <a:t>7</a:t>
              </a:r>
              <a:endParaRPr lang="en-US" sz="1600" b="1">
                <a:solidFill>
                  <a:srgbClr val="CC0000"/>
                </a:solidFill>
              </a:endParaRPr>
            </a:p>
          </p:txBody>
        </p:sp>
        <p:sp>
          <p:nvSpPr>
            <p:cNvPr id="37896" name="Line 12"/>
            <p:cNvSpPr>
              <a:spLocks noChangeShapeType="1"/>
            </p:cNvSpPr>
            <p:nvPr/>
          </p:nvSpPr>
          <p:spPr bwMode="auto">
            <a:xfrm>
              <a:off x="4369" y="3173"/>
              <a:ext cx="0" cy="905"/>
            </a:xfrm>
            <a:prstGeom prst="line">
              <a:avLst/>
            </a:prstGeom>
            <a:noFill/>
            <a:ln w="38100">
              <a:solidFill>
                <a:srgbClr val="CC0000"/>
              </a:solidFill>
              <a:round/>
              <a:headEnd/>
              <a:tailEnd/>
            </a:ln>
          </p:spPr>
          <p:txBody>
            <a:bodyPr wrap="none" anchor="ctr"/>
            <a:lstStyle/>
            <a:p>
              <a:endParaRPr lang="en-US"/>
            </a:p>
          </p:txBody>
        </p:sp>
        <p:sp>
          <p:nvSpPr>
            <p:cNvPr id="37897" name="Rectangle 13"/>
            <p:cNvSpPr>
              <a:spLocks noChangeArrowheads="1"/>
            </p:cNvSpPr>
            <p:nvPr/>
          </p:nvSpPr>
          <p:spPr bwMode="auto">
            <a:xfrm>
              <a:off x="3587" y="4044"/>
              <a:ext cx="178" cy="192"/>
            </a:xfrm>
            <a:prstGeom prst="rect">
              <a:avLst/>
            </a:prstGeom>
            <a:noFill/>
            <a:ln w="9525">
              <a:noFill/>
              <a:miter lim="800000"/>
              <a:headEnd/>
              <a:tailEnd/>
            </a:ln>
          </p:spPr>
          <p:txBody>
            <a:bodyPr wrap="none" anchor="ctr">
              <a:spAutoFit/>
            </a:bodyPr>
            <a:lstStyle/>
            <a:p>
              <a:r>
                <a:rPr lang="en-US" sz="1400" b="1">
                  <a:solidFill>
                    <a:srgbClr val="CC0000"/>
                  </a:solidFill>
                </a:rPr>
                <a:t>2</a:t>
              </a:r>
              <a:endParaRPr lang="en-US" sz="1600" b="1">
                <a:solidFill>
                  <a:srgbClr val="CC0000"/>
                </a:solidFill>
              </a:endParaRPr>
            </a:p>
          </p:txBody>
        </p:sp>
        <p:sp>
          <p:nvSpPr>
            <p:cNvPr id="37898" name="Line 14"/>
            <p:cNvSpPr>
              <a:spLocks noChangeShapeType="1"/>
            </p:cNvSpPr>
            <p:nvPr/>
          </p:nvSpPr>
          <p:spPr bwMode="auto">
            <a:xfrm>
              <a:off x="3775" y="3173"/>
              <a:ext cx="0" cy="905"/>
            </a:xfrm>
            <a:prstGeom prst="line">
              <a:avLst/>
            </a:prstGeom>
            <a:noFill/>
            <a:ln w="38100">
              <a:solidFill>
                <a:srgbClr val="198721"/>
              </a:solidFill>
              <a:round/>
              <a:headEnd/>
              <a:tailEnd/>
            </a:ln>
          </p:spPr>
          <p:txBody>
            <a:bodyPr wrap="none" anchor="ctr"/>
            <a:lstStyle/>
            <a:p>
              <a:endParaRPr lang="en-US"/>
            </a:p>
          </p:txBody>
        </p:sp>
        <p:sp>
          <p:nvSpPr>
            <p:cNvPr id="37899" name="Rectangle 15"/>
            <p:cNvSpPr>
              <a:spLocks noChangeArrowheads="1"/>
            </p:cNvSpPr>
            <p:nvPr/>
          </p:nvSpPr>
          <p:spPr bwMode="auto">
            <a:xfrm>
              <a:off x="3311" y="4044"/>
              <a:ext cx="178" cy="192"/>
            </a:xfrm>
            <a:prstGeom prst="rect">
              <a:avLst/>
            </a:prstGeom>
            <a:noFill/>
            <a:ln w="9525">
              <a:noFill/>
              <a:miter lim="800000"/>
              <a:headEnd/>
              <a:tailEnd/>
            </a:ln>
          </p:spPr>
          <p:txBody>
            <a:bodyPr wrap="none" anchor="ctr">
              <a:spAutoFit/>
            </a:bodyPr>
            <a:lstStyle/>
            <a:p>
              <a:r>
                <a:rPr lang="en-US" sz="1400" b="1">
                  <a:solidFill>
                    <a:srgbClr val="CC0000"/>
                  </a:solidFill>
                </a:rPr>
                <a:t>0</a:t>
              </a:r>
              <a:endParaRPr lang="en-US" sz="1600" b="1">
                <a:solidFill>
                  <a:srgbClr val="CC0000"/>
                </a:solidFill>
              </a:endParaRPr>
            </a:p>
          </p:txBody>
        </p:sp>
        <p:sp>
          <p:nvSpPr>
            <p:cNvPr id="37900" name="Rectangle 16"/>
            <p:cNvSpPr>
              <a:spLocks noChangeArrowheads="1"/>
            </p:cNvSpPr>
            <p:nvPr/>
          </p:nvSpPr>
          <p:spPr bwMode="auto">
            <a:xfrm>
              <a:off x="3449" y="4044"/>
              <a:ext cx="178" cy="192"/>
            </a:xfrm>
            <a:prstGeom prst="rect">
              <a:avLst/>
            </a:prstGeom>
            <a:noFill/>
            <a:ln w="9525">
              <a:noFill/>
              <a:miter lim="800000"/>
              <a:headEnd/>
              <a:tailEnd/>
            </a:ln>
          </p:spPr>
          <p:txBody>
            <a:bodyPr wrap="none" anchor="ctr">
              <a:spAutoFit/>
            </a:bodyPr>
            <a:lstStyle/>
            <a:p>
              <a:r>
                <a:rPr lang="en-US" sz="1400" b="1">
                  <a:solidFill>
                    <a:srgbClr val="CC0000"/>
                  </a:solidFill>
                </a:rPr>
                <a:t>1</a:t>
              </a:r>
              <a:endParaRPr lang="en-US" sz="1600" b="1">
                <a:solidFill>
                  <a:srgbClr val="CC0000"/>
                </a:solidFill>
              </a:endParaRPr>
            </a:p>
          </p:txBody>
        </p:sp>
        <p:sp>
          <p:nvSpPr>
            <p:cNvPr id="37901" name="Rectangle 17"/>
            <p:cNvSpPr>
              <a:spLocks noChangeArrowheads="1"/>
            </p:cNvSpPr>
            <p:nvPr/>
          </p:nvSpPr>
          <p:spPr bwMode="auto">
            <a:xfrm>
              <a:off x="3726" y="4044"/>
              <a:ext cx="178" cy="192"/>
            </a:xfrm>
            <a:prstGeom prst="rect">
              <a:avLst/>
            </a:prstGeom>
            <a:noFill/>
            <a:ln w="9525">
              <a:noFill/>
              <a:miter lim="800000"/>
              <a:headEnd/>
              <a:tailEnd/>
            </a:ln>
          </p:spPr>
          <p:txBody>
            <a:bodyPr wrap="none" anchor="ctr">
              <a:spAutoFit/>
            </a:bodyPr>
            <a:lstStyle/>
            <a:p>
              <a:r>
                <a:rPr lang="en-US" sz="1400" b="1">
                  <a:solidFill>
                    <a:srgbClr val="CC0000"/>
                  </a:solidFill>
                </a:rPr>
                <a:t>3</a:t>
              </a:r>
              <a:endParaRPr lang="en-US" sz="1600" b="1">
                <a:solidFill>
                  <a:srgbClr val="CC0000"/>
                </a:solidFill>
              </a:endParaRPr>
            </a:p>
          </p:txBody>
        </p:sp>
        <p:sp>
          <p:nvSpPr>
            <p:cNvPr id="37902" name="Rectangle 18"/>
            <p:cNvSpPr>
              <a:spLocks noChangeArrowheads="1"/>
            </p:cNvSpPr>
            <p:nvPr/>
          </p:nvSpPr>
          <p:spPr bwMode="auto">
            <a:xfrm>
              <a:off x="3864" y="4044"/>
              <a:ext cx="178" cy="192"/>
            </a:xfrm>
            <a:prstGeom prst="rect">
              <a:avLst/>
            </a:prstGeom>
            <a:noFill/>
            <a:ln w="9525">
              <a:noFill/>
              <a:miter lim="800000"/>
              <a:headEnd/>
              <a:tailEnd/>
            </a:ln>
          </p:spPr>
          <p:txBody>
            <a:bodyPr wrap="none" anchor="ctr">
              <a:spAutoFit/>
            </a:bodyPr>
            <a:lstStyle/>
            <a:p>
              <a:r>
                <a:rPr lang="en-US" sz="1400" b="1">
                  <a:solidFill>
                    <a:srgbClr val="CC0000"/>
                  </a:solidFill>
                </a:rPr>
                <a:t>4</a:t>
              </a:r>
              <a:endParaRPr lang="en-US" sz="1600" b="1">
                <a:solidFill>
                  <a:srgbClr val="CC0000"/>
                </a:solidFill>
              </a:endParaRPr>
            </a:p>
          </p:txBody>
        </p:sp>
        <p:sp>
          <p:nvSpPr>
            <p:cNvPr id="37903" name="Rectangle 19"/>
            <p:cNvSpPr>
              <a:spLocks noChangeArrowheads="1"/>
            </p:cNvSpPr>
            <p:nvPr/>
          </p:nvSpPr>
          <p:spPr bwMode="auto">
            <a:xfrm>
              <a:off x="4002" y="4044"/>
              <a:ext cx="178" cy="192"/>
            </a:xfrm>
            <a:prstGeom prst="rect">
              <a:avLst/>
            </a:prstGeom>
            <a:noFill/>
            <a:ln w="9525">
              <a:noFill/>
              <a:miter lim="800000"/>
              <a:headEnd/>
              <a:tailEnd/>
            </a:ln>
          </p:spPr>
          <p:txBody>
            <a:bodyPr wrap="none" anchor="ctr">
              <a:spAutoFit/>
            </a:bodyPr>
            <a:lstStyle/>
            <a:p>
              <a:r>
                <a:rPr lang="en-US" sz="1400" b="1">
                  <a:solidFill>
                    <a:srgbClr val="CC0000"/>
                  </a:solidFill>
                </a:rPr>
                <a:t>5</a:t>
              </a:r>
              <a:endParaRPr lang="en-US" sz="1600" b="1">
                <a:solidFill>
                  <a:srgbClr val="CC0000"/>
                </a:solidFill>
              </a:endParaRPr>
            </a:p>
          </p:txBody>
        </p:sp>
        <p:sp>
          <p:nvSpPr>
            <p:cNvPr id="37904" name="Rectangle 20"/>
            <p:cNvSpPr>
              <a:spLocks noChangeArrowheads="1"/>
            </p:cNvSpPr>
            <p:nvPr/>
          </p:nvSpPr>
          <p:spPr bwMode="auto">
            <a:xfrm>
              <a:off x="4140" y="4044"/>
              <a:ext cx="178" cy="192"/>
            </a:xfrm>
            <a:prstGeom prst="rect">
              <a:avLst/>
            </a:prstGeom>
            <a:noFill/>
            <a:ln w="9525">
              <a:noFill/>
              <a:miter lim="800000"/>
              <a:headEnd/>
              <a:tailEnd/>
            </a:ln>
          </p:spPr>
          <p:txBody>
            <a:bodyPr wrap="none" anchor="ctr">
              <a:spAutoFit/>
            </a:bodyPr>
            <a:lstStyle/>
            <a:p>
              <a:r>
                <a:rPr lang="en-US" sz="1400" b="1">
                  <a:solidFill>
                    <a:srgbClr val="CC0000"/>
                  </a:solidFill>
                </a:rPr>
                <a:t>6</a:t>
              </a:r>
              <a:endParaRPr lang="en-US" sz="1600" b="1">
                <a:solidFill>
                  <a:srgbClr val="CC0000"/>
                </a:solidFill>
              </a:endParaRPr>
            </a:p>
          </p:txBody>
        </p:sp>
        <p:sp>
          <p:nvSpPr>
            <p:cNvPr id="37905" name="Rectangle 21"/>
            <p:cNvSpPr>
              <a:spLocks noChangeArrowheads="1"/>
            </p:cNvSpPr>
            <p:nvPr/>
          </p:nvSpPr>
          <p:spPr bwMode="auto">
            <a:xfrm>
              <a:off x="4417" y="4044"/>
              <a:ext cx="178" cy="192"/>
            </a:xfrm>
            <a:prstGeom prst="rect">
              <a:avLst/>
            </a:prstGeom>
            <a:noFill/>
            <a:ln w="9525">
              <a:noFill/>
              <a:miter lim="800000"/>
              <a:headEnd/>
              <a:tailEnd/>
            </a:ln>
          </p:spPr>
          <p:txBody>
            <a:bodyPr wrap="none" anchor="ctr">
              <a:spAutoFit/>
            </a:bodyPr>
            <a:lstStyle/>
            <a:p>
              <a:r>
                <a:rPr lang="en-US" sz="1400" b="1">
                  <a:solidFill>
                    <a:srgbClr val="CC0000"/>
                  </a:solidFill>
                </a:rPr>
                <a:t>8</a:t>
              </a:r>
              <a:endParaRPr lang="en-US" sz="1600" b="1">
                <a:solidFill>
                  <a:srgbClr val="CC0000"/>
                </a:solidFill>
              </a:endParaRPr>
            </a:p>
          </p:txBody>
        </p:sp>
        <p:sp>
          <p:nvSpPr>
            <p:cNvPr id="37906" name="Rectangle 22"/>
            <p:cNvSpPr>
              <a:spLocks noChangeArrowheads="1"/>
            </p:cNvSpPr>
            <p:nvPr/>
          </p:nvSpPr>
          <p:spPr bwMode="auto">
            <a:xfrm>
              <a:off x="4555" y="4044"/>
              <a:ext cx="178" cy="192"/>
            </a:xfrm>
            <a:prstGeom prst="rect">
              <a:avLst/>
            </a:prstGeom>
            <a:noFill/>
            <a:ln w="9525">
              <a:noFill/>
              <a:miter lim="800000"/>
              <a:headEnd/>
              <a:tailEnd/>
            </a:ln>
          </p:spPr>
          <p:txBody>
            <a:bodyPr wrap="none" anchor="ctr">
              <a:spAutoFit/>
            </a:bodyPr>
            <a:lstStyle/>
            <a:p>
              <a:r>
                <a:rPr lang="en-US" sz="1400" b="1">
                  <a:solidFill>
                    <a:srgbClr val="CC0000"/>
                  </a:solidFill>
                </a:rPr>
                <a:t>9</a:t>
              </a:r>
              <a:endParaRPr lang="en-US" sz="1600" b="1">
                <a:solidFill>
                  <a:srgbClr val="CC0000"/>
                </a:solidFill>
              </a:endParaRPr>
            </a:p>
          </p:txBody>
        </p:sp>
        <p:sp>
          <p:nvSpPr>
            <p:cNvPr id="37907" name="Rectangle 23"/>
            <p:cNvSpPr>
              <a:spLocks noChangeArrowheads="1"/>
            </p:cNvSpPr>
            <p:nvPr/>
          </p:nvSpPr>
          <p:spPr bwMode="auto">
            <a:xfrm>
              <a:off x="4682" y="4044"/>
              <a:ext cx="241" cy="192"/>
            </a:xfrm>
            <a:prstGeom prst="rect">
              <a:avLst/>
            </a:prstGeom>
            <a:noFill/>
            <a:ln w="9525">
              <a:noFill/>
              <a:miter lim="800000"/>
              <a:headEnd/>
              <a:tailEnd/>
            </a:ln>
          </p:spPr>
          <p:txBody>
            <a:bodyPr wrap="none" anchor="ctr">
              <a:spAutoFit/>
            </a:bodyPr>
            <a:lstStyle/>
            <a:p>
              <a:r>
                <a:rPr lang="en-US" sz="1400" b="1">
                  <a:solidFill>
                    <a:srgbClr val="CC0000"/>
                  </a:solidFill>
                </a:rPr>
                <a:t>10</a:t>
              </a:r>
              <a:endParaRPr lang="en-US" sz="1600" b="1">
                <a:solidFill>
                  <a:srgbClr val="CC0000"/>
                </a:solidFill>
              </a:endParaRPr>
            </a:p>
          </p:txBody>
        </p:sp>
        <p:sp>
          <p:nvSpPr>
            <p:cNvPr id="37908" name="Line 24"/>
            <p:cNvSpPr>
              <a:spLocks noChangeShapeType="1"/>
            </p:cNvSpPr>
            <p:nvPr/>
          </p:nvSpPr>
          <p:spPr bwMode="auto">
            <a:xfrm>
              <a:off x="4584" y="3173"/>
              <a:ext cx="0" cy="905"/>
            </a:xfrm>
            <a:prstGeom prst="line">
              <a:avLst/>
            </a:prstGeom>
            <a:noFill/>
            <a:ln w="38100">
              <a:solidFill>
                <a:srgbClr val="08106B"/>
              </a:solidFill>
              <a:round/>
              <a:headEnd/>
              <a:tailEnd/>
            </a:ln>
          </p:spPr>
          <p:txBody>
            <a:bodyPr wrap="none" anchor="ctr"/>
            <a:lstStyle/>
            <a:p>
              <a:endParaRPr lang="en-US"/>
            </a:p>
          </p:txBody>
        </p:sp>
        <p:pic>
          <p:nvPicPr>
            <p:cNvPr id="37909" name="Picture 25"/>
            <p:cNvPicPr>
              <a:picLocks noChangeAspect="1" noChangeArrowheads="1"/>
            </p:cNvPicPr>
            <p:nvPr/>
          </p:nvPicPr>
          <p:blipFill>
            <a:blip r:embed="rId5"/>
            <a:srcRect/>
            <a:stretch>
              <a:fillRect/>
            </a:stretch>
          </p:blipFill>
          <p:spPr bwMode="auto">
            <a:xfrm>
              <a:off x="4207" y="3158"/>
              <a:ext cx="751" cy="920"/>
            </a:xfrm>
            <a:prstGeom prst="rect">
              <a:avLst/>
            </a:prstGeom>
            <a:noFill/>
            <a:ln w="9525">
              <a:noFill/>
              <a:miter lim="800000"/>
              <a:headEnd/>
              <a:tailEnd/>
            </a:ln>
          </p:spPr>
        </p:pic>
        <p:pic>
          <p:nvPicPr>
            <p:cNvPr id="37910" name="Picture 26"/>
            <p:cNvPicPr>
              <a:picLocks noChangeAspect="1" noChangeArrowheads="1"/>
            </p:cNvPicPr>
            <p:nvPr/>
          </p:nvPicPr>
          <p:blipFill>
            <a:blip r:embed="rId6"/>
            <a:srcRect/>
            <a:stretch>
              <a:fillRect/>
            </a:stretch>
          </p:blipFill>
          <p:spPr bwMode="auto">
            <a:xfrm>
              <a:off x="3991" y="3164"/>
              <a:ext cx="751" cy="920"/>
            </a:xfrm>
            <a:prstGeom prst="rect">
              <a:avLst/>
            </a:prstGeom>
            <a:noFill/>
            <a:ln w="9525">
              <a:noFill/>
              <a:miter lim="800000"/>
              <a:headEnd/>
              <a:tailEnd/>
            </a:ln>
          </p:spPr>
        </p:pic>
        <p:sp>
          <p:nvSpPr>
            <p:cNvPr id="37911" name="Rectangle 27"/>
            <p:cNvSpPr>
              <a:spLocks noChangeArrowheads="1"/>
            </p:cNvSpPr>
            <p:nvPr/>
          </p:nvSpPr>
          <p:spPr bwMode="auto">
            <a:xfrm>
              <a:off x="4864" y="4044"/>
              <a:ext cx="241" cy="192"/>
            </a:xfrm>
            <a:prstGeom prst="rect">
              <a:avLst/>
            </a:prstGeom>
            <a:noFill/>
            <a:ln w="9525">
              <a:noFill/>
              <a:miter lim="800000"/>
              <a:headEnd/>
              <a:tailEnd/>
            </a:ln>
          </p:spPr>
          <p:txBody>
            <a:bodyPr wrap="none" anchor="ctr">
              <a:spAutoFit/>
            </a:bodyPr>
            <a:lstStyle/>
            <a:p>
              <a:r>
                <a:rPr lang="en-US" sz="1400" b="1">
                  <a:solidFill>
                    <a:srgbClr val="CC0000"/>
                  </a:solidFill>
                </a:rPr>
                <a:t>11</a:t>
              </a:r>
              <a:endParaRPr lang="en-US" sz="1600" b="1">
                <a:solidFill>
                  <a:srgbClr val="CC0000"/>
                </a:solidFill>
              </a:endParaRP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2371">
                                            <p:txEl>
                                              <p:pRg st="0" end="0"/>
                                            </p:txEl>
                                          </p:spTgt>
                                        </p:tgtEl>
                                        <p:attrNameLst>
                                          <p:attrName>style.visibility</p:attrName>
                                        </p:attrNameLst>
                                      </p:cBhvr>
                                      <p:to>
                                        <p:strVal val="visible"/>
                                      </p:to>
                                    </p:set>
                                    <p:anim calcmode="lin" valueType="num">
                                      <p:cBhvr additive="base">
                                        <p:cTn id="7" dur="500" fill="hold"/>
                                        <p:tgtEl>
                                          <p:spTgt spid="442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23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2371">
                                            <p:txEl>
                                              <p:pRg st="1" end="1"/>
                                            </p:txEl>
                                          </p:spTgt>
                                        </p:tgtEl>
                                        <p:attrNameLst>
                                          <p:attrName>style.visibility</p:attrName>
                                        </p:attrNameLst>
                                      </p:cBhvr>
                                      <p:to>
                                        <p:strVal val="visible"/>
                                      </p:to>
                                    </p:set>
                                    <p:anim calcmode="lin" valueType="num">
                                      <p:cBhvr additive="base">
                                        <p:cTn id="13" dur="500" fill="hold"/>
                                        <p:tgtEl>
                                          <p:spTgt spid="4423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23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2371">
                                            <p:txEl>
                                              <p:pRg st="2" end="2"/>
                                            </p:txEl>
                                          </p:spTgt>
                                        </p:tgtEl>
                                        <p:attrNameLst>
                                          <p:attrName>style.visibility</p:attrName>
                                        </p:attrNameLst>
                                      </p:cBhvr>
                                      <p:to>
                                        <p:strVal val="visible"/>
                                      </p:to>
                                    </p:set>
                                    <p:anim calcmode="lin" valueType="num">
                                      <p:cBhvr additive="base">
                                        <p:cTn id="19" dur="500" fill="hold"/>
                                        <p:tgtEl>
                                          <p:spTgt spid="4423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23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2371">
                                            <p:txEl>
                                              <p:pRg st="3" end="3"/>
                                            </p:txEl>
                                          </p:spTgt>
                                        </p:tgtEl>
                                        <p:attrNameLst>
                                          <p:attrName>style.visibility</p:attrName>
                                        </p:attrNameLst>
                                      </p:cBhvr>
                                      <p:to>
                                        <p:strVal val="visible"/>
                                      </p:to>
                                    </p:set>
                                    <p:anim calcmode="lin" valueType="num">
                                      <p:cBhvr additive="base">
                                        <p:cTn id="25" dur="500" fill="hold"/>
                                        <p:tgtEl>
                                          <p:spTgt spid="4423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23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2371">
                                            <p:txEl>
                                              <p:pRg st="4" end="4"/>
                                            </p:txEl>
                                          </p:spTgt>
                                        </p:tgtEl>
                                        <p:attrNameLst>
                                          <p:attrName>style.visibility</p:attrName>
                                        </p:attrNameLst>
                                      </p:cBhvr>
                                      <p:to>
                                        <p:strVal val="visible"/>
                                      </p:to>
                                    </p:set>
                                    <p:anim calcmode="lin" valueType="num">
                                      <p:cBhvr additive="base">
                                        <p:cTn id="31" dur="500" fill="hold"/>
                                        <p:tgtEl>
                                          <p:spTgt spid="4423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23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42371">
                                            <p:txEl>
                                              <p:pRg st="5" end="5"/>
                                            </p:txEl>
                                          </p:spTgt>
                                        </p:tgtEl>
                                        <p:attrNameLst>
                                          <p:attrName>style.visibility</p:attrName>
                                        </p:attrNameLst>
                                      </p:cBhvr>
                                      <p:to>
                                        <p:strVal val="visible"/>
                                      </p:to>
                                    </p:set>
                                    <p:anim calcmode="lin" valueType="num">
                                      <p:cBhvr additive="base">
                                        <p:cTn id="37" dur="500" fill="hold"/>
                                        <p:tgtEl>
                                          <p:spTgt spid="4423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423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42371">
                                            <p:txEl>
                                              <p:pRg st="6" end="6"/>
                                            </p:txEl>
                                          </p:spTgt>
                                        </p:tgtEl>
                                        <p:attrNameLst>
                                          <p:attrName>style.visibility</p:attrName>
                                        </p:attrNameLst>
                                      </p:cBhvr>
                                      <p:to>
                                        <p:strVal val="visible"/>
                                      </p:to>
                                    </p:set>
                                    <p:anim calcmode="lin" valueType="num">
                                      <p:cBhvr additive="base">
                                        <p:cTn id="43" dur="500" fill="hold"/>
                                        <p:tgtEl>
                                          <p:spTgt spid="4423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423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builtIn="1"/>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42371">
                                            <p:txEl>
                                              <p:pRg st="7" end="7"/>
                                            </p:txEl>
                                          </p:spTgt>
                                        </p:tgtEl>
                                        <p:attrNameLst>
                                          <p:attrName>style.visibility</p:attrName>
                                        </p:attrNameLst>
                                      </p:cBhvr>
                                      <p:to>
                                        <p:strVal val="visible"/>
                                      </p:to>
                                    </p:set>
                                    <p:anim calcmode="lin" valueType="num">
                                      <p:cBhvr additive="base">
                                        <p:cTn id="49" dur="500" fill="hold"/>
                                        <p:tgtEl>
                                          <p:spTgt spid="4423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4237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builtIn="1"/>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42371">
                                            <p:txEl>
                                              <p:pRg st="8" end="8"/>
                                            </p:txEl>
                                          </p:spTgt>
                                        </p:tgtEl>
                                        <p:attrNameLst>
                                          <p:attrName>style.visibility</p:attrName>
                                        </p:attrNameLst>
                                      </p:cBhvr>
                                      <p:to>
                                        <p:strVal val="visible"/>
                                      </p:to>
                                    </p:set>
                                    <p:anim calcmode="lin" valueType="num">
                                      <p:cBhvr additive="base">
                                        <p:cTn id="55" dur="500" fill="hold"/>
                                        <p:tgtEl>
                                          <p:spTgt spid="44237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4237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builtIn="1"/>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42371">
                                            <p:txEl>
                                              <p:pRg st="9" end="9"/>
                                            </p:txEl>
                                          </p:spTgt>
                                        </p:tgtEl>
                                        <p:attrNameLst>
                                          <p:attrName>style.visibility</p:attrName>
                                        </p:attrNameLst>
                                      </p:cBhvr>
                                      <p:to>
                                        <p:strVal val="visible"/>
                                      </p:to>
                                    </p:set>
                                    <p:anim calcmode="lin" valueType="num">
                                      <p:cBhvr additive="base">
                                        <p:cTn id="61" dur="500" fill="hold"/>
                                        <p:tgtEl>
                                          <p:spTgt spid="44237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4237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builtIn="1"/>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42371">
                                            <p:txEl>
                                              <p:pRg st="10" end="10"/>
                                            </p:txEl>
                                          </p:spTgt>
                                        </p:tgtEl>
                                        <p:attrNameLst>
                                          <p:attrName>style.visibility</p:attrName>
                                        </p:attrNameLst>
                                      </p:cBhvr>
                                      <p:to>
                                        <p:strVal val="visible"/>
                                      </p:to>
                                    </p:set>
                                    <p:anim calcmode="lin" valueType="num">
                                      <p:cBhvr additive="base">
                                        <p:cTn id="67" dur="500" fill="hold"/>
                                        <p:tgtEl>
                                          <p:spTgt spid="442371">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42371">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builtIn="1"/>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42371">
                                            <p:txEl>
                                              <p:pRg st="11" end="11"/>
                                            </p:txEl>
                                          </p:spTgt>
                                        </p:tgtEl>
                                        <p:attrNameLst>
                                          <p:attrName>style.visibility</p:attrName>
                                        </p:attrNameLst>
                                      </p:cBhvr>
                                      <p:to>
                                        <p:strVal val="visible"/>
                                      </p:to>
                                    </p:set>
                                    <p:anim calcmode="lin" valueType="num">
                                      <p:cBhvr additive="base">
                                        <p:cTn id="73" dur="500" fill="hold"/>
                                        <p:tgtEl>
                                          <p:spTgt spid="442371">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42371">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609600" y="685800"/>
            <a:ext cx="8229600" cy="762000"/>
          </a:xfrm>
        </p:spPr>
        <p:txBody>
          <a:bodyPr/>
          <a:lstStyle/>
          <a:p>
            <a:pPr>
              <a:defRPr/>
            </a:pPr>
            <a:r>
              <a:rPr lang="en-US" smtClean="0"/>
              <a:t>Factors affecting enzyme function</a:t>
            </a:r>
          </a:p>
        </p:txBody>
      </p:sp>
      <p:sp>
        <p:nvSpPr>
          <p:cNvPr id="517123" name="Rectangle 3" descr="Rectangle: Click to edit Master text styles&#10;Second level&#10;Third level&#10;Fourth level&#10;Fifth level"/>
          <p:cNvSpPr>
            <a:spLocks noGrp="1" noChangeArrowheads="1"/>
          </p:cNvSpPr>
          <p:nvPr>
            <p:ph type="body" idx="1"/>
          </p:nvPr>
        </p:nvSpPr>
        <p:spPr>
          <a:xfrm>
            <a:off x="685800" y="1371600"/>
            <a:ext cx="8229600" cy="5073650"/>
          </a:xfrm>
        </p:spPr>
        <p:txBody>
          <a:bodyPr/>
          <a:lstStyle/>
          <a:p>
            <a:pPr>
              <a:lnSpc>
                <a:spcPct val="90000"/>
              </a:lnSpc>
              <a:buClrTx/>
            </a:pPr>
            <a:r>
              <a:rPr lang="en-US" smtClean="0"/>
              <a:t>Salt concentration</a:t>
            </a:r>
          </a:p>
          <a:p>
            <a:pPr lvl="1"/>
            <a:r>
              <a:rPr lang="en-US" smtClean="0"/>
              <a:t>changes in salinity</a:t>
            </a:r>
          </a:p>
          <a:p>
            <a:pPr marL="1085850" lvl="2"/>
            <a:r>
              <a:rPr lang="en-US" smtClean="0"/>
              <a:t>adds or removes cations (+) &amp; anions (–)</a:t>
            </a:r>
          </a:p>
          <a:p>
            <a:pPr marL="1085850" lvl="2"/>
            <a:r>
              <a:rPr lang="en-US" smtClean="0"/>
              <a:t>disrupts bonds, disrupts 3D shape </a:t>
            </a:r>
          </a:p>
          <a:p>
            <a:pPr marL="1428750" lvl="3"/>
            <a:r>
              <a:rPr lang="en-US" smtClean="0"/>
              <a:t>disrupts attractions between charged amino acids</a:t>
            </a:r>
            <a:r>
              <a:rPr lang="en-US" smtClean="0">
                <a:solidFill>
                  <a:srgbClr val="0F116A"/>
                </a:solidFill>
              </a:rPr>
              <a:t> </a:t>
            </a:r>
          </a:p>
          <a:p>
            <a:pPr marL="1428750" lvl="3"/>
            <a:r>
              <a:rPr lang="en-US" smtClean="0"/>
              <a:t>affect 2° &amp; 3° structure</a:t>
            </a:r>
          </a:p>
          <a:p>
            <a:pPr marL="1428750" lvl="3"/>
            <a:r>
              <a:rPr lang="en-US" smtClean="0"/>
              <a:t>denatures protein</a:t>
            </a:r>
          </a:p>
          <a:p>
            <a:pPr lvl="1"/>
            <a:r>
              <a:rPr lang="en-US" smtClean="0"/>
              <a:t>enzymes intolerant of extreme salinity</a:t>
            </a:r>
          </a:p>
          <a:p>
            <a:pPr marL="1085850" lvl="2"/>
            <a:r>
              <a:rPr lang="en-US" smtClean="0"/>
              <a:t>Dead Sea is called dead for a reason!</a:t>
            </a:r>
          </a:p>
        </p:txBody>
      </p:sp>
      <p:grpSp>
        <p:nvGrpSpPr>
          <p:cNvPr id="38916" name="Group 29"/>
          <p:cNvGrpSpPr>
            <a:grpSpLocks/>
          </p:cNvGrpSpPr>
          <p:nvPr/>
        </p:nvGrpSpPr>
        <p:grpSpPr bwMode="auto">
          <a:xfrm>
            <a:off x="6494463" y="5267325"/>
            <a:ext cx="2455862" cy="1449388"/>
            <a:chOff x="4091" y="3258"/>
            <a:chExt cx="1547" cy="913"/>
          </a:xfrm>
        </p:grpSpPr>
        <p:grpSp>
          <p:nvGrpSpPr>
            <p:cNvPr id="38917" name="Group 24"/>
            <p:cNvGrpSpPr>
              <a:grpSpLocks/>
            </p:cNvGrpSpPr>
            <p:nvPr/>
          </p:nvGrpSpPr>
          <p:grpSpPr bwMode="auto">
            <a:xfrm>
              <a:off x="4091" y="3280"/>
              <a:ext cx="1547" cy="891"/>
              <a:chOff x="4470" y="790"/>
              <a:chExt cx="1144" cy="659"/>
            </a:xfrm>
          </p:grpSpPr>
          <p:sp>
            <p:nvSpPr>
              <p:cNvPr id="38919" name="Line 25"/>
              <p:cNvSpPr>
                <a:spLocks noChangeShapeType="1"/>
              </p:cNvSpPr>
              <p:nvPr/>
            </p:nvSpPr>
            <p:spPr bwMode="auto">
              <a:xfrm>
                <a:off x="5108" y="800"/>
                <a:ext cx="0" cy="647"/>
              </a:xfrm>
              <a:prstGeom prst="line">
                <a:avLst/>
              </a:prstGeom>
              <a:noFill/>
              <a:ln w="38100">
                <a:solidFill>
                  <a:srgbClr val="198721"/>
                </a:solidFill>
                <a:round/>
                <a:headEnd/>
                <a:tailEnd/>
              </a:ln>
            </p:spPr>
            <p:txBody>
              <a:bodyPr wrap="none" anchor="ctr"/>
              <a:lstStyle/>
              <a:p>
                <a:endParaRPr lang="en-US"/>
              </a:p>
            </p:txBody>
          </p:sp>
          <p:pic>
            <p:nvPicPr>
              <p:cNvPr id="38920" name="Picture 26"/>
              <p:cNvPicPr>
                <a:picLocks noChangeAspect="1" noChangeArrowheads="1"/>
              </p:cNvPicPr>
              <p:nvPr/>
            </p:nvPicPr>
            <p:blipFill>
              <a:blip r:embed="rId4"/>
              <a:srcRect/>
              <a:stretch>
                <a:fillRect/>
              </a:stretch>
            </p:blipFill>
            <p:spPr bwMode="auto">
              <a:xfrm>
                <a:off x="4586" y="790"/>
                <a:ext cx="808" cy="657"/>
              </a:xfrm>
              <a:prstGeom prst="rect">
                <a:avLst/>
              </a:prstGeom>
              <a:noFill/>
              <a:ln w="9525">
                <a:noFill/>
                <a:miter lim="800000"/>
                <a:headEnd/>
                <a:tailEnd/>
              </a:ln>
            </p:spPr>
          </p:pic>
          <p:sp>
            <p:nvSpPr>
              <p:cNvPr id="38921" name="Freeform 27"/>
              <p:cNvSpPr>
                <a:spLocks/>
              </p:cNvSpPr>
              <p:nvPr/>
            </p:nvSpPr>
            <p:spPr bwMode="auto">
              <a:xfrm>
                <a:off x="4470" y="824"/>
                <a:ext cx="1144" cy="625"/>
              </a:xfrm>
              <a:custGeom>
                <a:avLst/>
                <a:gdLst>
                  <a:gd name="T0" fmla="*/ 1144 w 1144"/>
                  <a:gd name="T1" fmla="*/ 625 h 625"/>
                  <a:gd name="T2" fmla="*/ 0 w 1144"/>
                  <a:gd name="T3" fmla="*/ 625 h 625"/>
                  <a:gd name="T4" fmla="*/ 0 w 1144"/>
                  <a:gd name="T5" fmla="*/ 0 h 625"/>
                  <a:gd name="T6" fmla="*/ 0 60000 65536"/>
                  <a:gd name="T7" fmla="*/ 0 60000 65536"/>
                  <a:gd name="T8" fmla="*/ 0 60000 65536"/>
                  <a:gd name="T9" fmla="*/ 0 w 1144"/>
                  <a:gd name="T10" fmla="*/ 0 h 625"/>
                  <a:gd name="T11" fmla="*/ 1144 w 1144"/>
                  <a:gd name="T12" fmla="*/ 625 h 625"/>
                </a:gdLst>
                <a:ahLst/>
                <a:cxnLst>
                  <a:cxn ang="T6">
                    <a:pos x="T0" y="T1"/>
                  </a:cxn>
                  <a:cxn ang="T7">
                    <a:pos x="T2" y="T3"/>
                  </a:cxn>
                  <a:cxn ang="T8">
                    <a:pos x="T4" y="T5"/>
                  </a:cxn>
                </a:cxnLst>
                <a:rect l="T9" t="T10" r="T11" b="T12"/>
                <a:pathLst>
                  <a:path w="1144" h="625">
                    <a:moveTo>
                      <a:pt x="1144" y="625"/>
                    </a:moveTo>
                    <a:lnTo>
                      <a:pt x="0" y="625"/>
                    </a:lnTo>
                    <a:lnTo>
                      <a:pt x="0" y="0"/>
                    </a:lnTo>
                  </a:path>
                </a:pathLst>
              </a:custGeom>
              <a:noFill/>
              <a:ln w="12700">
                <a:solidFill>
                  <a:srgbClr val="000000"/>
                </a:solidFill>
                <a:prstDash val="solid"/>
                <a:round/>
                <a:headEnd/>
                <a:tailEnd/>
              </a:ln>
            </p:spPr>
            <p:txBody>
              <a:bodyPr/>
              <a:lstStyle/>
              <a:p>
                <a:endParaRPr lang="en-US"/>
              </a:p>
            </p:txBody>
          </p:sp>
        </p:grpSp>
        <p:sp>
          <p:nvSpPr>
            <p:cNvPr id="38918" name="Freeform 28"/>
            <p:cNvSpPr>
              <a:spLocks/>
            </p:cNvSpPr>
            <p:nvPr/>
          </p:nvSpPr>
          <p:spPr bwMode="auto">
            <a:xfrm>
              <a:off x="4091" y="3258"/>
              <a:ext cx="1543" cy="910"/>
            </a:xfrm>
            <a:custGeom>
              <a:avLst/>
              <a:gdLst>
                <a:gd name="T0" fmla="*/ 0 w 1548"/>
                <a:gd name="T1" fmla="*/ 0 h 829"/>
                <a:gd name="T2" fmla="*/ 0 w 1548"/>
                <a:gd name="T3" fmla="*/ 829 h 829"/>
                <a:gd name="T4" fmla="*/ 1548 w 1548"/>
                <a:gd name="T5" fmla="*/ 829 h 829"/>
                <a:gd name="T6" fmla="*/ 0 60000 65536"/>
                <a:gd name="T7" fmla="*/ 0 60000 65536"/>
                <a:gd name="T8" fmla="*/ 0 60000 65536"/>
                <a:gd name="T9" fmla="*/ 0 w 1548"/>
                <a:gd name="T10" fmla="*/ 0 h 829"/>
                <a:gd name="T11" fmla="*/ 1548 w 1548"/>
                <a:gd name="T12" fmla="*/ 829 h 829"/>
              </a:gdLst>
              <a:ahLst/>
              <a:cxnLst>
                <a:cxn ang="T6">
                  <a:pos x="T0" y="T1"/>
                </a:cxn>
                <a:cxn ang="T7">
                  <a:pos x="T2" y="T3"/>
                </a:cxn>
                <a:cxn ang="T8">
                  <a:pos x="T4" y="T5"/>
                </a:cxn>
              </a:cxnLst>
              <a:rect l="T9" t="T10" r="T11" b="T12"/>
              <a:pathLst>
                <a:path w="1548" h="829">
                  <a:moveTo>
                    <a:pt x="0" y="0"/>
                  </a:moveTo>
                  <a:lnTo>
                    <a:pt x="0" y="829"/>
                  </a:lnTo>
                  <a:lnTo>
                    <a:pt x="1548" y="829"/>
                  </a:lnTo>
                </a:path>
              </a:pathLst>
            </a:custGeom>
            <a:noFill/>
            <a:ln w="28575" cap="flat" cmpd="sng">
              <a:solidFill>
                <a:srgbClr val="000000"/>
              </a:solidFill>
              <a:prstDash val="solid"/>
              <a:round/>
              <a:headEnd/>
              <a:tailEnd/>
            </a:ln>
          </p:spPr>
          <p:txBody>
            <a:bodyPr wrap="none" anchor="ctr"/>
            <a:lstStyle/>
            <a:p>
              <a:endParaRPr lang="en-US"/>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7123">
                                            <p:txEl>
                                              <p:pRg st="0" end="0"/>
                                            </p:txEl>
                                          </p:spTgt>
                                        </p:tgtEl>
                                        <p:attrNameLst>
                                          <p:attrName>style.visibility</p:attrName>
                                        </p:attrNameLst>
                                      </p:cBhvr>
                                      <p:to>
                                        <p:strVal val="visible"/>
                                      </p:to>
                                    </p:set>
                                    <p:anim calcmode="lin" valueType="num">
                                      <p:cBhvr additive="base">
                                        <p:cTn id="7" dur="500" fill="hold"/>
                                        <p:tgtEl>
                                          <p:spTgt spid="517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71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7123">
                                            <p:txEl>
                                              <p:pRg st="1" end="1"/>
                                            </p:txEl>
                                          </p:spTgt>
                                        </p:tgtEl>
                                        <p:attrNameLst>
                                          <p:attrName>style.visibility</p:attrName>
                                        </p:attrNameLst>
                                      </p:cBhvr>
                                      <p:to>
                                        <p:strVal val="visible"/>
                                      </p:to>
                                    </p:set>
                                    <p:anim calcmode="lin" valueType="num">
                                      <p:cBhvr additive="base">
                                        <p:cTn id="13" dur="500" fill="hold"/>
                                        <p:tgtEl>
                                          <p:spTgt spid="517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71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7123">
                                            <p:txEl>
                                              <p:pRg st="2" end="2"/>
                                            </p:txEl>
                                          </p:spTgt>
                                        </p:tgtEl>
                                        <p:attrNameLst>
                                          <p:attrName>style.visibility</p:attrName>
                                        </p:attrNameLst>
                                      </p:cBhvr>
                                      <p:to>
                                        <p:strVal val="visible"/>
                                      </p:to>
                                    </p:set>
                                    <p:anim calcmode="lin" valueType="num">
                                      <p:cBhvr additive="base">
                                        <p:cTn id="19" dur="500" fill="hold"/>
                                        <p:tgtEl>
                                          <p:spTgt spid="517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71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7123">
                                            <p:txEl>
                                              <p:pRg st="3" end="3"/>
                                            </p:txEl>
                                          </p:spTgt>
                                        </p:tgtEl>
                                        <p:attrNameLst>
                                          <p:attrName>style.visibility</p:attrName>
                                        </p:attrNameLst>
                                      </p:cBhvr>
                                      <p:to>
                                        <p:strVal val="visible"/>
                                      </p:to>
                                    </p:set>
                                    <p:anim calcmode="lin" valueType="num">
                                      <p:cBhvr additive="base">
                                        <p:cTn id="25" dur="500" fill="hold"/>
                                        <p:tgtEl>
                                          <p:spTgt spid="517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71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7123">
                                            <p:txEl>
                                              <p:pRg st="4" end="4"/>
                                            </p:txEl>
                                          </p:spTgt>
                                        </p:tgtEl>
                                        <p:attrNameLst>
                                          <p:attrName>style.visibility</p:attrName>
                                        </p:attrNameLst>
                                      </p:cBhvr>
                                      <p:to>
                                        <p:strVal val="visible"/>
                                      </p:to>
                                    </p:set>
                                    <p:anim calcmode="lin" valueType="num">
                                      <p:cBhvr additive="base">
                                        <p:cTn id="31" dur="500" fill="hold"/>
                                        <p:tgtEl>
                                          <p:spTgt spid="5171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712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7123">
                                            <p:txEl>
                                              <p:pRg st="5" end="5"/>
                                            </p:txEl>
                                          </p:spTgt>
                                        </p:tgtEl>
                                        <p:attrNameLst>
                                          <p:attrName>style.visibility</p:attrName>
                                        </p:attrNameLst>
                                      </p:cBhvr>
                                      <p:to>
                                        <p:strVal val="visible"/>
                                      </p:to>
                                    </p:set>
                                    <p:anim calcmode="lin" valueType="num">
                                      <p:cBhvr additive="base">
                                        <p:cTn id="37" dur="500" fill="hold"/>
                                        <p:tgtEl>
                                          <p:spTgt spid="5171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712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7123">
                                            <p:txEl>
                                              <p:pRg st="6" end="6"/>
                                            </p:txEl>
                                          </p:spTgt>
                                        </p:tgtEl>
                                        <p:attrNameLst>
                                          <p:attrName>style.visibility</p:attrName>
                                        </p:attrNameLst>
                                      </p:cBhvr>
                                      <p:to>
                                        <p:strVal val="visible"/>
                                      </p:to>
                                    </p:set>
                                    <p:anim calcmode="lin" valueType="num">
                                      <p:cBhvr additive="base">
                                        <p:cTn id="43" dur="500" fill="hold"/>
                                        <p:tgtEl>
                                          <p:spTgt spid="51712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712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builtIn="1"/>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7123">
                                            <p:txEl>
                                              <p:pRg st="7" end="7"/>
                                            </p:txEl>
                                          </p:spTgt>
                                        </p:tgtEl>
                                        <p:attrNameLst>
                                          <p:attrName>style.visibility</p:attrName>
                                        </p:attrNameLst>
                                      </p:cBhvr>
                                      <p:to>
                                        <p:strVal val="visible"/>
                                      </p:to>
                                    </p:set>
                                    <p:anim calcmode="lin" valueType="num">
                                      <p:cBhvr additive="base">
                                        <p:cTn id="49" dur="500" fill="hold"/>
                                        <p:tgtEl>
                                          <p:spTgt spid="51712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1712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builtIn="1"/>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17123">
                                            <p:txEl>
                                              <p:pRg st="8" end="8"/>
                                            </p:txEl>
                                          </p:spTgt>
                                        </p:tgtEl>
                                        <p:attrNameLst>
                                          <p:attrName>style.visibility</p:attrName>
                                        </p:attrNameLst>
                                      </p:cBhvr>
                                      <p:to>
                                        <p:strVal val="visible"/>
                                      </p:to>
                                    </p:set>
                                    <p:anim calcmode="lin" valueType="num">
                                      <p:cBhvr additive="base">
                                        <p:cTn id="55" dur="500" fill="hold"/>
                                        <p:tgtEl>
                                          <p:spTgt spid="51712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1712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4"/>
          <p:cNvGrpSpPr>
            <a:grpSpLocks/>
          </p:cNvGrpSpPr>
          <p:nvPr/>
        </p:nvGrpSpPr>
        <p:grpSpPr bwMode="auto">
          <a:xfrm>
            <a:off x="6264275" y="1363663"/>
            <a:ext cx="2819400" cy="2016125"/>
            <a:chOff x="3936" y="201"/>
            <a:chExt cx="1776" cy="1270"/>
          </a:xfrm>
        </p:grpSpPr>
        <p:pic>
          <p:nvPicPr>
            <p:cNvPr id="39946" name="Picture 5" descr="05-23-QuaternaryStruct-L"/>
            <p:cNvPicPr>
              <a:picLocks noChangeAspect="1" noChangeArrowheads="1"/>
            </p:cNvPicPr>
            <p:nvPr/>
          </p:nvPicPr>
          <p:blipFill>
            <a:blip r:embed="rId5"/>
            <a:srcRect l="28799" t="6729" b="12112"/>
            <a:stretch>
              <a:fillRect/>
            </a:stretch>
          </p:blipFill>
          <p:spPr bwMode="auto">
            <a:xfrm>
              <a:off x="4082" y="240"/>
              <a:ext cx="1630" cy="1231"/>
            </a:xfrm>
            <a:prstGeom prst="rect">
              <a:avLst/>
            </a:prstGeom>
            <a:noFill/>
            <a:ln w="9525">
              <a:noFill/>
              <a:miter lim="800000"/>
              <a:headEnd/>
              <a:tailEnd/>
            </a:ln>
          </p:spPr>
        </p:pic>
        <p:sp>
          <p:nvSpPr>
            <p:cNvPr id="39947" name="Rectangle 6"/>
            <p:cNvSpPr>
              <a:spLocks noChangeArrowheads="1"/>
            </p:cNvSpPr>
            <p:nvPr/>
          </p:nvSpPr>
          <p:spPr bwMode="auto">
            <a:xfrm>
              <a:off x="3936" y="201"/>
              <a:ext cx="391" cy="96"/>
            </a:xfrm>
            <a:prstGeom prst="rect">
              <a:avLst/>
            </a:prstGeom>
            <a:solidFill>
              <a:schemeClr val="bg1"/>
            </a:solidFill>
            <a:ln w="9525">
              <a:noFill/>
              <a:miter lim="800000"/>
              <a:headEnd/>
              <a:tailEnd/>
            </a:ln>
          </p:spPr>
          <p:txBody>
            <a:bodyPr wrap="none" anchor="ctr"/>
            <a:lstStyle/>
            <a:p>
              <a:endParaRPr lang="en-US"/>
            </a:p>
          </p:txBody>
        </p:sp>
      </p:grpSp>
      <p:sp>
        <p:nvSpPr>
          <p:cNvPr id="448514" name="Rectangle 2"/>
          <p:cNvSpPr>
            <a:spLocks noGrp="1" noChangeArrowheads="1"/>
          </p:cNvSpPr>
          <p:nvPr>
            <p:ph type="title"/>
          </p:nvPr>
        </p:nvSpPr>
        <p:spPr/>
        <p:txBody>
          <a:bodyPr/>
          <a:lstStyle/>
          <a:p>
            <a:pPr>
              <a:defRPr/>
            </a:pPr>
            <a:r>
              <a:rPr lang="en-US" smtClean="0"/>
              <a:t>Compounds which help enzymes</a:t>
            </a:r>
          </a:p>
        </p:txBody>
      </p:sp>
      <p:sp>
        <p:nvSpPr>
          <p:cNvPr id="448515" name="Rectangle 3" descr="Rectangle: Click to edit Master text styles&#10;Second level&#10;Third level&#10;Fourth level&#10;Fifth level"/>
          <p:cNvSpPr>
            <a:spLocks noGrp="1" noChangeArrowheads="1"/>
          </p:cNvSpPr>
          <p:nvPr>
            <p:ph type="body" idx="1"/>
          </p:nvPr>
        </p:nvSpPr>
        <p:spPr>
          <a:xfrm>
            <a:off x="725488" y="1295400"/>
            <a:ext cx="6284912" cy="5562600"/>
          </a:xfrm>
        </p:spPr>
        <p:txBody>
          <a:bodyPr/>
          <a:lstStyle/>
          <a:p>
            <a:pPr>
              <a:lnSpc>
                <a:spcPct val="90000"/>
              </a:lnSpc>
              <a:defRPr/>
            </a:pPr>
            <a:r>
              <a:rPr lang="en-US" dirty="0" smtClean="0"/>
              <a:t>Activators</a:t>
            </a:r>
          </a:p>
          <a:p>
            <a:pPr lvl="1">
              <a:lnSpc>
                <a:spcPct val="90000"/>
              </a:lnSpc>
              <a:defRPr/>
            </a:pPr>
            <a:r>
              <a:rPr lang="en-US" u="sng" dirty="0" smtClean="0">
                <a:solidFill>
                  <a:srgbClr val="CC0000"/>
                </a:solidFill>
              </a:rPr>
              <a:t>cofactors</a:t>
            </a:r>
            <a:r>
              <a:rPr lang="en-US" dirty="0" smtClean="0"/>
              <a:t> </a:t>
            </a:r>
          </a:p>
          <a:p>
            <a:pPr marL="1085850" lvl="2">
              <a:lnSpc>
                <a:spcPct val="90000"/>
              </a:lnSpc>
              <a:defRPr/>
            </a:pPr>
            <a:r>
              <a:rPr lang="en-US" dirty="0" smtClean="0"/>
              <a:t>non-protein, small </a:t>
            </a:r>
            <a:r>
              <a:rPr lang="en-US" u="sng" dirty="0" smtClean="0">
                <a:solidFill>
                  <a:srgbClr val="CC0000"/>
                </a:solidFill>
              </a:rPr>
              <a:t>inorganic </a:t>
            </a:r>
            <a:r>
              <a:rPr lang="en-US" dirty="0" smtClean="0"/>
              <a:t>compounds &amp; ions</a:t>
            </a:r>
          </a:p>
          <a:p>
            <a:pPr marL="1428750" lvl="3">
              <a:lnSpc>
                <a:spcPct val="90000"/>
              </a:lnSpc>
              <a:defRPr/>
            </a:pPr>
            <a:r>
              <a:rPr lang="en-US" dirty="0" smtClean="0"/>
              <a:t>Mg, K, Ca, Zn, Fe, Cu</a:t>
            </a:r>
          </a:p>
          <a:p>
            <a:pPr marL="1428750" lvl="3">
              <a:lnSpc>
                <a:spcPct val="90000"/>
              </a:lnSpc>
              <a:defRPr/>
            </a:pPr>
            <a:r>
              <a:rPr lang="en-US" dirty="0" smtClean="0"/>
              <a:t>bound within enzyme molecule</a:t>
            </a:r>
          </a:p>
          <a:p>
            <a:pPr lvl="1">
              <a:lnSpc>
                <a:spcPct val="90000"/>
              </a:lnSpc>
              <a:defRPr/>
            </a:pPr>
            <a:r>
              <a:rPr lang="en-US" u="sng" dirty="0" smtClean="0">
                <a:solidFill>
                  <a:srgbClr val="CC0000"/>
                </a:solidFill>
              </a:rPr>
              <a:t>coenzymes</a:t>
            </a:r>
            <a:endParaRPr lang="en-US" dirty="0" smtClean="0"/>
          </a:p>
          <a:p>
            <a:pPr marL="1085850" lvl="2">
              <a:lnSpc>
                <a:spcPct val="90000"/>
              </a:lnSpc>
              <a:defRPr/>
            </a:pPr>
            <a:r>
              <a:rPr lang="en-US" dirty="0" smtClean="0"/>
              <a:t>non-protein, </a:t>
            </a:r>
            <a:r>
              <a:rPr lang="en-US" u="sng" dirty="0" smtClean="0">
                <a:solidFill>
                  <a:srgbClr val="CC0000"/>
                </a:solidFill>
              </a:rPr>
              <a:t>organic</a:t>
            </a:r>
            <a:r>
              <a:rPr lang="en-US" dirty="0" smtClean="0"/>
              <a:t> molecules </a:t>
            </a:r>
          </a:p>
          <a:p>
            <a:pPr marL="1428750" lvl="3">
              <a:lnSpc>
                <a:spcPct val="90000"/>
              </a:lnSpc>
              <a:defRPr/>
            </a:pPr>
            <a:r>
              <a:rPr lang="en-US" dirty="0" smtClean="0"/>
              <a:t>bind temporarily or permanently to</a:t>
            </a:r>
            <a:br>
              <a:rPr lang="en-US" dirty="0" smtClean="0"/>
            </a:br>
            <a:r>
              <a:rPr lang="en-US" dirty="0" smtClean="0"/>
              <a:t>enzyme near active site</a:t>
            </a:r>
          </a:p>
          <a:p>
            <a:pPr marL="1085850" lvl="2">
              <a:lnSpc>
                <a:spcPct val="90000"/>
              </a:lnSpc>
              <a:defRPr/>
            </a:pPr>
            <a:r>
              <a:rPr lang="en-US" dirty="0" smtClean="0"/>
              <a:t>many </a:t>
            </a:r>
            <a:r>
              <a:rPr lang="en-US" u="sng" dirty="0" smtClean="0">
                <a:solidFill>
                  <a:srgbClr val="CC0000"/>
                </a:solidFill>
              </a:rPr>
              <a:t>vitamins</a:t>
            </a:r>
            <a:endParaRPr lang="en-US" dirty="0" smtClean="0"/>
          </a:p>
          <a:p>
            <a:pPr marL="971550" lvl="2">
              <a:lnSpc>
                <a:spcPct val="90000"/>
              </a:lnSpc>
              <a:defRPr/>
            </a:pPr>
            <a:r>
              <a:rPr lang="en-US" sz="2000" dirty="0" smtClean="0">
                <a:solidFill>
                  <a:srgbClr val="92D050"/>
                </a:solidFill>
              </a:rPr>
              <a:t>NAD (niacin; B3)</a:t>
            </a:r>
          </a:p>
          <a:p>
            <a:pPr marL="1428750" lvl="3">
              <a:lnSpc>
                <a:spcPct val="90000"/>
              </a:lnSpc>
              <a:defRPr/>
            </a:pPr>
            <a:r>
              <a:rPr lang="en-US" dirty="0" smtClean="0">
                <a:solidFill>
                  <a:srgbClr val="92D050"/>
                </a:solidFill>
              </a:rPr>
              <a:t>FAD (riboflavin; B2)</a:t>
            </a:r>
          </a:p>
          <a:p>
            <a:pPr marL="1428750" lvl="3">
              <a:lnSpc>
                <a:spcPct val="90000"/>
              </a:lnSpc>
              <a:defRPr/>
            </a:pPr>
            <a:r>
              <a:rPr lang="en-US" dirty="0" smtClean="0">
                <a:solidFill>
                  <a:srgbClr val="92D050"/>
                </a:solidFill>
              </a:rPr>
              <a:t>Coenzyme A</a:t>
            </a:r>
          </a:p>
        </p:txBody>
      </p:sp>
      <p:grpSp>
        <p:nvGrpSpPr>
          <p:cNvPr id="39941" name="Group 11"/>
          <p:cNvGrpSpPr>
            <a:grpSpLocks/>
          </p:cNvGrpSpPr>
          <p:nvPr/>
        </p:nvGrpSpPr>
        <p:grpSpPr bwMode="auto">
          <a:xfrm>
            <a:off x="6958013" y="3573463"/>
            <a:ext cx="2182812" cy="3930650"/>
            <a:chOff x="4272" y="1824"/>
            <a:chExt cx="1375" cy="2476"/>
          </a:xfrm>
        </p:grpSpPr>
        <p:pic>
          <p:nvPicPr>
            <p:cNvPr id="39944" name="Picture 8" descr="10-09-ChlorophyllStruct-NL"/>
            <p:cNvPicPr>
              <a:picLocks noChangeAspect="1" noChangeArrowheads="1"/>
            </p:cNvPicPr>
            <p:nvPr/>
          </p:nvPicPr>
          <p:blipFill>
            <a:blip r:embed="rId6"/>
            <a:srcRect l="46742" r="17978" b="2657"/>
            <a:stretch>
              <a:fillRect/>
            </a:stretch>
          </p:blipFill>
          <p:spPr bwMode="auto">
            <a:xfrm>
              <a:off x="4320" y="1824"/>
              <a:ext cx="1327" cy="2476"/>
            </a:xfrm>
            <a:prstGeom prst="rect">
              <a:avLst/>
            </a:prstGeom>
            <a:noFill/>
            <a:ln w="9525">
              <a:noFill/>
              <a:miter lim="800000"/>
              <a:headEnd/>
              <a:tailEnd/>
            </a:ln>
          </p:spPr>
        </p:pic>
        <p:sp>
          <p:nvSpPr>
            <p:cNvPr id="39945" name="Rectangle 9"/>
            <p:cNvSpPr>
              <a:spLocks noChangeArrowheads="1"/>
            </p:cNvSpPr>
            <p:nvPr/>
          </p:nvSpPr>
          <p:spPr bwMode="auto">
            <a:xfrm>
              <a:off x="4272" y="1872"/>
              <a:ext cx="144" cy="144"/>
            </a:xfrm>
            <a:prstGeom prst="rect">
              <a:avLst/>
            </a:prstGeom>
            <a:solidFill>
              <a:schemeClr val="bg1"/>
            </a:solidFill>
            <a:ln w="9525">
              <a:noFill/>
              <a:miter lim="800000"/>
              <a:headEnd/>
              <a:tailEnd/>
            </a:ln>
          </p:spPr>
          <p:txBody>
            <a:bodyPr wrap="none" anchor="ctr"/>
            <a:lstStyle/>
            <a:p>
              <a:endParaRPr lang="en-US"/>
            </a:p>
          </p:txBody>
        </p:sp>
      </p:grpSp>
      <p:sp>
        <p:nvSpPr>
          <p:cNvPr id="448522" name="AutoShape 10"/>
          <p:cNvSpPr>
            <a:spLocks noChangeArrowheads="1"/>
          </p:cNvSpPr>
          <p:nvPr/>
        </p:nvSpPr>
        <p:spPr bwMode="auto">
          <a:xfrm>
            <a:off x="5722938" y="5172075"/>
            <a:ext cx="1743075" cy="596900"/>
          </a:xfrm>
          <a:prstGeom prst="roundRect">
            <a:avLst>
              <a:gd name="adj" fmla="val 16667"/>
            </a:avLst>
          </a:prstGeom>
          <a:solidFill>
            <a:srgbClr val="FFEA18"/>
          </a:solidFill>
          <a:ln w="9525">
            <a:noFill/>
            <a:round/>
            <a:headEnd/>
            <a:tailEnd/>
          </a:ln>
        </p:spPr>
        <p:txBody>
          <a:bodyPr wrap="none" tIns="0" bIns="0">
            <a:spAutoFit/>
          </a:bodyPr>
          <a:lstStyle/>
          <a:p>
            <a:pPr>
              <a:lnSpc>
                <a:spcPct val="80000"/>
              </a:lnSpc>
            </a:pPr>
            <a:r>
              <a:rPr lang="en-US" sz="2200" b="1">
                <a:solidFill>
                  <a:srgbClr val="006A00"/>
                </a:solidFill>
              </a:rPr>
              <a:t>Mg in</a:t>
            </a:r>
            <a:br>
              <a:rPr lang="en-US" sz="2200" b="1">
                <a:solidFill>
                  <a:srgbClr val="006A00"/>
                </a:solidFill>
              </a:rPr>
            </a:br>
            <a:r>
              <a:rPr lang="en-US" sz="2200" b="1">
                <a:solidFill>
                  <a:srgbClr val="006A00"/>
                </a:solidFill>
              </a:rPr>
              <a:t>chlorophyll</a:t>
            </a:r>
          </a:p>
        </p:txBody>
      </p:sp>
      <p:sp>
        <p:nvSpPr>
          <p:cNvPr id="448524" name="AutoShape 12"/>
          <p:cNvSpPr>
            <a:spLocks noChangeArrowheads="1"/>
          </p:cNvSpPr>
          <p:nvPr/>
        </p:nvSpPr>
        <p:spPr bwMode="auto">
          <a:xfrm>
            <a:off x="5359400" y="1300163"/>
            <a:ext cx="1820863" cy="596900"/>
          </a:xfrm>
          <a:prstGeom prst="roundRect">
            <a:avLst>
              <a:gd name="adj" fmla="val 16667"/>
            </a:avLst>
          </a:prstGeom>
          <a:solidFill>
            <a:srgbClr val="FFEA18"/>
          </a:solidFill>
          <a:ln w="9525">
            <a:noFill/>
            <a:round/>
            <a:headEnd/>
            <a:tailEnd/>
          </a:ln>
        </p:spPr>
        <p:txBody>
          <a:bodyPr wrap="none" tIns="0" bIns="0">
            <a:spAutoFit/>
          </a:bodyPr>
          <a:lstStyle/>
          <a:p>
            <a:pPr>
              <a:lnSpc>
                <a:spcPct val="80000"/>
              </a:lnSpc>
            </a:pPr>
            <a:r>
              <a:rPr lang="en-US" sz="2200" b="1">
                <a:solidFill>
                  <a:srgbClr val="CC0000"/>
                </a:solidFill>
              </a:rPr>
              <a:t>Fe in</a:t>
            </a:r>
            <a:br>
              <a:rPr lang="en-US" sz="2200" b="1">
                <a:solidFill>
                  <a:srgbClr val="CC0000"/>
                </a:solidFill>
              </a:rPr>
            </a:br>
            <a:r>
              <a:rPr lang="en-US" sz="2200" b="1">
                <a:solidFill>
                  <a:srgbClr val="CC0000"/>
                </a:solidFill>
              </a:rPr>
              <a:t>hemoglobin</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anim calcmode="lin" valueType="num">
                                      <p:cBhvr additive="base">
                                        <p:cTn id="7" dur="500" fill="hold"/>
                                        <p:tgtEl>
                                          <p:spTgt spid="448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85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8515">
                                            <p:txEl>
                                              <p:pRg st="1" end="1"/>
                                            </p:txEl>
                                          </p:spTgt>
                                        </p:tgtEl>
                                        <p:attrNameLst>
                                          <p:attrName>style.visibility</p:attrName>
                                        </p:attrNameLst>
                                      </p:cBhvr>
                                      <p:to>
                                        <p:strVal val="visible"/>
                                      </p:to>
                                    </p:set>
                                    <p:anim calcmode="lin" valueType="num">
                                      <p:cBhvr additive="base">
                                        <p:cTn id="13" dur="500" fill="hold"/>
                                        <p:tgtEl>
                                          <p:spTgt spid="4485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85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8515">
                                            <p:txEl>
                                              <p:pRg st="2" end="2"/>
                                            </p:txEl>
                                          </p:spTgt>
                                        </p:tgtEl>
                                        <p:attrNameLst>
                                          <p:attrName>style.visibility</p:attrName>
                                        </p:attrNameLst>
                                      </p:cBhvr>
                                      <p:to>
                                        <p:strVal val="visible"/>
                                      </p:to>
                                    </p:set>
                                    <p:anim calcmode="lin" valueType="num">
                                      <p:cBhvr additive="base">
                                        <p:cTn id="19" dur="500" fill="hold"/>
                                        <p:tgtEl>
                                          <p:spTgt spid="4485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85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8515">
                                            <p:txEl>
                                              <p:pRg st="3" end="3"/>
                                            </p:txEl>
                                          </p:spTgt>
                                        </p:tgtEl>
                                        <p:attrNameLst>
                                          <p:attrName>style.visibility</p:attrName>
                                        </p:attrNameLst>
                                      </p:cBhvr>
                                      <p:to>
                                        <p:strVal val="visible"/>
                                      </p:to>
                                    </p:set>
                                    <p:anim calcmode="lin" valueType="num">
                                      <p:cBhvr additive="base">
                                        <p:cTn id="25" dur="500" fill="hold"/>
                                        <p:tgtEl>
                                          <p:spTgt spid="4485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85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8515">
                                            <p:txEl>
                                              <p:pRg st="4" end="4"/>
                                            </p:txEl>
                                          </p:spTgt>
                                        </p:tgtEl>
                                        <p:attrNameLst>
                                          <p:attrName>style.visibility</p:attrName>
                                        </p:attrNameLst>
                                      </p:cBhvr>
                                      <p:to>
                                        <p:strVal val="visible"/>
                                      </p:to>
                                    </p:set>
                                    <p:anim calcmode="lin" valueType="num">
                                      <p:cBhvr additive="base">
                                        <p:cTn id="31" dur="500" fill="hold"/>
                                        <p:tgtEl>
                                          <p:spTgt spid="4485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85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builtIn="1"/>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8524"/>
                                        </p:tgtEl>
                                        <p:attrNameLst>
                                          <p:attrName>style.visibility</p:attrName>
                                        </p:attrNameLst>
                                      </p:cBhvr>
                                      <p:to>
                                        <p:strVal val="visible"/>
                                      </p:to>
                                    </p:set>
                                    <p:animEffect transition="in" filter="wipe(left)">
                                      <p:cBhvr>
                                        <p:cTn id="37" dur="500"/>
                                        <p:tgtEl>
                                          <p:spTgt spid="448524"/>
                                        </p:tgtEl>
                                      </p:cBhvr>
                                    </p:animEffect>
                                  </p:childTnLst>
                                  <p:subTnLst>
                                    <p:audio>
                                      <p:cMediaNode>
                                        <p:cTn display="0" masterRel="sameClick">
                                          <p:stCondLst>
                                            <p:cond evt="begin" delay="0">
                                              <p:tn val="35"/>
                                            </p:cond>
                                          </p:stCondLst>
                                          <p:endCondLst>
                                            <p:cond evt="onStopAudio" delay="0">
                                              <p:tgtEl>
                                                <p:sldTgt/>
                                              </p:tgtEl>
                                            </p:cond>
                                          </p:endCondLst>
                                        </p:cTn>
                                        <p:tgtEl>
                                          <p:sndTgt r:embed="rId4" name="Vibro Up" builtIn="1"/>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8522"/>
                                        </p:tgtEl>
                                        <p:attrNameLst>
                                          <p:attrName>style.visibility</p:attrName>
                                        </p:attrNameLst>
                                      </p:cBhvr>
                                      <p:to>
                                        <p:strVal val="visible"/>
                                      </p:to>
                                    </p:set>
                                    <p:animEffect transition="in" filter="wipe(left)">
                                      <p:cBhvr>
                                        <p:cTn id="42" dur="500"/>
                                        <p:tgtEl>
                                          <p:spTgt spid="448522"/>
                                        </p:tgtEl>
                                      </p:cBhvr>
                                    </p:animEffect>
                                  </p:childTnLst>
                                  <p:subTnLst>
                                    <p:audio>
                                      <p:cMediaNode>
                                        <p:cTn display="0" masterRel="sameClick">
                                          <p:stCondLst>
                                            <p:cond evt="begin" delay="0">
                                              <p:tn val="40"/>
                                            </p:cond>
                                          </p:stCondLst>
                                          <p:endCondLst>
                                            <p:cond evt="onStopAudio" delay="0">
                                              <p:tgtEl>
                                                <p:sldTgt/>
                                              </p:tgtEl>
                                            </p:cond>
                                          </p:endCondLst>
                                        </p:cTn>
                                        <p:tgtEl>
                                          <p:sndTgt r:embed="rId4" name="Vibro Up" builtIn="1"/>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48515">
                                            <p:txEl>
                                              <p:pRg st="5" end="5"/>
                                            </p:txEl>
                                          </p:spTgt>
                                        </p:tgtEl>
                                        <p:attrNameLst>
                                          <p:attrName>style.visibility</p:attrName>
                                        </p:attrNameLst>
                                      </p:cBhvr>
                                      <p:to>
                                        <p:strVal val="visible"/>
                                      </p:to>
                                    </p:set>
                                    <p:anim calcmode="lin" valueType="num">
                                      <p:cBhvr additive="base">
                                        <p:cTn id="47" dur="500" fill="hold"/>
                                        <p:tgtEl>
                                          <p:spTgt spid="448515">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485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builtIn="1"/>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48515">
                                            <p:txEl>
                                              <p:pRg st="6" end="6"/>
                                            </p:txEl>
                                          </p:spTgt>
                                        </p:tgtEl>
                                        <p:attrNameLst>
                                          <p:attrName>style.visibility</p:attrName>
                                        </p:attrNameLst>
                                      </p:cBhvr>
                                      <p:to>
                                        <p:strVal val="visible"/>
                                      </p:to>
                                    </p:set>
                                    <p:anim calcmode="lin" valueType="num">
                                      <p:cBhvr additive="base">
                                        <p:cTn id="53" dur="500" fill="hold"/>
                                        <p:tgtEl>
                                          <p:spTgt spid="448515">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485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builtIn="1"/>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448515">
                                            <p:txEl>
                                              <p:pRg st="7" end="7"/>
                                            </p:txEl>
                                          </p:spTgt>
                                        </p:tgtEl>
                                        <p:attrNameLst>
                                          <p:attrName>style.visibility</p:attrName>
                                        </p:attrNameLst>
                                      </p:cBhvr>
                                      <p:to>
                                        <p:strVal val="visible"/>
                                      </p:to>
                                    </p:set>
                                    <p:anim calcmode="lin" valueType="num">
                                      <p:cBhvr additive="base">
                                        <p:cTn id="59" dur="500" fill="hold"/>
                                        <p:tgtEl>
                                          <p:spTgt spid="448515">
                                            <p:txEl>
                                              <p:pRg st="7" end="7"/>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4851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 builtIn="1"/>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48515">
                                            <p:txEl>
                                              <p:pRg st="8" end="8"/>
                                            </p:txEl>
                                          </p:spTgt>
                                        </p:tgtEl>
                                        <p:attrNameLst>
                                          <p:attrName>style.visibility</p:attrName>
                                        </p:attrNameLst>
                                      </p:cBhvr>
                                      <p:to>
                                        <p:strVal val="visible"/>
                                      </p:to>
                                    </p:set>
                                    <p:anim calcmode="lin" valueType="num">
                                      <p:cBhvr additive="base">
                                        <p:cTn id="65" dur="500" fill="hold"/>
                                        <p:tgtEl>
                                          <p:spTgt spid="448515">
                                            <p:txEl>
                                              <p:pRg st="8" end="8"/>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4851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 builtIn="1"/>
                                        </p:tgtEl>
                                      </p:cMediaNode>
                                    </p:audio>
                                  </p:subTnLst>
                                </p:cTn>
                              </p:par>
                              <p:par>
                                <p:cTn id="67" presetID="2" presetClass="entr" presetSubtype="8" fill="hold" grpId="0" nodeType="withEffect">
                                  <p:stCondLst>
                                    <p:cond delay="0"/>
                                  </p:stCondLst>
                                  <p:childTnLst>
                                    <p:set>
                                      <p:cBhvr>
                                        <p:cTn id="68" dur="1" fill="hold">
                                          <p:stCondLst>
                                            <p:cond delay="0"/>
                                          </p:stCondLst>
                                        </p:cTn>
                                        <p:tgtEl>
                                          <p:spTgt spid="448515">
                                            <p:txEl>
                                              <p:pRg st="9" end="9"/>
                                            </p:txEl>
                                          </p:spTgt>
                                        </p:tgtEl>
                                        <p:attrNameLst>
                                          <p:attrName>style.visibility</p:attrName>
                                        </p:attrNameLst>
                                      </p:cBhvr>
                                      <p:to>
                                        <p:strVal val="visible"/>
                                      </p:to>
                                    </p:set>
                                    <p:anim calcmode="lin" valueType="num">
                                      <p:cBhvr additive="base">
                                        <p:cTn id="69" dur="500" fill="hold"/>
                                        <p:tgtEl>
                                          <p:spTgt spid="448515">
                                            <p:txEl>
                                              <p:pRg st="9" end="9"/>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44851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3" name="Whoosh" builtIn="1"/>
                                        </p:tgtEl>
                                      </p:cMediaNode>
                                    </p:audio>
                                  </p:subTnLst>
                                </p:cTn>
                              </p:par>
                              <p:par>
                                <p:cTn id="71" presetID="2" presetClass="entr" presetSubtype="8" fill="hold" grpId="0" nodeType="withEffect">
                                  <p:stCondLst>
                                    <p:cond delay="0"/>
                                  </p:stCondLst>
                                  <p:childTnLst>
                                    <p:set>
                                      <p:cBhvr>
                                        <p:cTn id="72" dur="1" fill="hold">
                                          <p:stCondLst>
                                            <p:cond delay="0"/>
                                          </p:stCondLst>
                                        </p:cTn>
                                        <p:tgtEl>
                                          <p:spTgt spid="448515">
                                            <p:txEl>
                                              <p:pRg st="10" end="10"/>
                                            </p:txEl>
                                          </p:spTgt>
                                        </p:tgtEl>
                                        <p:attrNameLst>
                                          <p:attrName>style.visibility</p:attrName>
                                        </p:attrNameLst>
                                      </p:cBhvr>
                                      <p:to>
                                        <p:strVal val="visible"/>
                                      </p:to>
                                    </p:set>
                                    <p:anim calcmode="lin" valueType="num">
                                      <p:cBhvr additive="base">
                                        <p:cTn id="73" dur="500" fill="hold"/>
                                        <p:tgtEl>
                                          <p:spTgt spid="448515">
                                            <p:txEl>
                                              <p:pRg st="10" end="1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48515">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 builtIn="1"/>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48515">
                                            <p:txEl>
                                              <p:pRg st="11" end="11"/>
                                            </p:txEl>
                                          </p:spTgt>
                                        </p:tgtEl>
                                        <p:attrNameLst>
                                          <p:attrName>style.visibility</p:attrName>
                                        </p:attrNameLst>
                                      </p:cBhvr>
                                      <p:to>
                                        <p:strVal val="visible"/>
                                      </p:to>
                                    </p:set>
                                    <p:anim calcmode="lin" valueType="num">
                                      <p:cBhvr additive="base">
                                        <p:cTn id="79" dur="500" fill="hold"/>
                                        <p:tgtEl>
                                          <p:spTgt spid="448515">
                                            <p:txEl>
                                              <p:pRg st="11" end="11"/>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48515">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autoUpdateAnimBg="0"/>
      <p:bldP spid="448522" grpId="0" animBg="1" autoUpdateAnimBg="0"/>
      <p:bldP spid="448524"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609600" y="685800"/>
            <a:ext cx="8518525" cy="762000"/>
          </a:xfrm>
        </p:spPr>
        <p:txBody>
          <a:bodyPr/>
          <a:lstStyle/>
          <a:p>
            <a:pPr>
              <a:defRPr/>
            </a:pPr>
            <a:r>
              <a:rPr lang="en-US" smtClean="0"/>
              <a:t>Compounds which regulate enzymes</a:t>
            </a:r>
          </a:p>
        </p:txBody>
      </p:sp>
      <p:sp>
        <p:nvSpPr>
          <p:cNvPr id="450563" name="Rectangle 3" descr="Rectangle: Click to edit Master text styles&#10;Second level&#10;Third level&#10;Fourth level&#10;Fifth level"/>
          <p:cNvSpPr>
            <a:spLocks noGrp="1" noChangeArrowheads="1"/>
          </p:cNvSpPr>
          <p:nvPr>
            <p:ph type="body" idx="1"/>
          </p:nvPr>
        </p:nvSpPr>
        <p:spPr>
          <a:xfrm>
            <a:off x="838200" y="1371600"/>
            <a:ext cx="8266113" cy="4953000"/>
          </a:xfrm>
          <a:noFill/>
        </p:spPr>
        <p:txBody>
          <a:bodyPr/>
          <a:lstStyle/>
          <a:p>
            <a:r>
              <a:rPr lang="en-US" smtClean="0"/>
              <a:t>Inhibitors</a:t>
            </a:r>
          </a:p>
          <a:p>
            <a:pPr lvl="1"/>
            <a:r>
              <a:rPr lang="en-US" smtClean="0"/>
              <a:t>molecules that reduce enzyme activity</a:t>
            </a:r>
          </a:p>
          <a:p>
            <a:pPr lvl="1"/>
            <a:r>
              <a:rPr lang="en-US" u="sng" smtClean="0">
                <a:solidFill>
                  <a:srgbClr val="CC0000"/>
                </a:solidFill>
              </a:rPr>
              <a:t>competitive inhibition</a:t>
            </a:r>
          </a:p>
          <a:p>
            <a:pPr lvl="1"/>
            <a:r>
              <a:rPr lang="en-US" u="sng" smtClean="0">
                <a:solidFill>
                  <a:srgbClr val="CC0000"/>
                </a:solidFill>
              </a:rPr>
              <a:t>noncompetitive inhibition</a:t>
            </a:r>
          </a:p>
          <a:p>
            <a:pPr lvl="1"/>
            <a:r>
              <a:rPr lang="en-US" u="sng" smtClean="0">
                <a:solidFill>
                  <a:srgbClr val="CC0000"/>
                </a:solidFill>
              </a:rPr>
              <a:t>irreversible inhibition</a:t>
            </a:r>
          </a:p>
          <a:p>
            <a:pPr lvl="1"/>
            <a:r>
              <a:rPr lang="en-US" u="sng" smtClean="0">
                <a:solidFill>
                  <a:srgbClr val="CC0000"/>
                </a:solidFill>
              </a:rPr>
              <a:t>feedback inhibition</a:t>
            </a:r>
          </a:p>
        </p:txBody>
      </p:sp>
      <p:pic>
        <p:nvPicPr>
          <p:cNvPr id="40964" name="Picture 7" descr="f8-12a_how_enzymes_can__cb"/>
          <p:cNvPicPr>
            <a:picLocks noChangeAspect="1" noChangeArrowheads="1"/>
          </p:cNvPicPr>
          <p:nvPr/>
        </p:nvPicPr>
        <p:blipFill>
          <a:blip r:embed="rId4"/>
          <a:srcRect l="33749" t="25500" r="22501" b="14999"/>
          <a:stretch>
            <a:fillRect/>
          </a:stretch>
        </p:blipFill>
        <p:spPr bwMode="auto">
          <a:xfrm>
            <a:off x="6111875" y="3940175"/>
            <a:ext cx="2511425" cy="2560638"/>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0563">
                                            <p:txEl>
                                              <p:pRg st="0" end="0"/>
                                            </p:txEl>
                                          </p:spTgt>
                                        </p:tgtEl>
                                        <p:attrNameLst>
                                          <p:attrName>style.visibility</p:attrName>
                                        </p:attrNameLst>
                                      </p:cBhvr>
                                      <p:to>
                                        <p:strVal val="visible"/>
                                      </p:to>
                                    </p:set>
                                    <p:anim calcmode="lin" valueType="num">
                                      <p:cBhvr additive="base">
                                        <p:cTn id="7" dur="500" fill="hold"/>
                                        <p:tgtEl>
                                          <p:spTgt spid="450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63">
                                            <p:txEl>
                                              <p:pRg st="1" end="1"/>
                                            </p:txEl>
                                          </p:spTgt>
                                        </p:tgtEl>
                                        <p:attrNameLst>
                                          <p:attrName>style.visibility</p:attrName>
                                        </p:attrNameLst>
                                      </p:cBhvr>
                                      <p:to>
                                        <p:strVal val="visible"/>
                                      </p:to>
                                    </p:set>
                                    <p:anim calcmode="lin" valueType="num">
                                      <p:cBhvr additive="base">
                                        <p:cTn id="13" dur="500" fill="hold"/>
                                        <p:tgtEl>
                                          <p:spTgt spid="450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63">
                                            <p:txEl>
                                              <p:pRg st="2" end="2"/>
                                            </p:txEl>
                                          </p:spTgt>
                                        </p:tgtEl>
                                        <p:attrNameLst>
                                          <p:attrName>style.visibility</p:attrName>
                                        </p:attrNameLst>
                                      </p:cBhvr>
                                      <p:to>
                                        <p:strVal val="visible"/>
                                      </p:to>
                                    </p:set>
                                    <p:anim calcmode="lin" valueType="num">
                                      <p:cBhvr additive="base">
                                        <p:cTn id="19" dur="500" fill="hold"/>
                                        <p:tgtEl>
                                          <p:spTgt spid="4505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63">
                                            <p:txEl>
                                              <p:pRg st="3" end="3"/>
                                            </p:txEl>
                                          </p:spTgt>
                                        </p:tgtEl>
                                        <p:attrNameLst>
                                          <p:attrName>style.visibility</p:attrName>
                                        </p:attrNameLst>
                                      </p:cBhvr>
                                      <p:to>
                                        <p:strVal val="visible"/>
                                      </p:to>
                                    </p:set>
                                    <p:anim calcmode="lin" valueType="num">
                                      <p:cBhvr additive="base">
                                        <p:cTn id="25" dur="500" fill="hold"/>
                                        <p:tgtEl>
                                          <p:spTgt spid="4505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0563">
                                            <p:txEl>
                                              <p:pRg st="4" end="4"/>
                                            </p:txEl>
                                          </p:spTgt>
                                        </p:tgtEl>
                                        <p:attrNameLst>
                                          <p:attrName>style.visibility</p:attrName>
                                        </p:attrNameLst>
                                      </p:cBhvr>
                                      <p:to>
                                        <p:strVal val="visible"/>
                                      </p:to>
                                    </p:set>
                                    <p:anim calcmode="lin" valueType="num">
                                      <p:cBhvr additive="base">
                                        <p:cTn id="31" dur="500" fill="hold"/>
                                        <p:tgtEl>
                                          <p:spTgt spid="4505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05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0563">
                                            <p:txEl>
                                              <p:pRg st="5" end="5"/>
                                            </p:txEl>
                                          </p:spTgt>
                                        </p:tgtEl>
                                        <p:attrNameLst>
                                          <p:attrName>style.visibility</p:attrName>
                                        </p:attrNameLst>
                                      </p:cBhvr>
                                      <p:to>
                                        <p:strVal val="visible"/>
                                      </p:to>
                                    </p:set>
                                    <p:anim calcmode="lin" valueType="num">
                                      <p:cBhvr additive="base">
                                        <p:cTn id="37" dur="500" fill="hold"/>
                                        <p:tgtEl>
                                          <p:spTgt spid="4505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05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 descr="f8-12a_how_enzymes_can__c"/>
          <p:cNvPicPr>
            <a:picLocks noChangeAspect="1" noChangeArrowheads="1"/>
          </p:cNvPicPr>
          <p:nvPr/>
        </p:nvPicPr>
        <p:blipFill>
          <a:blip r:embed="rId4"/>
          <a:srcRect t="3000" r="22501"/>
          <a:stretch>
            <a:fillRect/>
          </a:stretch>
        </p:blipFill>
        <p:spPr bwMode="auto">
          <a:xfrm>
            <a:off x="4697413" y="2608263"/>
            <a:ext cx="4446587" cy="4173537"/>
          </a:xfrm>
          <a:prstGeom prst="rect">
            <a:avLst/>
          </a:prstGeom>
          <a:noFill/>
          <a:ln w="9525">
            <a:noFill/>
            <a:miter lim="800000"/>
            <a:headEnd/>
            <a:tailEnd/>
          </a:ln>
        </p:spPr>
      </p:pic>
      <p:sp>
        <p:nvSpPr>
          <p:cNvPr id="452610" name="Rectangle 2"/>
          <p:cNvSpPr>
            <a:spLocks noGrp="1" noChangeArrowheads="1"/>
          </p:cNvSpPr>
          <p:nvPr>
            <p:ph type="title"/>
          </p:nvPr>
        </p:nvSpPr>
        <p:spPr>
          <a:xfrm>
            <a:off x="685800" y="685800"/>
            <a:ext cx="7848600" cy="609600"/>
          </a:xfrm>
        </p:spPr>
        <p:txBody>
          <a:bodyPr/>
          <a:lstStyle/>
          <a:p>
            <a:pPr>
              <a:defRPr/>
            </a:pPr>
            <a:r>
              <a:rPr lang="en-US" dirty="0" smtClean="0"/>
              <a:t>Competitive Inhibitor </a:t>
            </a:r>
          </a:p>
        </p:txBody>
      </p:sp>
      <p:sp>
        <p:nvSpPr>
          <p:cNvPr id="452611" name="Rectangle 3" descr="Rectangle: Click to edit Master text styles&#10;Second level&#10;Third level&#10;Fourth level&#10;Fifth level"/>
          <p:cNvSpPr>
            <a:spLocks noGrp="1" noChangeArrowheads="1"/>
          </p:cNvSpPr>
          <p:nvPr>
            <p:ph type="body" idx="1"/>
          </p:nvPr>
        </p:nvSpPr>
        <p:spPr>
          <a:xfrm>
            <a:off x="631825" y="1447800"/>
            <a:ext cx="8132763" cy="5119688"/>
          </a:xfrm>
        </p:spPr>
        <p:txBody>
          <a:bodyPr/>
          <a:lstStyle/>
          <a:p>
            <a:pPr>
              <a:lnSpc>
                <a:spcPct val="90000"/>
              </a:lnSpc>
            </a:pPr>
            <a:r>
              <a:rPr lang="en-US" sz="2600" smtClean="0"/>
              <a:t>Inhibitor &amp; substrate “compete” for </a:t>
            </a:r>
            <a:r>
              <a:rPr lang="en-US" sz="2600" u="sng" smtClean="0"/>
              <a:t>active site</a:t>
            </a:r>
            <a:endParaRPr lang="en-US" sz="2600" smtClean="0"/>
          </a:p>
          <a:p>
            <a:pPr lvl="1">
              <a:lnSpc>
                <a:spcPct val="90000"/>
              </a:lnSpc>
            </a:pPr>
            <a:r>
              <a:rPr lang="en-US" sz="2400" u="sng" smtClean="0">
                <a:solidFill>
                  <a:srgbClr val="92D050"/>
                </a:solidFill>
              </a:rPr>
              <a:t>penicillin</a:t>
            </a:r>
            <a:r>
              <a:rPr lang="en-US" sz="2400" smtClean="0">
                <a:solidFill>
                  <a:srgbClr val="92D050"/>
                </a:solidFill>
              </a:rPr>
              <a:t> </a:t>
            </a:r>
            <a:r>
              <a:rPr lang="en-US" sz="2400" smtClean="0"/>
              <a:t/>
            </a:r>
            <a:br>
              <a:rPr lang="en-US" sz="2400" smtClean="0"/>
            </a:br>
            <a:r>
              <a:rPr lang="en-US" sz="2400" smtClean="0"/>
              <a:t>blocks enzyme bacteria use to build cell walls</a:t>
            </a:r>
          </a:p>
          <a:p>
            <a:pPr lvl="1">
              <a:lnSpc>
                <a:spcPct val="90000"/>
              </a:lnSpc>
            </a:pPr>
            <a:r>
              <a:rPr lang="en-US" sz="2400" u="sng" smtClean="0">
                <a:solidFill>
                  <a:srgbClr val="92D050"/>
                </a:solidFill>
              </a:rPr>
              <a:t>disulfiram (Antabuse)</a:t>
            </a:r>
            <a:r>
              <a:rPr lang="en-US" sz="2400" u="sng" smtClean="0">
                <a:solidFill>
                  <a:schemeClr val="tx2"/>
                </a:solidFill>
              </a:rPr>
              <a:t/>
            </a:r>
            <a:br>
              <a:rPr lang="en-US" sz="2400" u="sng" smtClean="0">
                <a:solidFill>
                  <a:schemeClr val="tx2"/>
                </a:solidFill>
              </a:rPr>
            </a:br>
            <a:r>
              <a:rPr lang="en-US" sz="2400" smtClean="0"/>
              <a:t>treats chronic alcoholism</a:t>
            </a:r>
          </a:p>
          <a:p>
            <a:pPr lvl="2">
              <a:lnSpc>
                <a:spcPct val="90000"/>
              </a:lnSpc>
            </a:pPr>
            <a:r>
              <a:rPr lang="en-US" sz="2000" smtClean="0"/>
              <a:t>blocks enzyme that </a:t>
            </a:r>
            <a:br>
              <a:rPr lang="en-US" sz="2000" smtClean="0"/>
            </a:br>
            <a:r>
              <a:rPr lang="en-US" sz="2000" smtClean="0"/>
              <a:t>breaks down alcohol </a:t>
            </a:r>
          </a:p>
          <a:p>
            <a:pPr lvl="2">
              <a:lnSpc>
                <a:spcPct val="90000"/>
              </a:lnSpc>
            </a:pPr>
            <a:r>
              <a:rPr lang="en-US" sz="2000" smtClean="0"/>
              <a:t>severe hangover &amp; vomiting</a:t>
            </a:r>
            <a:br>
              <a:rPr lang="en-US" sz="2000" smtClean="0"/>
            </a:br>
            <a:r>
              <a:rPr lang="en-US" sz="2000" smtClean="0"/>
              <a:t>5-10 minutes after drinking</a:t>
            </a:r>
          </a:p>
          <a:p>
            <a:pPr>
              <a:lnSpc>
                <a:spcPct val="90000"/>
              </a:lnSpc>
            </a:pPr>
            <a:r>
              <a:rPr lang="en-US" sz="2600" smtClean="0"/>
              <a:t>Overcome by </a:t>
            </a:r>
            <a:r>
              <a:rPr lang="en-US" sz="2600" u="sng" smtClean="0"/>
              <a:t>increasing</a:t>
            </a:r>
            <a:r>
              <a:rPr lang="en-US" sz="2600" smtClean="0"/>
              <a:t> substrate </a:t>
            </a:r>
            <a:br>
              <a:rPr lang="en-US" sz="2600" smtClean="0"/>
            </a:br>
            <a:r>
              <a:rPr lang="en-US" sz="2600" smtClean="0"/>
              <a:t>concentration</a:t>
            </a:r>
          </a:p>
          <a:p>
            <a:pPr lvl="1">
              <a:lnSpc>
                <a:spcPct val="90000"/>
              </a:lnSpc>
            </a:pPr>
            <a:r>
              <a:rPr lang="en-US" sz="2400" smtClean="0"/>
              <a:t>saturate solution with substrate </a:t>
            </a:r>
            <a:br>
              <a:rPr lang="en-US" sz="2400" smtClean="0"/>
            </a:br>
            <a:r>
              <a:rPr lang="en-US" sz="2400" smtClean="0"/>
              <a:t>so it out-competes inhibitor </a:t>
            </a:r>
            <a:br>
              <a:rPr lang="en-US" sz="2400" smtClean="0"/>
            </a:br>
            <a:r>
              <a:rPr lang="en-US" sz="2400" smtClean="0"/>
              <a:t>for active site on enzyme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anim calcmode="lin" valueType="num">
                                      <p:cBhvr additive="base">
                                        <p:cTn id="7" dur="500" fill="hold"/>
                                        <p:tgtEl>
                                          <p:spTgt spid="4526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26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2611">
                                            <p:txEl>
                                              <p:pRg st="1" end="1"/>
                                            </p:txEl>
                                          </p:spTgt>
                                        </p:tgtEl>
                                        <p:attrNameLst>
                                          <p:attrName>style.visibility</p:attrName>
                                        </p:attrNameLst>
                                      </p:cBhvr>
                                      <p:to>
                                        <p:strVal val="visible"/>
                                      </p:to>
                                    </p:set>
                                    <p:anim calcmode="lin" valueType="num">
                                      <p:cBhvr additive="base">
                                        <p:cTn id="13" dur="500" fill="hold"/>
                                        <p:tgtEl>
                                          <p:spTgt spid="4526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26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2611">
                                            <p:txEl>
                                              <p:pRg st="2" end="2"/>
                                            </p:txEl>
                                          </p:spTgt>
                                        </p:tgtEl>
                                        <p:attrNameLst>
                                          <p:attrName>style.visibility</p:attrName>
                                        </p:attrNameLst>
                                      </p:cBhvr>
                                      <p:to>
                                        <p:strVal val="visible"/>
                                      </p:to>
                                    </p:set>
                                    <p:anim calcmode="lin" valueType="num">
                                      <p:cBhvr additive="base">
                                        <p:cTn id="19" dur="500" fill="hold"/>
                                        <p:tgtEl>
                                          <p:spTgt spid="4526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26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2611">
                                            <p:txEl>
                                              <p:pRg st="3" end="3"/>
                                            </p:txEl>
                                          </p:spTgt>
                                        </p:tgtEl>
                                        <p:attrNameLst>
                                          <p:attrName>style.visibility</p:attrName>
                                        </p:attrNameLst>
                                      </p:cBhvr>
                                      <p:to>
                                        <p:strVal val="visible"/>
                                      </p:to>
                                    </p:set>
                                    <p:anim calcmode="lin" valueType="num">
                                      <p:cBhvr additive="base">
                                        <p:cTn id="25" dur="500" fill="hold"/>
                                        <p:tgtEl>
                                          <p:spTgt spid="4526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26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2611">
                                            <p:txEl>
                                              <p:pRg st="4" end="4"/>
                                            </p:txEl>
                                          </p:spTgt>
                                        </p:tgtEl>
                                        <p:attrNameLst>
                                          <p:attrName>style.visibility</p:attrName>
                                        </p:attrNameLst>
                                      </p:cBhvr>
                                      <p:to>
                                        <p:strVal val="visible"/>
                                      </p:to>
                                    </p:set>
                                    <p:anim calcmode="lin" valueType="num">
                                      <p:cBhvr additive="base">
                                        <p:cTn id="31" dur="500" fill="hold"/>
                                        <p:tgtEl>
                                          <p:spTgt spid="4526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26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2611">
                                            <p:txEl>
                                              <p:pRg st="5" end="5"/>
                                            </p:txEl>
                                          </p:spTgt>
                                        </p:tgtEl>
                                        <p:attrNameLst>
                                          <p:attrName>style.visibility</p:attrName>
                                        </p:attrNameLst>
                                      </p:cBhvr>
                                      <p:to>
                                        <p:strVal val="visible"/>
                                      </p:to>
                                    </p:set>
                                    <p:anim calcmode="lin" valueType="num">
                                      <p:cBhvr additive="base">
                                        <p:cTn id="37" dur="500" fill="hold"/>
                                        <p:tgtEl>
                                          <p:spTgt spid="4526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261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52611">
                                            <p:txEl>
                                              <p:pRg st="6" end="6"/>
                                            </p:txEl>
                                          </p:spTgt>
                                        </p:tgtEl>
                                        <p:attrNameLst>
                                          <p:attrName>style.visibility</p:attrName>
                                        </p:attrNameLst>
                                      </p:cBhvr>
                                      <p:to>
                                        <p:strVal val="visible"/>
                                      </p:to>
                                    </p:set>
                                    <p:anim calcmode="lin" valueType="num">
                                      <p:cBhvr additive="base">
                                        <p:cTn id="43" dur="500" fill="hold"/>
                                        <p:tgtEl>
                                          <p:spTgt spid="45261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5261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pPr>
              <a:defRPr/>
            </a:pPr>
            <a:r>
              <a:rPr lang="en-US" smtClean="0"/>
              <a:t>Metabolism</a:t>
            </a:r>
          </a:p>
        </p:txBody>
      </p:sp>
      <p:sp>
        <p:nvSpPr>
          <p:cNvPr id="476163" name="Rectangle 3" descr="Rectangle: Click to edit Master text styles&#10;Second level&#10;Third level&#10;Fourth level&#10;Fifth level"/>
          <p:cNvSpPr>
            <a:spLocks noGrp="1" noChangeArrowheads="1"/>
          </p:cNvSpPr>
          <p:nvPr>
            <p:ph type="body" idx="1"/>
          </p:nvPr>
        </p:nvSpPr>
        <p:spPr>
          <a:xfrm>
            <a:off x="838200" y="1371600"/>
            <a:ext cx="8153400" cy="4953000"/>
          </a:xfrm>
          <a:noFill/>
        </p:spPr>
        <p:txBody>
          <a:bodyPr/>
          <a:lstStyle/>
          <a:p>
            <a:r>
              <a:rPr lang="en-US" smtClean="0"/>
              <a:t>Chemical reactions of life</a:t>
            </a:r>
          </a:p>
          <a:p>
            <a:pPr lvl="1"/>
            <a:r>
              <a:rPr lang="en-US" u="sng" smtClean="0">
                <a:solidFill>
                  <a:srgbClr val="CC0000"/>
                </a:solidFill>
              </a:rPr>
              <a:t>forming bonds</a:t>
            </a:r>
            <a:r>
              <a:rPr lang="en-US" smtClean="0"/>
              <a:t> between molecules</a:t>
            </a:r>
          </a:p>
          <a:p>
            <a:pPr lvl="2"/>
            <a:r>
              <a:rPr lang="en-US" smtClean="0"/>
              <a:t>dehydration synthesis</a:t>
            </a:r>
          </a:p>
          <a:p>
            <a:pPr lvl="2"/>
            <a:r>
              <a:rPr lang="en-US" smtClean="0"/>
              <a:t>synthesis</a:t>
            </a:r>
          </a:p>
          <a:p>
            <a:pPr lvl="2"/>
            <a:r>
              <a:rPr lang="en-US" u="sng" smtClean="0">
                <a:solidFill>
                  <a:srgbClr val="CC0000"/>
                </a:solidFill>
              </a:rPr>
              <a:t>anabolic reactions</a:t>
            </a:r>
            <a:endParaRPr lang="en-US" smtClean="0"/>
          </a:p>
          <a:p>
            <a:pPr lvl="1"/>
            <a:r>
              <a:rPr lang="en-US" u="sng" smtClean="0">
                <a:solidFill>
                  <a:srgbClr val="CC0000"/>
                </a:solidFill>
              </a:rPr>
              <a:t>breaking bonds</a:t>
            </a:r>
            <a:r>
              <a:rPr lang="en-US" smtClean="0"/>
              <a:t> between molecules</a:t>
            </a:r>
          </a:p>
          <a:p>
            <a:pPr lvl="2"/>
            <a:r>
              <a:rPr lang="en-US" smtClean="0"/>
              <a:t>hydrolysis</a:t>
            </a:r>
          </a:p>
          <a:p>
            <a:pPr lvl="2"/>
            <a:r>
              <a:rPr lang="en-US" smtClean="0"/>
              <a:t>digestion</a:t>
            </a:r>
          </a:p>
          <a:p>
            <a:pPr lvl="2"/>
            <a:r>
              <a:rPr lang="en-US" u="sng" smtClean="0">
                <a:solidFill>
                  <a:srgbClr val="CC0000"/>
                </a:solidFill>
              </a:rPr>
              <a:t>catabolic reactions</a:t>
            </a:r>
          </a:p>
        </p:txBody>
      </p:sp>
      <p:pic>
        <p:nvPicPr>
          <p:cNvPr id="476164" name="Picture 4"/>
          <p:cNvPicPr>
            <a:picLocks noChangeAspect="1" noChangeArrowheads="1"/>
          </p:cNvPicPr>
          <p:nvPr/>
        </p:nvPicPr>
        <p:blipFill>
          <a:blip r:embed="rId5"/>
          <a:srcRect l="50211" r="4736"/>
          <a:stretch>
            <a:fillRect/>
          </a:stretch>
        </p:blipFill>
        <p:spPr bwMode="auto">
          <a:xfrm>
            <a:off x="5707063" y="4352925"/>
            <a:ext cx="3352800" cy="2447925"/>
          </a:xfrm>
          <a:prstGeom prst="rect">
            <a:avLst/>
          </a:prstGeom>
          <a:noFill/>
          <a:ln w="9525">
            <a:noFill/>
            <a:miter lim="800000"/>
            <a:headEnd/>
            <a:tailEnd/>
          </a:ln>
          <a:effectLst>
            <a:outerShdw dist="35921" dir="2700000" algn="ctr" rotWithShape="0">
              <a:srgbClr val="808080"/>
            </a:outerShdw>
          </a:effectLst>
        </p:spPr>
      </p:pic>
      <p:pic>
        <p:nvPicPr>
          <p:cNvPr id="476165" name="Picture 5" descr="penguinL"/>
          <p:cNvPicPr>
            <a:picLocks noChangeAspect="1" noChangeArrowheads="1"/>
          </p:cNvPicPr>
          <p:nvPr/>
        </p:nvPicPr>
        <p:blipFill>
          <a:blip r:embed="rId6"/>
          <a:srcRect/>
          <a:stretch>
            <a:fillRect/>
          </a:stretch>
        </p:blipFill>
        <p:spPr bwMode="auto">
          <a:xfrm flipH="1">
            <a:off x="31750" y="5562600"/>
            <a:ext cx="1274763" cy="1295400"/>
          </a:xfrm>
          <a:prstGeom prst="rect">
            <a:avLst/>
          </a:prstGeom>
          <a:noFill/>
          <a:ln w="9525">
            <a:noFill/>
            <a:miter lim="800000"/>
            <a:headEnd/>
            <a:tailEnd/>
          </a:ln>
        </p:spPr>
      </p:pic>
      <p:sp>
        <p:nvSpPr>
          <p:cNvPr id="476166" name="AutoShape 6"/>
          <p:cNvSpPr>
            <a:spLocks noChangeArrowheads="1"/>
          </p:cNvSpPr>
          <p:nvPr/>
        </p:nvSpPr>
        <p:spPr bwMode="auto">
          <a:xfrm flipH="1">
            <a:off x="1960563" y="5605463"/>
            <a:ext cx="2951162" cy="1143000"/>
          </a:xfrm>
          <a:prstGeom prst="wedgeEllipseCallout">
            <a:avLst>
              <a:gd name="adj1" fmla="val 81199"/>
              <a:gd name="adj2" fmla="val -23894"/>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pitchFamily="84" charset="0"/>
                <a:ea typeface="Geneva" pitchFamily="84" charset="-128"/>
              </a:rPr>
              <a:t>That’s why </a:t>
            </a:r>
            <a:br>
              <a:rPr lang="en-US" sz="1800" b="1">
                <a:solidFill>
                  <a:srgbClr val="0F116A"/>
                </a:solidFill>
                <a:latin typeface="Comic Sans MS" pitchFamily="84" charset="0"/>
                <a:ea typeface="Geneva" pitchFamily="84" charset="-128"/>
              </a:rPr>
            </a:br>
            <a:r>
              <a:rPr lang="en-US" sz="1800" b="1">
                <a:solidFill>
                  <a:srgbClr val="0F116A"/>
                </a:solidFill>
                <a:latin typeface="Comic Sans MS" pitchFamily="84" charset="0"/>
                <a:ea typeface="Geneva" pitchFamily="84" charset="-128"/>
              </a:rPr>
              <a:t> they’re called</a:t>
            </a:r>
            <a:br>
              <a:rPr lang="en-US" sz="1800" b="1">
                <a:solidFill>
                  <a:srgbClr val="0F116A"/>
                </a:solidFill>
                <a:latin typeface="Comic Sans MS" pitchFamily="84" charset="0"/>
                <a:ea typeface="Geneva" pitchFamily="84" charset="-128"/>
              </a:rPr>
            </a:br>
            <a:r>
              <a:rPr lang="en-US" sz="1800" b="1" i="1" u="sng">
                <a:solidFill>
                  <a:srgbClr val="0F116A"/>
                </a:solidFill>
                <a:latin typeface="Comic Sans MS" pitchFamily="84" charset="0"/>
                <a:ea typeface="Geneva" pitchFamily="84" charset="-128"/>
              </a:rPr>
              <a:t>anabolic</a:t>
            </a:r>
            <a:r>
              <a:rPr lang="en-US" sz="1800" b="1">
                <a:solidFill>
                  <a:srgbClr val="0F116A"/>
                </a:solidFill>
                <a:latin typeface="Comic Sans MS" pitchFamily="84" charset="0"/>
                <a:ea typeface="Geneva" pitchFamily="84" charset="-128"/>
              </a:rPr>
              <a:t> steroids</a:t>
            </a:r>
            <a:r>
              <a:rPr lang="en-US" sz="1800" b="1" i="1">
                <a:solidFill>
                  <a:srgbClr val="0F116A"/>
                </a:solidFill>
                <a:latin typeface="Comic Sans MS" pitchFamily="84" charset="0"/>
                <a:ea typeface="Geneva" pitchFamily="84" charset="-128"/>
              </a:rPr>
              <a:t>!</a:t>
            </a:r>
            <a:r>
              <a:rPr lang="en-US" sz="1800" b="1">
                <a:solidFill>
                  <a:srgbClr val="0F116A"/>
                </a:solidFill>
                <a:latin typeface="Comic Sans MS" pitchFamily="84" charset="0"/>
                <a:ea typeface="Geneva" pitchFamily="84" charset="-128"/>
              </a:rPr>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6163">
                                            <p:txEl>
                                              <p:pRg st="1" end="1"/>
                                            </p:txEl>
                                          </p:spTgt>
                                        </p:tgtEl>
                                        <p:attrNameLst>
                                          <p:attrName>style.visibility</p:attrName>
                                        </p:attrNameLst>
                                      </p:cBhvr>
                                      <p:to>
                                        <p:strVal val="visible"/>
                                      </p:to>
                                    </p:set>
                                    <p:anim calcmode="lin" valueType="num">
                                      <p:cBhvr additive="base">
                                        <p:cTn id="7" dur="500" fill="hold"/>
                                        <p:tgtEl>
                                          <p:spTgt spid="4761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61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6163">
                                            <p:txEl>
                                              <p:pRg st="2" end="2"/>
                                            </p:txEl>
                                          </p:spTgt>
                                        </p:tgtEl>
                                        <p:attrNameLst>
                                          <p:attrName>style.visibility</p:attrName>
                                        </p:attrNameLst>
                                      </p:cBhvr>
                                      <p:to>
                                        <p:strVal val="visible"/>
                                      </p:to>
                                    </p:set>
                                    <p:anim calcmode="lin" valueType="num">
                                      <p:cBhvr additive="base">
                                        <p:cTn id="13" dur="500" fill="hold"/>
                                        <p:tgtEl>
                                          <p:spTgt spid="4761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61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6163">
                                            <p:txEl>
                                              <p:pRg st="3" end="3"/>
                                            </p:txEl>
                                          </p:spTgt>
                                        </p:tgtEl>
                                        <p:attrNameLst>
                                          <p:attrName>style.visibility</p:attrName>
                                        </p:attrNameLst>
                                      </p:cBhvr>
                                      <p:to>
                                        <p:strVal val="visible"/>
                                      </p:to>
                                    </p:set>
                                    <p:anim calcmode="lin" valueType="num">
                                      <p:cBhvr additive="base">
                                        <p:cTn id="19" dur="500" fill="hold"/>
                                        <p:tgtEl>
                                          <p:spTgt spid="4761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61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6163">
                                            <p:txEl>
                                              <p:pRg st="4" end="4"/>
                                            </p:txEl>
                                          </p:spTgt>
                                        </p:tgtEl>
                                        <p:attrNameLst>
                                          <p:attrName>style.visibility</p:attrName>
                                        </p:attrNameLst>
                                      </p:cBhvr>
                                      <p:to>
                                        <p:strVal val="visible"/>
                                      </p:to>
                                    </p:set>
                                    <p:anim calcmode="lin" valueType="num">
                                      <p:cBhvr additive="base">
                                        <p:cTn id="25" dur="500" fill="hold"/>
                                        <p:tgtEl>
                                          <p:spTgt spid="4761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61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76165"/>
                                        </p:tgtEl>
                                        <p:attrNameLst>
                                          <p:attrName>style.visibility</p:attrName>
                                        </p:attrNameLst>
                                      </p:cBhvr>
                                      <p:to>
                                        <p:strVal val="visible"/>
                                      </p:to>
                                    </p:set>
                                    <p:animEffect transition="in" filter="wipe(left)">
                                      <p:cBhvr>
                                        <p:cTn id="31" dur="500"/>
                                        <p:tgtEl>
                                          <p:spTgt spid="47616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76166"/>
                                        </p:tgtEl>
                                        <p:attrNameLst>
                                          <p:attrName>style.visibility</p:attrName>
                                        </p:attrNameLst>
                                      </p:cBhvr>
                                      <p:to>
                                        <p:strVal val="visible"/>
                                      </p:to>
                                    </p:set>
                                    <p:animEffect transition="in" filter="wipe(left)">
                                      <p:cBhvr>
                                        <p:cTn id="35" dur="500"/>
                                        <p:tgtEl>
                                          <p:spTgt spid="476166"/>
                                        </p:tgtEl>
                                      </p:cBhvr>
                                    </p:animEffect>
                                  </p:childTnLst>
                                  <p:subTnLst>
                                    <p:audio>
                                      <p:cMediaNode>
                                        <p:cTn display="0" masterRel="sameClick">
                                          <p:stCondLst>
                                            <p:cond evt="begin" delay="0">
                                              <p:tn val="33"/>
                                            </p:cond>
                                          </p:stCondLst>
                                          <p:endCondLst>
                                            <p:cond evt="onStopAudio" delay="0">
                                              <p:tgtEl>
                                                <p:sldTgt/>
                                              </p:tgtEl>
                                            </p:cond>
                                          </p:endCondLst>
                                        </p:cTn>
                                        <p:tgtEl>
                                          <p:sndTgt r:embed="rId4" name="Quack" builtIn="1"/>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476163">
                                            <p:txEl>
                                              <p:pRg st="5" end="5"/>
                                            </p:txEl>
                                          </p:spTgt>
                                        </p:tgtEl>
                                        <p:attrNameLst>
                                          <p:attrName>style.visibility</p:attrName>
                                        </p:attrNameLst>
                                      </p:cBhvr>
                                      <p:to>
                                        <p:strVal val="visible"/>
                                      </p:to>
                                    </p:set>
                                    <p:anim calcmode="lin" valueType="num">
                                      <p:cBhvr additive="base">
                                        <p:cTn id="40" dur="500" fill="hold"/>
                                        <p:tgtEl>
                                          <p:spTgt spid="476163">
                                            <p:txEl>
                                              <p:pRg st="5" end="5"/>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761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 builtIn="1"/>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476163">
                                            <p:txEl>
                                              <p:pRg st="6" end="6"/>
                                            </p:txEl>
                                          </p:spTgt>
                                        </p:tgtEl>
                                        <p:attrNameLst>
                                          <p:attrName>style.visibility</p:attrName>
                                        </p:attrNameLst>
                                      </p:cBhvr>
                                      <p:to>
                                        <p:strVal val="visible"/>
                                      </p:to>
                                    </p:set>
                                    <p:anim calcmode="lin" valueType="num">
                                      <p:cBhvr additive="base">
                                        <p:cTn id="46" dur="500" fill="hold"/>
                                        <p:tgtEl>
                                          <p:spTgt spid="476163">
                                            <p:txEl>
                                              <p:pRg st="6" end="6"/>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47616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 builtIn="1"/>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476163">
                                            <p:txEl>
                                              <p:pRg st="7" end="7"/>
                                            </p:txEl>
                                          </p:spTgt>
                                        </p:tgtEl>
                                        <p:attrNameLst>
                                          <p:attrName>style.visibility</p:attrName>
                                        </p:attrNameLst>
                                      </p:cBhvr>
                                      <p:to>
                                        <p:strVal val="visible"/>
                                      </p:to>
                                    </p:set>
                                    <p:anim calcmode="lin" valueType="num">
                                      <p:cBhvr additive="base">
                                        <p:cTn id="52" dur="500" fill="hold"/>
                                        <p:tgtEl>
                                          <p:spTgt spid="476163">
                                            <p:txEl>
                                              <p:pRg st="7" end="7"/>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47616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3" name="Whoosh" builtIn="1"/>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76163">
                                            <p:txEl>
                                              <p:pRg st="8" end="8"/>
                                            </p:txEl>
                                          </p:spTgt>
                                        </p:tgtEl>
                                        <p:attrNameLst>
                                          <p:attrName>style.visibility</p:attrName>
                                        </p:attrNameLst>
                                      </p:cBhvr>
                                      <p:to>
                                        <p:strVal val="visible"/>
                                      </p:to>
                                    </p:set>
                                    <p:anim calcmode="lin" valueType="num">
                                      <p:cBhvr additive="base">
                                        <p:cTn id="58" dur="500" fill="hold"/>
                                        <p:tgtEl>
                                          <p:spTgt spid="476163">
                                            <p:txEl>
                                              <p:pRg st="8" end="8"/>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47616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3" grpId="0" build="p" autoUpdateAnimBg="0"/>
      <p:bldP spid="476166"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f8-12b_how_enzymes_can__c"/>
          <p:cNvPicPr>
            <a:picLocks noChangeAspect="1" noChangeArrowheads="1"/>
          </p:cNvPicPr>
          <p:nvPr/>
        </p:nvPicPr>
        <p:blipFill>
          <a:blip r:embed="rId4"/>
          <a:srcRect t="3000" r="24750"/>
          <a:stretch>
            <a:fillRect/>
          </a:stretch>
        </p:blipFill>
        <p:spPr bwMode="auto">
          <a:xfrm>
            <a:off x="4824413" y="2682875"/>
            <a:ext cx="4319587" cy="4175125"/>
          </a:xfrm>
          <a:prstGeom prst="rect">
            <a:avLst/>
          </a:prstGeom>
          <a:noFill/>
          <a:ln w="9525">
            <a:noFill/>
            <a:miter lim="800000"/>
            <a:headEnd/>
            <a:tailEnd/>
          </a:ln>
        </p:spPr>
      </p:pic>
      <p:sp>
        <p:nvSpPr>
          <p:cNvPr id="471042" name="Rectangle 2"/>
          <p:cNvSpPr>
            <a:spLocks noGrp="1" noChangeArrowheads="1"/>
          </p:cNvSpPr>
          <p:nvPr>
            <p:ph type="title"/>
          </p:nvPr>
        </p:nvSpPr>
        <p:spPr>
          <a:xfrm>
            <a:off x="685800" y="685800"/>
            <a:ext cx="7848600" cy="762000"/>
          </a:xfrm>
        </p:spPr>
        <p:txBody>
          <a:bodyPr/>
          <a:lstStyle/>
          <a:p>
            <a:pPr>
              <a:defRPr/>
            </a:pPr>
            <a:r>
              <a:rPr lang="en-US" smtClean="0"/>
              <a:t>Non-Competitive Inhibitor </a:t>
            </a:r>
          </a:p>
        </p:txBody>
      </p:sp>
      <p:sp>
        <p:nvSpPr>
          <p:cNvPr id="471043" name="Rectangle 3" descr="Rectangle: Click to edit Master text styles&#10;Second level&#10;Third level&#10;Fourth level&#10;Fifth level"/>
          <p:cNvSpPr>
            <a:spLocks noGrp="1" noChangeArrowheads="1"/>
          </p:cNvSpPr>
          <p:nvPr>
            <p:ph type="body" idx="1"/>
          </p:nvPr>
        </p:nvSpPr>
        <p:spPr>
          <a:xfrm>
            <a:off x="558800" y="1371600"/>
            <a:ext cx="7629525" cy="5257800"/>
          </a:xfrm>
        </p:spPr>
        <p:txBody>
          <a:bodyPr/>
          <a:lstStyle/>
          <a:p>
            <a:r>
              <a:rPr lang="en-US" sz="2600" smtClean="0"/>
              <a:t>Inhibitor binds to site other than active site</a:t>
            </a:r>
            <a:endParaRPr lang="en-US" sz="2600" smtClean="0">
              <a:solidFill>
                <a:schemeClr val="tx2"/>
              </a:solidFill>
            </a:endParaRPr>
          </a:p>
          <a:p>
            <a:pPr lvl="1"/>
            <a:r>
              <a:rPr lang="en-US" sz="2400" u="sng" smtClean="0">
                <a:solidFill>
                  <a:srgbClr val="CC0000"/>
                </a:solidFill>
              </a:rPr>
              <a:t>allosteric inhibitor</a:t>
            </a:r>
            <a:r>
              <a:rPr lang="en-US" sz="2400" smtClean="0">
                <a:solidFill>
                  <a:srgbClr val="CC0000"/>
                </a:solidFill>
              </a:rPr>
              <a:t> </a:t>
            </a:r>
            <a:r>
              <a:rPr lang="en-US" sz="2400" smtClean="0">
                <a:solidFill>
                  <a:srgbClr val="0F116A"/>
                </a:solidFill>
              </a:rPr>
              <a:t>binds to</a:t>
            </a:r>
            <a:r>
              <a:rPr lang="en-US" sz="2400" smtClean="0">
                <a:solidFill>
                  <a:srgbClr val="CC0000"/>
                </a:solidFill>
              </a:rPr>
              <a:t> </a:t>
            </a:r>
            <a:r>
              <a:rPr lang="en-US" sz="2400" u="sng" smtClean="0">
                <a:solidFill>
                  <a:srgbClr val="CC0000"/>
                </a:solidFill>
              </a:rPr>
              <a:t>allosteric site</a:t>
            </a:r>
            <a:r>
              <a:rPr lang="en-US" sz="2400" smtClean="0">
                <a:solidFill>
                  <a:schemeClr val="tx2"/>
                </a:solidFill>
              </a:rPr>
              <a:t> </a:t>
            </a:r>
          </a:p>
          <a:p>
            <a:pPr lvl="1"/>
            <a:r>
              <a:rPr lang="en-US" sz="2400" smtClean="0"/>
              <a:t>causes enzyme to change shape</a:t>
            </a:r>
          </a:p>
          <a:p>
            <a:pPr lvl="2"/>
            <a:r>
              <a:rPr lang="en-US" sz="2000" u="sng" smtClean="0">
                <a:solidFill>
                  <a:srgbClr val="CC0000"/>
                </a:solidFill>
              </a:rPr>
              <a:t>conformational change</a:t>
            </a:r>
            <a:endParaRPr lang="en-US" sz="2000" smtClean="0"/>
          </a:p>
          <a:p>
            <a:pPr lvl="2"/>
            <a:r>
              <a:rPr lang="en-US" sz="2000" smtClean="0"/>
              <a:t>active site is no longer functional binding site</a:t>
            </a:r>
            <a:endParaRPr lang="en-US" sz="2000" u="sng" smtClean="0">
              <a:solidFill>
                <a:schemeClr val="tx2"/>
              </a:solidFill>
            </a:endParaRPr>
          </a:p>
          <a:p>
            <a:pPr lvl="3"/>
            <a:r>
              <a:rPr lang="en-US" sz="1800" smtClean="0"/>
              <a:t>keeps enzyme inactive</a:t>
            </a:r>
            <a:endParaRPr lang="en-US" sz="1800" u="sng" smtClean="0">
              <a:solidFill>
                <a:schemeClr val="tx2"/>
              </a:solidFill>
            </a:endParaRPr>
          </a:p>
          <a:p>
            <a:pPr lvl="1"/>
            <a:r>
              <a:rPr lang="en-US" sz="2000" u="sng" smtClean="0">
                <a:solidFill>
                  <a:schemeClr val="tx2"/>
                </a:solidFill>
              </a:rPr>
              <a:t>some anti-cancer drugs</a:t>
            </a:r>
            <a:r>
              <a:rPr lang="en-US" sz="2000" smtClean="0"/>
              <a:t/>
            </a:r>
            <a:br>
              <a:rPr lang="en-US" sz="2000" smtClean="0"/>
            </a:br>
            <a:r>
              <a:rPr lang="en-US" sz="2000" smtClean="0"/>
              <a:t>inhibit enzymes involved in DNA synthesis </a:t>
            </a:r>
          </a:p>
          <a:p>
            <a:pPr lvl="2"/>
            <a:r>
              <a:rPr lang="en-US" sz="1800" smtClean="0"/>
              <a:t>stop DNA production</a:t>
            </a:r>
          </a:p>
          <a:p>
            <a:pPr lvl="2"/>
            <a:r>
              <a:rPr lang="en-US" sz="1800" smtClean="0"/>
              <a:t>stop division of more cancer cells</a:t>
            </a:r>
          </a:p>
          <a:p>
            <a:pPr lvl="1"/>
            <a:r>
              <a:rPr lang="en-US" sz="2000" u="sng" smtClean="0">
                <a:solidFill>
                  <a:schemeClr val="tx2"/>
                </a:solidFill>
              </a:rPr>
              <a:t>cyanide poisoning</a:t>
            </a:r>
            <a:br>
              <a:rPr lang="en-US" sz="2000" u="sng" smtClean="0">
                <a:solidFill>
                  <a:schemeClr val="tx2"/>
                </a:solidFill>
              </a:rPr>
            </a:br>
            <a:r>
              <a:rPr lang="en-US" sz="2000" smtClean="0"/>
              <a:t>irreversible inhibitor of Cytochrome C, </a:t>
            </a:r>
            <a:br>
              <a:rPr lang="en-US" sz="2000" smtClean="0"/>
            </a:br>
            <a:r>
              <a:rPr lang="en-US" sz="2000" smtClean="0"/>
              <a:t>an enzyme in cellular respiration</a:t>
            </a:r>
          </a:p>
          <a:p>
            <a:pPr lvl="2"/>
            <a:r>
              <a:rPr lang="en-US" sz="1800" smtClean="0"/>
              <a:t>stops production of ATP</a:t>
            </a:r>
            <a:endParaRPr lang="en-US" sz="200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1043">
                                            <p:txEl>
                                              <p:pRg st="0" end="0"/>
                                            </p:txEl>
                                          </p:spTgt>
                                        </p:tgtEl>
                                        <p:attrNameLst>
                                          <p:attrName>style.visibility</p:attrName>
                                        </p:attrNameLst>
                                      </p:cBhvr>
                                      <p:to>
                                        <p:strVal val="visible"/>
                                      </p:to>
                                    </p:set>
                                    <p:anim calcmode="lin" valueType="num">
                                      <p:cBhvr additive="base">
                                        <p:cTn id="7" dur="500" fill="hold"/>
                                        <p:tgtEl>
                                          <p:spTgt spid="471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43">
                                            <p:txEl>
                                              <p:pRg st="1" end="1"/>
                                            </p:txEl>
                                          </p:spTgt>
                                        </p:tgtEl>
                                        <p:attrNameLst>
                                          <p:attrName>style.visibility</p:attrName>
                                        </p:attrNameLst>
                                      </p:cBhvr>
                                      <p:to>
                                        <p:strVal val="visible"/>
                                      </p:to>
                                    </p:set>
                                    <p:anim calcmode="lin" valueType="num">
                                      <p:cBhvr additive="base">
                                        <p:cTn id="13" dur="500" fill="hold"/>
                                        <p:tgtEl>
                                          <p:spTgt spid="4710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par>
                                <p:cTn id="15" presetID="2" presetClass="entr" presetSubtype="8" fill="hold" grpId="0" nodeType="withEffect">
                                  <p:stCondLst>
                                    <p:cond delay="0"/>
                                  </p:stCondLst>
                                  <p:childTnLst>
                                    <p:set>
                                      <p:cBhvr>
                                        <p:cTn id="16" dur="1" fill="hold">
                                          <p:stCondLst>
                                            <p:cond delay="0"/>
                                          </p:stCondLst>
                                        </p:cTn>
                                        <p:tgtEl>
                                          <p:spTgt spid="471043">
                                            <p:txEl>
                                              <p:pRg st="2" end="2"/>
                                            </p:txEl>
                                          </p:spTgt>
                                        </p:tgtEl>
                                        <p:attrNameLst>
                                          <p:attrName>style.visibility</p:attrName>
                                        </p:attrNameLst>
                                      </p:cBhvr>
                                      <p:to>
                                        <p:strVal val="visible"/>
                                      </p:to>
                                    </p:set>
                                    <p:anim calcmode="lin" valueType="num">
                                      <p:cBhvr additive="base">
                                        <p:cTn id="17" dur="500" fill="hold"/>
                                        <p:tgtEl>
                                          <p:spTgt spid="47104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710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builtIn="1"/>
                                        </p:tgtEl>
                                      </p:cMediaNode>
                                    </p:audio>
                                  </p:subTnLst>
                                </p:cTn>
                              </p:par>
                              <p:par>
                                <p:cTn id="19" presetID="2" presetClass="entr" presetSubtype="8" fill="hold" grpId="0" nodeType="withEffect">
                                  <p:stCondLst>
                                    <p:cond delay="0"/>
                                  </p:stCondLst>
                                  <p:childTnLst>
                                    <p:set>
                                      <p:cBhvr>
                                        <p:cTn id="20" dur="1" fill="hold">
                                          <p:stCondLst>
                                            <p:cond delay="0"/>
                                          </p:stCondLst>
                                        </p:cTn>
                                        <p:tgtEl>
                                          <p:spTgt spid="471043">
                                            <p:txEl>
                                              <p:pRg st="3" end="3"/>
                                            </p:txEl>
                                          </p:spTgt>
                                        </p:tgtEl>
                                        <p:attrNameLst>
                                          <p:attrName>style.visibility</p:attrName>
                                        </p:attrNameLst>
                                      </p:cBhvr>
                                      <p:to>
                                        <p:strVal val="visible"/>
                                      </p:to>
                                    </p:set>
                                    <p:anim calcmode="lin" valueType="num">
                                      <p:cBhvr additive="base">
                                        <p:cTn id="21" dur="500" fill="hold"/>
                                        <p:tgtEl>
                                          <p:spTgt spid="47104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710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 builtIn="1"/>
                                        </p:tgtEl>
                                      </p:cMediaNode>
                                    </p:audio>
                                  </p:subTnLst>
                                </p:cTn>
                              </p:par>
                              <p:par>
                                <p:cTn id="23" presetID="2" presetClass="entr" presetSubtype="8" fill="hold" grpId="0" nodeType="withEffect">
                                  <p:stCondLst>
                                    <p:cond delay="0"/>
                                  </p:stCondLst>
                                  <p:childTnLst>
                                    <p:set>
                                      <p:cBhvr>
                                        <p:cTn id="24" dur="1" fill="hold">
                                          <p:stCondLst>
                                            <p:cond delay="0"/>
                                          </p:stCondLst>
                                        </p:cTn>
                                        <p:tgtEl>
                                          <p:spTgt spid="471043">
                                            <p:txEl>
                                              <p:pRg st="4" end="4"/>
                                            </p:txEl>
                                          </p:spTgt>
                                        </p:tgtEl>
                                        <p:attrNameLst>
                                          <p:attrName>style.visibility</p:attrName>
                                        </p:attrNameLst>
                                      </p:cBhvr>
                                      <p:to>
                                        <p:strVal val="visible"/>
                                      </p:to>
                                    </p:set>
                                    <p:anim calcmode="lin" valueType="num">
                                      <p:cBhvr additive="base">
                                        <p:cTn id="25" dur="500" fill="hold"/>
                                        <p:tgtEl>
                                          <p:spTgt spid="47104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10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par>
                                <p:cTn id="27" presetID="2" presetClass="entr" presetSubtype="8" fill="hold" grpId="0" nodeType="withEffect">
                                  <p:stCondLst>
                                    <p:cond delay="0"/>
                                  </p:stCondLst>
                                  <p:childTnLst>
                                    <p:set>
                                      <p:cBhvr>
                                        <p:cTn id="28" dur="1" fill="hold">
                                          <p:stCondLst>
                                            <p:cond delay="0"/>
                                          </p:stCondLst>
                                        </p:cTn>
                                        <p:tgtEl>
                                          <p:spTgt spid="471043">
                                            <p:txEl>
                                              <p:pRg st="5" end="5"/>
                                            </p:txEl>
                                          </p:spTgt>
                                        </p:tgtEl>
                                        <p:attrNameLst>
                                          <p:attrName>style.visibility</p:attrName>
                                        </p:attrNameLst>
                                      </p:cBhvr>
                                      <p:to>
                                        <p:strVal val="visible"/>
                                      </p:to>
                                    </p:set>
                                    <p:anim calcmode="lin" valueType="num">
                                      <p:cBhvr additive="base">
                                        <p:cTn id="29" dur="500" fill="hold"/>
                                        <p:tgtEl>
                                          <p:spTgt spid="47104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710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builtIn="1"/>
                                        </p:tgtEl>
                                      </p:cMediaNode>
                                    </p:audio>
                                  </p:subTnLst>
                                </p:cTn>
                              </p:par>
                              <p:par>
                                <p:cTn id="31" presetID="2" presetClass="entr" presetSubtype="8" fill="hold" grpId="0" nodeType="withEffect">
                                  <p:stCondLst>
                                    <p:cond delay="0"/>
                                  </p:stCondLst>
                                  <p:childTnLst>
                                    <p:set>
                                      <p:cBhvr>
                                        <p:cTn id="32" dur="1" fill="hold">
                                          <p:stCondLst>
                                            <p:cond delay="0"/>
                                          </p:stCondLst>
                                        </p:cTn>
                                        <p:tgtEl>
                                          <p:spTgt spid="471043">
                                            <p:txEl>
                                              <p:pRg st="6" end="6"/>
                                            </p:txEl>
                                          </p:spTgt>
                                        </p:tgtEl>
                                        <p:attrNameLst>
                                          <p:attrName>style.visibility</p:attrName>
                                        </p:attrNameLst>
                                      </p:cBhvr>
                                      <p:to>
                                        <p:strVal val="visible"/>
                                      </p:to>
                                    </p:set>
                                    <p:anim calcmode="lin" valueType="num">
                                      <p:cBhvr additive="base">
                                        <p:cTn id="33" dur="500" fill="hold"/>
                                        <p:tgtEl>
                                          <p:spTgt spid="47104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7104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 builtIn="1"/>
                                        </p:tgtEl>
                                      </p:cMediaNode>
                                    </p:audio>
                                  </p:subTnLst>
                                </p:cTn>
                              </p:par>
                              <p:par>
                                <p:cTn id="35" presetID="2" presetClass="entr" presetSubtype="8" fill="hold" grpId="0" nodeType="withEffect">
                                  <p:stCondLst>
                                    <p:cond delay="0"/>
                                  </p:stCondLst>
                                  <p:childTnLst>
                                    <p:set>
                                      <p:cBhvr>
                                        <p:cTn id="36" dur="1" fill="hold">
                                          <p:stCondLst>
                                            <p:cond delay="0"/>
                                          </p:stCondLst>
                                        </p:cTn>
                                        <p:tgtEl>
                                          <p:spTgt spid="471043">
                                            <p:txEl>
                                              <p:pRg st="7" end="7"/>
                                            </p:txEl>
                                          </p:spTgt>
                                        </p:tgtEl>
                                        <p:attrNameLst>
                                          <p:attrName>style.visibility</p:attrName>
                                        </p:attrNameLst>
                                      </p:cBhvr>
                                      <p:to>
                                        <p:strVal val="visible"/>
                                      </p:to>
                                    </p:set>
                                    <p:anim calcmode="lin" valueType="num">
                                      <p:cBhvr additive="base">
                                        <p:cTn id="37" dur="500" fill="hold"/>
                                        <p:tgtEl>
                                          <p:spTgt spid="47104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7104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builtIn="1"/>
                                        </p:tgtEl>
                                      </p:cMediaNode>
                                    </p:audio>
                                  </p:subTnLst>
                                </p:cTn>
                              </p:par>
                              <p:par>
                                <p:cTn id="39" presetID="2" presetClass="entr" presetSubtype="8" fill="hold" grpId="0" nodeType="withEffect">
                                  <p:stCondLst>
                                    <p:cond delay="0"/>
                                  </p:stCondLst>
                                  <p:childTnLst>
                                    <p:set>
                                      <p:cBhvr>
                                        <p:cTn id="40" dur="1" fill="hold">
                                          <p:stCondLst>
                                            <p:cond delay="0"/>
                                          </p:stCondLst>
                                        </p:cTn>
                                        <p:tgtEl>
                                          <p:spTgt spid="471043">
                                            <p:txEl>
                                              <p:pRg st="8" end="8"/>
                                            </p:txEl>
                                          </p:spTgt>
                                        </p:tgtEl>
                                        <p:attrNameLst>
                                          <p:attrName>style.visibility</p:attrName>
                                        </p:attrNameLst>
                                      </p:cBhvr>
                                      <p:to>
                                        <p:strVal val="visible"/>
                                      </p:to>
                                    </p:set>
                                    <p:anim calcmode="lin" valueType="num">
                                      <p:cBhvr additive="base">
                                        <p:cTn id="41" dur="500" fill="hold"/>
                                        <p:tgtEl>
                                          <p:spTgt spid="471043">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7104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builtIn="1"/>
                                        </p:tgtEl>
                                      </p:cMediaNode>
                                    </p:audio>
                                  </p:subTnLst>
                                </p:cTn>
                              </p:par>
                              <p:par>
                                <p:cTn id="43" presetID="2" presetClass="entr" presetSubtype="8" fill="hold" grpId="0" nodeType="withEffect">
                                  <p:stCondLst>
                                    <p:cond delay="0"/>
                                  </p:stCondLst>
                                  <p:childTnLst>
                                    <p:set>
                                      <p:cBhvr>
                                        <p:cTn id="44" dur="1" fill="hold">
                                          <p:stCondLst>
                                            <p:cond delay="0"/>
                                          </p:stCondLst>
                                        </p:cTn>
                                        <p:tgtEl>
                                          <p:spTgt spid="471043">
                                            <p:txEl>
                                              <p:pRg st="9" end="9"/>
                                            </p:txEl>
                                          </p:spTgt>
                                        </p:tgtEl>
                                        <p:attrNameLst>
                                          <p:attrName>style.visibility</p:attrName>
                                        </p:attrNameLst>
                                      </p:cBhvr>
                                      <p:to>
                                        <p:strVal val="visible"/>
                                      </p:to>
                                    </p:set>
                                    <p:anim calcmode="lin" valueType="num">
                                      <p:cBhvr additive="base">
                                        <p:cTn id="45" dur="500" fill="hold"/>
                                        <p:tgtEl>
                                          <p:spTgt spid="471043">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7104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 builtIn="1"/>
                                        </p:tgtEl>
                                      </p:cMediaNode>
                                    </p:audio>
                                  </p:subTnLst>
                                </p:cTn>
                              </p:par>
                              <p:par>
                                <p:cTn id="47" presetID="2" presetClass="entr" presetSubtype="8" fill="hold" grpId="0" nodeType="withEffect">
                                  <p:stCondLst>
                                    <p:cond delay="0"/>
                                  </p:stCondLst>
                                  <p:childTnLst>
                                    <p:set>
                                      <p:cBhvr>
                                        <p:cTn id="48" dur="1" fill="hold">
                                          <p:stCondLst>
                                            <p:cond delay="0"/>
                                          </p:stCondLst>
                                        </p:cTn>
                                        <p:tgtEl>
                                          <p:spTgt spid="471043">
                                            <p:txEl>
                                              <p:pRg st="10" end="10"/>
                                            </p:txEl>
                                          </p:spTgt>
                                        </p:tgtEl>
                                        <p:attrNameLst>
                                          <p:attrName>style.visibility</p:attrName>
                                        </p:attrNameLst>
                                      </p:cBhvr>
                                      <p:to>
                                        <p:strVal val="visible"/>
                                      </p:to>
                                    </p:set>
                                    <p:anim calcmode="lin" valueType="num">
                                      <p:cBhvr additive="base">
                                        <p:cTn id="49" dur="500" fill="hold"/>
                                        <p:tgtEl>
                                          <p:spTgt spid="471043">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71043">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pPr>
              <a:defRPr/>
            </a:pPr>
            <a:r>
              <a:rPr lang="en-US" smtClean="0"/>
              <a:t>Irreversible inhibition</a:t>
            </a:r>
          </a:p>
        </p:txBody>
      </p:sp>
      <p:sp>
        <p:nvSpPr>
          <p:cNvPr id="454659" name="Rectangle 3" descr="Rectangle: Click to edit Master text styles&#10;Second level&#10;Third level&#10;Fourth level&#10;Fifth level"/>
          <p:cNvSpPr>
            <a:spLocks noGrp="1" noChangeArrowheads="1"/>
          </p:cNvSpPr>
          <p:nvPr>
            <p:ph type="body" idx="1"/>
          </p:nvPr>
        </p:nvSpPr>
        <p:spPr>
          <a:xfrm>
            <a:off x="838200" y="1371600"/>
            <a:ext cx="7772400" cy="4953000"/>
          </a:xfrm>
          <a:noFill/>
        </p:spPr>
        <p:txBody>
          <a:bodyPr/>
          <a:lstStyle/>
          <a:p>
            <a:r>
              <a:rPr lang="en-US" smtClean="0"/>
              <a:t>Inhibitor permanently binds to enzyme</a:t>
            </a:r>
          </a:p>
          <a:p>
            <a:pPr lvl="1"/>
            <a:r>
              <a:rPr lang="en-US" u="sng" smtClean="0">
                <a:solidFill>
                  <a:srgbClr val="CC0000"/>
                </a:solidFill>
              </a:rPr>
              <a:t>competitor</a:t>
            </a:r>
            <a:endParaRPr lang="en-US" smtClean="0"/>
          </a:p>
          <a:p>
            <a:pPr lvl="2"/>
            <a:r>
              <a:rPr lang="en-US" smtClean="0"/>
              <a:t>permanently binds to </a:t>
            </a:r>
            <a:r>
              <a:rPr lang="en-US" u="sng" smtClean="0"/>
              <a:t>active site</a:t>
            </a:r>
            <a:endParaRPr lang="en-US" smtClean="0"/>
          </a:p>
          <a:p>
            <a:pPr lvl="1"/>
            <a:r>
              <a:rPr lang="en-US" u="sng" smtClean="0">
                <a:solidFill>
                  <a:srgbClr val="CC0000"/>
                </a:solidFill>
              </a:rPr>
              <a:t>allosteric</a:t>
            </a:r>
            <a:endParaRPr lang="en-US" smtClean="0"/>
          </a:p>
          <a:p>
            <a:pPr lvl="2"/>
            <a:r>
              <a:rPr lang="en-US" smtClean="0"/>
              <a:t>permanently binds to </a:t>
            </a:r>
            <a:r>
              <a:rPr lang="en-US" u="sng" smtClean="0"/>
              <a:t>allosteric site</a:t>
            </a:r>
            <a:r>
              <a:rPr lang="en-US" smtClean="0"/>
              <a:t> </a:t>
            </a:r>
          </a:p>
          <a:p>
            <a:pPr lvl="2"/>
            <a:r>
              <a:rPr lang="en-US" smtClean="0"/>
              <a:t>permanently changes shape of enzyme</a:t>
            </a:r>
          </a:p>
          <a:p>
            <a:pPr lvl="2"/>
            <a:r>
              <a:rPr lang="en-US" smtClean="0">
                <a:solidFill>
                  <a:schemeClr val="tx2"/>
                </a:solidFill>
              </a:rPr>
              <a:t>nerve gas, sarin, many insecticides (malathion, parathion…)</a:t>
            </a:r>
          </a:p>
          <a:p>
            <a:pPr lvl="3"/>
            <a:r>
              <a:rPr lang="en-US" smtClean="0">
                <a:solidFill>
                  <a:srgbClr val="0F116A"/>
                </a:solidFill>
              </a:rPr>
              <a:t>cholinesterase inhibitors</a:t>
            </a:r>
          </a:p>
          <a:p>
            <a:pPr lvl="4"/>
            <a:r>
              <a:rPr lang="en-US" smtClean="0">
                <a:solidFill>
                  <a:srgbClr val="0F116A"/>
                </a:solidFill>
              </a:rPr>
              <a:t>doesn’t breakdown the neurotransmitter, acetylcholine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4659">
                                            <p:txEl>
                                              <p:pRg st="0" end="0"/>
                                            </p:txEl>
                                          </p:spTgt>
                                        </p:tgtEl>
                                        <p:attrNameLst>
                                          <p:attrName>style.visibility</p:attrName>
                                        </p:attrNameLst>
                                      </p:cBhvr>
                                      <p:to>
                                        <p:strVal val="visible"/>
                                      </p:to>
                                    </p:set>
                                    <p:anim calcmode="lin" valueType="num">
                                      <p:cBhvr additive="base">
                                        <p:cTn id="7" dur="500" fill="hold"/>
                                        <p:tgtEl>
                                          <p:spTgt spid="454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46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4659">
                                            <p:txEl>
                                              <p:pRg st="1" end="1"/>
                                            </p:txEl>
                                          </p:spTgt>
                                        </p:tgtEl>
                                        <p:attrNameLst>
                                          <p:attrName>style.visibility</p:attrName>
                                        </p:attrNameLst>
                                      </p:cBhvr>
                                      <p:to>
                                        <p:strVal val="visible"/>
                                      </p:to>
                                    </p:set>
                                    <p:anim calcmode="lin" valueType="num">
                                      <p:cBhvr additive="base">
                                        <p:cTn id="13" dur="500" fill="hold"/>
                                        <p:tgtEl>
                                          <p:spTgt spid="4546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46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4659">
                                            <p:txEl>
                                              <p:pRg st="2" end="2"/>
                                            </p:txEl>
                                          </p:spTgt>
                                        </p:tgtEl>
                                        <p:attrNameLst>
                                          <p:attrName>style.visibility</p:attrName>
                                        </p:attrNameLst>
                                      </p:cBhvr>
                                      <p:to>
                                        <p:strVal val="visible"/>
                                      </p:to>
                                    </p:set>
                                    <p:anim calcmode="lin" valueType="num">
                                      <p:cBhvr additive="base">
                                        <p:cTn id="19" dur="500" fill="hold"/>
                                        <p:tgtEl>
                                          <p:spTgt spid="4546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46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4659">
                                            <p:txEl>
                                              <p:pRg st="3" end="3"/>
                                            </p:txEl>
                                          </p:spTgt>
                                        </p:tgtEl>
                                        <p:attrNameLst>
                                          <p:attrName>style.visibility</p:attrName>
                                        </p:attrNameLst>
                                      </p:cBhvr>
                                      <p:to>
                                        <p:strVal val="visible"/>
                                      </p:to>
                                    </p:set>
                                    <p:anim calcmode="lin" valueType="num">
                                      <p:cBhvr additive="base">
                                        <p:cTn id="25" dur="500" fill="hold"/>
                                        <p:tgtEl>
                                          <p:spTgt spid="4546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46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4659">
                                            <p:txEl>
                                              <p:pRg st="4" end="4"/>
                                            </p:txEl>
                                          </p:spTgt>
                                        </p:tgtEl>
                                        <p:attrNameLst>
                                          <p:attrName>style.visibility</p:attrName>
                                        </p:attrNameLst>
                                      </p:cBhvr>
                                      <p:to>
                                        <p:strVal val="visible"/>
                                      </p:to>
                                    </p:set>
                                    <p:anim calcmode="lin" valueType="num">
                                      <p:cBhvr additive="base">
                                        <p:cTn id="31" dur="500" fill="hold"/>
                                        <p:tgtEl>
                                          <p:spTgt spid="4546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46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4659">
                                            <p:txEl>
                                              <p:pRg st="5" end="5"/>
                                            </p:txEl>
                                          </p:spTgt>
                                        </p:tgtEl>
                                        <p:attrNameLst>
                                          <p:attrName>style.visibility</p:attrName>
                                        </p:attrNameLst>
                                      </p:cBhvr>
                                      <p:to>
                                        <p:strVal val="visible"/>
                                      </p:to>
                                    </p:set>
                                    <p:anim calcmode="lin" valueType="num">
                                      <p:cBhvr additive="base">
                                        <p:cTn id="37" dur="500" fill="hold"/>
                                        <p:tgtEl>
                                          <p:spTgt spid="4546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46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54659">
                                            <p:txEl>
                                              <p:pRg st="6" end="6"/>
                                            </p:txEl>
                                          </p:spTgt>
                                        </p:tgtEl>
                                        <p:attrNameLst>
                                          <p:attrName>style.visibility</p:attrName>
                                        </p:attrNameLst>
                                      </p:cBhvr>
                                      <p:to>
                                        <p:strVal val="visible"/>
                                      </p:to>
                                    </p:set>
                                    <p:anim calcmode="lin" valueType="num">
                                      <p:cBhvr additive="base">
                                        <p:cTn id="43" dur="500" fill="hold"/>
                                        <p:tgtEl>
                                          <p:spTgt spid="45465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5465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builtIn="1"/>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54659">
                                            <p:txEl>
                                              <p:pRg st="7" end="7"/>
                                            </p:txEl>
                                          </p:spTgt>
                                        </p:tgtEl>
                                        <p:attrNameLst>
                                          <p:attrName>style.visibility</p:attrName>
                                        </p:attrNameLst>
                                      </p:cBhvr>
                                      <p:to>
                                        <p:strVal val="visible"/>
                                      </p:to>
                                    </p:set>
                                    <p:anim calcmode="lin" valueType="num">
                                      <p:cBhvr additive="base">
                                        <p:cTn id="49" dur="500" fill="hold"/>
                                        <p:tgtEl>
                                          <p:spTgt spid="45465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5465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builtIn="1"/>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54659">
                                            <p:txEl>
                                              <p:pRg st="8" end="8"/>
                                            </p:txEl>
                                          </p:spTgt>
                                        </p:tgtEl>
                                        <p:attrNameLst>
                                          <p:attrName>style.visibility</p:attrName>
                                        </p:attrNameLst>
                                      </p:cBhvr>
                                      <p:to>
                                        <p:strVal val="visible"/>
                                      </p:to>
                                    </p:set>
                                    <p:anim calcmode="lin" valueType="num">
                                      <p:cBhvr additive="base">
                                        <p:cTn id="55" dur="500" fill="hold"/>
                                        <p:tgtEl>
                                          <p:spTgt spid="45465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5465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pPr>
              <a:defRPr/>
            </a:pPr>
            <a:r>
              <a:rPr lang="en-US" smtClean="0"/>
              <a:t>Allosteric regulation</a:t>
            </a:r>
          </a:p>
        </p:txBody>
      </p:sp>
      <p:sp>
        <p:nvSpPr>
          <p:cNvPr id="456707" name="Rectangle 3" descr="Rectangle: Click to edit Master text styles&#10;Second level&#10;Third level&#10;Fourth level&#10;Fifth level"/>
          <p:cNvSpPr>
            <a:spLocks noGrp="1" noChangeArrowheads="1"/>
          </p:cNvSpPr>
          <p:nvPr>
            <p:ph type="body" idx="1"/>
          </p:nvPr>
        </p:nvSpPr>
        <p:spPr>
          <a:xfrm>
            <a:off x="838200" y="1371600"/>
            <a:ext cx="8289925" cy="2713038"/>
          </a:xfrm>
          <a:noFill/>
        </p:spPr>
        <p:txBody>
          <a:bodyPr/>
          <a:lstStyle/>
          <a:p>
            <a:pPr>
              <a:lnSpc>
                <a:spcPct val="90000"/>
              </a:lnSpc>
            </a:pPr>
            <a:r>
              <a:rPr lang="en-US" smtClean="0"/>
              <a:t>Conformational changes by regulatory molecules </a:t>
            </a:r>
          </a:p>
          <a:p>
            <a:pPr lvl="1">
              <a:lnSpc>
                <a:spcPct val="90000"/>
              </a:lnSpc>
            </a:pPr>
            <a:r>
              <a:rPr lang="en-US" smtClean="0"/>
              <a:t>inhibitors</a:t>
            </a:r>
          </a:p>
          <a:p>
            <a:pPr lvl="2">
              <a:lnSpc>
                <a:spcPct val="90000"/>
              </a:lnSpc>
            </a:pPr>
            <a:r>
              <a:rPr lang="en-US" smtClean="0"/>
              <a:t>keeps enzyme in inactive form</a:t>
            </a:r>
          </a:p>
          <a:p>
            <a:pPr lvl="1">
              <a:lnSpc>
                <a:spcPct val="90000"/>
              </a:lnSpc>
            </a:pPr>
            <a:r>
              <a:rPr lang="en-US" smtClean="0"/>
              <a:t>activators </a:t>
            </a:r>
          </a:p>
          <a:p>
            <a:pPr lvl="2">
              <a:lnSpc>
                <a:spcPct val="90000"/>
              </a:lnSpc>
            </a:pPr>
            <a:r>
              <a:rPr lang="en-US" smtClean="0"/>
              <a:t>keeps enzyme in active form</a:t>
            </a:r>
          </a:p>
        </p:txBody>
      </p:sp>
      <p:pic>
        <p:nvPicPr>
          <p:cNvPr id="45060" name="Picture 4"/>
          <p:cNvPicPr>
            <a:picLocks noChangeAspect="1" noChangeArrowheads="1"/>
          </p:cNvPicPr>
          <p:nvPr/>
        </p:nvPicPr>
        <p:blipFill>
          <a:blip r:embed="rId5"/>
          <a:srcRect b="24295"/>
          <a:stretch>
            <a:fillRect/>
          </a:stretch>
        </p:blipFill>
        <p:spPr bwMode="auto">
          <a:xfrm>
            <a:off x="1243013" y="4137025"/>
            <a:ext cx="7181850" cy="2211388"/>
          </a:xfrm>
          <a:prstGeom prst="rect">
            <a:avLst/>
          </a:prstGeom>
          <a:noFill/>
          <a:ln w="9525">
            <a:noFill/>
            <a:miter lim="800000"/>
            <a:headEnd/>
            <a:tailEnd/>
          </a:ln>
        </p:spPr>
      </p:pic>
      <p:sp>
        <p:nvSpPr>
          <p:cNvPr id="456709" name="Rectangle 5"/>
          <p:cNvSpPr>
            <a:spLocks noChangeArrowheads="1"/>
          </p:cNvSpPr>
          <p:nvPr/>
        </p:nvSpPr>
        <p:spPr bwMode="auto">
          <a:xfrm>
            <a:off x="1314450" y="6327775"/>
            <a:ext cx="3459163" cy="427038"/>
          </a:xfrm>
          <a:prstGeom prst="rect">
            <a:avLst/>
          </a:prstGeom>
          <a:solidFill>
            <a:srgbClr val="CC0000"/>
          </a:solidFill>
          <a:ln w="9525">
            <a:noFill/>
            <a:miter lim="800000"/>
            <a:headEnd/>
            <a:tailEnd/>
          </a:ln>
        </p:spPr>
        <p:txBody>
          <a:bodyPr wrap="none" anchor="ctr">
            <a:spAutoFit/>
          </a:bodyPr>
          <a:lstStyle/>
          <a:p>
            <a:r>
              <a:rPr lang="en-US" sz="2200" b="1">
                <a:solidFill>
                  <a:schemeClr val="bg1"/>
                </a:solidFill>
              </a:rPr>
              <a:t>Conformational changes</a:t>
            </a:r>
          </a:p>
        </p:txBody>
      </p:sp>
      <p:sp>
        <p:nvSpPr>
          <p:cNvPr id="456710" name="Rectangle 6"/>
          <p:cNvSpPr>
            <a:spLocks noChangeArrowheads="1"/>
          </p:cNvSpPr>
          <p:nvPr/>
        </p:nvSpPr>
        <p:spPr bwMode="auto">
          <a:xfrm>
            <a:off x="4840288" y="6327775"/>
            <a:ext cx="3479800" cy="427038"/>
          </a:xfrm>
          <a:prstGeom prst="rect">
            <a:avLst/>
          </a:prstGeom>
          <a:solidFill>
            <a:srgbClr val="CC0000"/>
          </a:solidFill>
          <a:ln w="9525">
            <a:noFill/>
            <a:miter lim="800000"/>
            <a:headEnd/>
            <a:tailEnd/>
          </a:ln>
        </p:spPr>
        <p:txBody>
          <a:bodyPr anchor="ctr">
            <a:spAutoFit/>
          </a:bodyPr>
          <a:lstStyle/>
          <a:p>
            <a:r>
              <a:rPr lang="en-US" sz="2200" b="1">
                <a:solidFill>
                  <a:schemeClr val="bg1"/>
                </a:solidFill>
              </a:rPr>
              <a:t>Allosteric regulation</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6707">
                                            <p:txEl>
                                              <p:pRg st="0" end="0"/>
                                            </p:txEl>
                                          </p:spTgt>
                                        </p:tgtEl>
                                        <p:attrNameLst>
                                          <p:attrName>style.visibility</p:attrName>
                                        </p:attrNameLst>
                                      </p:cBhvr>
                                      <p:to>
                                        <p:strVal val="visible"/>
                                      </p:to>
                                    </p:set>
                                    <p:anim calcmode="lin" valueType="num">
                                      <p:cBhvr additive="base">
                                        <p:cTn id="7" dur="500" fill="hold"/>
                                        <p:tgtEl>
                                          <p:spTgt spid="456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67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56709"/>
                                        </p:tgtEl>
                                        <p:attrNameLst>
                                          <p:attrName>style.visibility</p:attrName>
                                        </p:attrNameLst>
                                      </p:cBhvr>
                                      <p:to>
                                        <p:strVal val="visible"/>
                                      </p:to>
                                    </p:set>
                                    <p:animEffect transition="in" filter="wipe(left)">
                                      <p:cBhvr>
                                        <p:cTn id="13" dur="500"/>
                                        <p:tgtEl>
                                          <p:spTgt spid="456709"/>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builtIn="1"/>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56710"/>
                                        </p:tgtEl>
                                        <p:attrNameLst>
                                          <p:attrName>style.visibility</p:attrName>
                                        </p:attrNameLst>
                                      </p:cBhvr>
                                      <p:to>
                                        <p:strVal val="visible"/>
                                      </p:to>
                                    </p:set>
                                    <p:animEffect transition="in" filter="wipe(left)">
                                      <p:cBhvr>
                                        <p:cTn id="18" dur="500"/>
                                        <p:tgtEl>
                                          <p:spTgt spid="456710"/>
                                        </p:tgtEl>
                                      </p:cBhvr>
                                    </p:animEffect>
                                  </p:childTnLst>
                                  <p:subTnLst>
                                    <p:audio>
                                      <p:cMediaNode>
                                        <p:cTn display="0" masterRel="sameClick">
                                          <p:stCondLst>
                                            <p:cond evt="begin" delay="0">
                                              <p:tn val="16"/>
                                            </p:cond>
                                          </p:stCondLst>
                                          <p:endCondLst>
                                            <p:cond evt="onStopAudio" delay="0">
                                              <p:tgtEl>
                                                <p:sldTgt/>
                                              </p:tgtEl>
                                            </p:cond>
                                          </p:endCondLst>
                                        </p:cTn>
                                        <p:tgtEl>
                                          <p:sndTgt r:embed="rId4" name="Vibro Up" builtIn="1"/>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56707">
                                            <p:txEl>
                                              <p:pRg st="1" end="1"/>
                                            </p:txEl>
                                          </p:spTgt>
                                        </p:tgtEl>
                                        <p:attrNameLst>
                                          <p:attrName>style.visibility</p:attrName>
                                        </p:attrNameLst>
                                      </p:cBhvr>
                                      <p:to>
                                        <p:strVal val="visible"/>
                                      </p:to>
                                    </p:set>
                                    <p:anim calcmode="lin" valueType="num">
                                      <p:cBhvr additive="base">
                                        <p:cTn id="23" dur="500" fill="hold"/>
                                        <p:tgtEl>
                                          <p:spTgt spid="456707">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567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builtIn="1"/>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56707">
                                            <p:txEl>
                                              <p:pRg st="2" end="2"/>
                                            </p:txEl>
                                          </p:spTgt>
                                        </p:tgtEl>
                                        <p:attrNameLst>
                                          <p:attrName>style.visibility</p:attrName>
                                        </p:attrNameLst>
                                      </p:cBhvr>
                                      <p:to>
                                        <p:strVal val="visible"/>
                                      </p:to>
                                    </p:set>
                                    <p:anim calcmode="lin" valueType="num">
                                      <p:cBhvr additive="base">
                                        <p:cTn id="29" dur="500" fill="hold"/>
                                        <p:tgtEl>
                                          <p:spTgt spid="456707">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567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builtIn="1"/>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56707">
                                            <p:txEl>
                                              <p:pRg st="3" end="3"/>
                                            </p:txEl>
                                          </p:spTgt>
                                        </p:tgtEl>
                                        <p:attrNameLst>
                                          <p:attrName>style.visibility</p:attrName>
                                        </p:attrNameLst>
                                      </p:cBhvr>
                                      <p:to>
                                        <p:strVal val="visible"/>
                                      </p:to>
                                    </p:set>
                                    <p:anim calcmode="lin" valueType="num">
                                      <p:cBhvr additive="base">
                                        <p:cTn id="35" dur="500" fill="hold"/>
                                        <p:tgtEl>
                                          <p:spTgt spid="456707">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567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builtIn="1"/>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56707">
                                            <p:txEl>
                                              <p:pRg st="4" end="4"/>
                                            </p:txEl>
                                          </p:spTgt>
                                        </p:tgtEl>
                                        <p:attrNameLst>
                                          <p:attrName>style.visibility</p:attrName>
                                        </p:attrNameLst>
                                      </p:cBhvr>
                                      <p:to>
                                        <p:strVal val="visible"/>
                                      </p:to>
                                    </p:set>
                                    <p:anim calcmode="lin" valueType="num">
                                      <p:cBhvr additive="base">
                                        <p:cTn id="41" dur="500" fill="hold"/>
                                        <p:tgtEl>
                                          <p:spTgt spid="456707">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567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7" grpId="0" build="p" autoUpdateAnimBg="0"/>
      <p:bldP spid="456709" grpId="0" animBg="1" autoUpdateAnimBg="0"/>
      <p:bldP spid="456710"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8" descr="f8-15_a_biochemical_pat_c"/>
          <p:cNvPicPr>
            <a:picLocks noChangeAspect="1" noChangeArrowheads="1"/>
          </p:cNvPicPr>
          <p:nvPr/>
        </p:nvPicPr>
        <p:blipFill>
          <a:blip r:embed="rId6"/>
          <a:srcRect l="22501" t="3000" r="16875"/>
          <a:stretch>
            <a:fillRect/>
          </a:stretch>
        </p:blipFill>
        <p:spPr bwMode="auto">
          <a:xfrm>
            <a:off x="6096000" y="3259138"/>
            <a:ext cx="2998788" cy="3598862"/>
          </a:xfrm>
          <a:prstGeom prst="rect">
            <a:avLst/>
          </a:prstGeom>
          <a:noFill/>
          <a:ln w="9525">
            <a:noFill/>
            <a:miter lim="800000"/>
            <a:headEnd/>
            <a:tailEnd/>
          </a:ln>
        </p:spPr>
      </p:pic>
      <p:sp>
        <p:nvSpPr>
          <p:cNvPr id="460802" name="Rectangle 2"/>
          <p:cNvSpPr>
            <a:spLocks noGrp="1" noChangeArrowheads="1"/>
          </p:cNvSpPr>
          <p:nvPr>
            <p:ph type="title"/>
          </p:nvPr>
        </p:nvSpPr>
        <p:spPr/>
        <p:txBody>
          <a:bodyPr/>
          <a:lstStyle/>
          <a:p>
            <a:pPr>
              <a:defRPr/>
            </a:pPr>
            <a:r>
              <a:rPr lang="en-US" smtClean="0"/>
              <a:t>Metabolic pathways</a:t>
            </a:r>
          </a:p>
        </p:txBody>
      </p:sp>
      <p:sp>
        <p:nvSpPr>
          <p:cNvPr id="460803" name="Rectangle 3" descr="Rectangle: Click to edit Master text styles&#10;Second level&#10;Third level&#10;Fourth level&#10;Fifth level"/>
          <p:cNvSpPr>
            <a:spLocks noGrp="1" noChangeArrowheads="1"/>
          </p:cNvSpPr>
          <p:nvPr>
            <p:ph type="body" idx="1"/>
          </p:nvPr>
        </p:nvSpPr>
        <p:spPr>
          <a:xfrm>
            <a:off x="685800" y="1600200"/>
            <a:ext cx="8001000" cy="838200"/>
          </a:xfrm>
          <a:noFill/>
        </p:spPr>
        <p:txBody>
          <a:bodyPr/>
          <a:lstStyle/>
          <a:p>
            <a:pPr algn="ctr">
              <a:buFont typeface="Wingdings" pitchFamily="84" charset="2"/>
              <a:buNone/>
            </a:pPr>
            <a:r>
              <a:rPr lang="en-US" sz="3400" smtClean="0">
                <a:solidFill>
                  <a:srgbClr val="198721"/>
                </a:solidFill>
              </a:rPr>
              <a:t>A</a:t>
            </a:r>
            <a:r>
              <a:rPr lang="en-US" sz="3800" smtClean="0"/>
              <a:t> </a:t>
            </a:r>
            <a:r>
              <a:rPr lang="en-US" sz="3800" smtClean="0">
                <a:sym typeface="Symbol" pitchFamily="84" charset="2"/>
              </a:rPr>
              <a:t> </a:t>
            </a:r>
            <a:r>
              <a:rPr lang="en-US" sz="3400" smtClean="0">
                <a:solidFill>
                  <a:srgbClr val="198721"/>
                </a:solidFill>
              </a:rPr>
              <a:t>B</a:t>
            </a:r>
            <a:r>
              <a:rPr lang="en-US" sz="3800" smtClean="0"/>
              <a:t> </a:t>
            </a:r>
            <a:r>
              <a:rPr lang="en-US" sz="3800" smtClean="0">
                <a:sym typeface="Symbol" pitchFamily="84" charset="2"/>
              </a:rPr>
              <a:t> </a:t>
            </a:r>
            <a:r>
              <a:rPr lang="en-US" sz="3400" smtClean="0">
                <a:solidFill>
                  <a:srgbClr val="198721"/>
                </a:solidFill>
              </a:rPr>
              <a:t>C</a:t>
            </a:r>
            <a:r>
              <a:rPr lang="en-US" sz="3800" smtClean="0"/>
              <a:t> </a:t>
            </a:r>
            <a:r>
              <a:rPr lang="en-US" sz="3800" smtClean="0">
                <a:sym typeface="Symbol" pitchFamily="84" charset="2"/>
              </a:rPr>
              <a:t> </a:t>
            </a:r>
            <a:r>
              <a:rPr lang="en-US" sz="3400" smtClean="0">
                <a:solidFill>
                  <a:srgbClr val="198721"/>
                </a:solidFill>
              </a:rPr>
              <a:t>D</a:t>
            </a:r>
            <a:r>
              <a:rPr lang="en-US" sz="3800" smtClean="0"/>
              <a:t> </a:t>
            </a:r>
            <a:r>
              <a:rPr lang="en-US" sz="3800" smtClean="0">
                <a:sym typeface="Symbol" pitchFamily="84" charset="2"/>
              </a:rPr>
              <a:t> </a:t>
            </a:r>
            <a:r>
              <a:rPr lang="en-US" sz="3400" smtClean="0">
                <a:solidFill>
                  <a:srgbClr val="198721"/>
                </a:solidFill>
              </a:rPr>
              <a:t>E</a:t>
            </a:r>
            <a:r>
              <a:rPr lang="en-US" sz="3800" smtClean="0"/>
              <a:t> </a:t>
            </a:r>
            <a:r>
              <a:rPr lang="en-US" sz="3800" smtClean="0">
                <a:sym typeface="Symbol" pitchFamily="84" charset="2"/>
              </a:rPr>
              <a:t> </a:t>
            </a:r>
            <a:r>
              <a:rPr lang="en-US" sz="3400" smtClean="0">
                <a:solidFill>
                  <a:srgbClr val="198721"/>
                </a:solidFill>
              </a:rPr>
              <a:t>F</a:t>
            </a:r>
            <a:r>
              <a:rPr lang="en-US" sz="3800" smtClean="0"/>
              <a:t> </a:t>
            </a:r>
            <a:r>
              <a:rPr lang="en-US" sz="3800" smtClean="0">
                <a:sym typeface="Symbol" pitchFamily="84" charset="2"/>
              </a:rPr>
              <a:t> </a:t>
            </a:r>
            <a:r>
              <a:rPr lang="en-US" sz="3400" smtClean="0">
                <a:solidFill>
                  <a:srgbClr val="198721"/>
                </a:solidFill>
              </a:rPr>
              <a:t>G</a:t>
            </a:r>
            <a:r>
              <a:rPr lang="en-US" smtClean="0"/>
              <a:t> </a:t>
            </a:r>
          </a:p>
        </p:txBody>
      </p:sp>
      <p:grpSp>
        <p:nvGrpSpPr>
          <p:cNvPr id="2" name="Group 24"/>
          <p:cNvGrpSpPr>
            <a:grpSpLocks/>
          </p:cNvGrpSpPr>
          <p:nvPr/>
        </p:nvGrpSpPr>
        <p:grpSpPr bwMode="auto">
          <a:xfrm>
            <a:off x="1447800" y="1897063"/>
            <a:ext cx="1116013" cy="1127125"/>
            <a:chOff x="916" y="1195"/>
            <a:chExt cx="703" cy="710"/>
          </a:xfrm>
        </p:grpSpPr>
        <p:sp>
          <p:nvSpPr>
            <p:cNvPr id="46108" name="Rectangle 6"/>
            <p:cNvSpPr>
              <a:spLocks noChangeArrowheads="1"/>
            </p:cNvSpPr>
            <p:nvPr/>
          </p:nvSpPr>
          <p:spPr bwMode="auto">
            <a:xfrm>
              <a:off x="916"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p>
            <a:p>
              <a:r>
                <a:rPr lang="en-US" sz="2200" b="1">
                  <a:solidFill>
                    <a:srgbClr val="CC0000"/>
                  </a:solidFill>
                </a:rPr>
                <a:t>1</a:t>
              </a:r>
              <a:endParaRPr lang="en-US" sz="2600" b="1">
                <a:solidFill>
                  <a:srgbClr val="0F116A"/>
                </a:solidFill>
              </a:endParaRPr>
            </a:p>
          </p:txBody>
        </p:sp>
        <p:sp>
          <p:nvSpPr>
            <p:cNvPr id="46109" name="Rectangle 7"/>
            <p:cNvSpPr>
              <a:spLocks noChangeArrowheads="1"/>
            </p:cNvSpPr>
            <p:nvPr/>
          </p:nvSpPr>
          <p:spPr bwMode="auto">
            <a:xfrm rot="-5400000">
              <a:off x="1091" y="119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3" name="Group 25"/>
          <p:cNvGrpSpPr>
            <a:grpSpLocks/>
          </p:cNvGrpSpPr>
          <p:nvPr/>
        </p:nvGrpSpPr>
        <p:grpSpPr bwMode="auto">
          <a:xfrm>
            <a:off x="2501900" y="1971675"/>
            <a:ext cx="1116013" cy="1047750"/>
            <a:chOff x="1579" y="1245"/>
            <a:chExt cx="703" cy="660"/>
          </a:xfrm>
        </p:grpSpPr>
        <p:sp>
          <p:nvSpPr>
            <p:cNvPr id="46106" name="Rectangle 9"/>
            <p:cNvSpPr>
              <a:spLocks noChangeArrowheads="1"/>
            </p:cNvSpPr>
            <p:nvPr/>
          </p:nvSpPr>
          <p:spPr bwMode="auto">
            <a:xfrm>
              <a:off x="1579"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p>
            <a:p>
              <a:r>
                <a:rPr lang="en-US" sz="2200" b="1">
                  <a:solidFill>
                    <a:srgbClr val="CC0000"/>
                  </a:solidFill>
                </a:rPr>
                <a:t>2</a:t>
              </a:r>
            </a:p>
          </p:txBody>
        </p:sp>
        <p:sp>
          <p:nvSpPr>
            <p:cNvPr id="46107" name="Rectangle 10"/>
            <p:cNvSpPr>
              <a:spLocks noChangeArrowheads="1"/>
            </p:cNvSpPr>
            <p:nvPr/>
          </p:nvSpPr>
          <p:spPr bwMode="auto">
            <a:xfrm rot="-5400000">
              <a:off x="1754" y="124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4" name="Group 26"/>
          <p:cNvGrpSpPr>
            <a:grpSpLocks/>
          </p:cNvGrpSpPr>
          <p:nvPr/>
        </p:nvGrpSpPr>
        <p:grpSpPr bwMode="auto">
          <a:xfrm>
            <a:off x="3554413" y="1898650"/>
            <a:ext cx="1116012" cy="1122363"/>
            <a:chOff x="2256" y="1198"/>
            <a:chExt cx="703" cy="707"/>
          </a:xfrm>
        </p:grpSpPr>
        <p:sp>
          <p:nvSpPr>
            <p:cNvPr id="46104" name="Rectangle 12"/>
            <p:cNvSpPr>
              <a:spLocks noChangeArrowheads="1"/>
            </p:cNvSpPr>
            <p:nvPr/>
          </p:nvSpPr>
          <p:spPr bwMode="auto">
            <a:xfrm>
              <a:off x="2256"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p>
            <a:p>
              <a:r>
                <a:rPr lang="en-US" sz="2200" b="1">
                  <a:solidFill>
                    <a:srgbClr val="CC0000"/>
                  </a:solidFill>
                </a:rPr>
                <a:t>3</a:t>
              </a:r>
            </a:p>
          </p:txBody>
        </p:sp>
        <p:sp>
          <p:nvSpPr>
            <p:cNvPr id="46105" name="Rectangle 13"/>
            <p:cNvSpPr>
              <a:spLocks noChangeArrowheads="1"/>
            </p:cNvSpPr>
            <p:nvPr/>
          </p:nvSpPr>
          <p:spPr bwMode="auto">
            <a:xfrm rot="-5400000">
              <a:off x="2431" y="1202"/>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5" name="Group 27"/>
          <p:cNvGrpSpPr>
            <a:grpSpLocks/>
          </p:cNvGrpSpPr>
          <p:nvPr/>
        </p:nvGrpSpPr>
        <p:grpSpPr bwMode="auto">
          <a:xfrm>
            <a:off x="4606925" y="1971675"/>
            <a:ext cx="1116013" cy="1047750"/>
            <a:chOff x="2904" y="1245"/>
            <a:chExt cx="703" cy="660"/>
          </a:xfrm>
        </p:grpSpPr>
        <p:sp>
          <p:nvSpPr>
            <p:cNvPr id="46102" name="Rectangle 15"/>
            <p:cNvSpPr>
              <a:spLocks noChangeArrowheads="1"/>
            </p:cNvSpPr>
            <p:nvPr/>
          </p:nvSpPr>
          <p:spPr bwMode="auto">
            <a:xfrm>
              <a:off x="2904"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p>
            <a:p>
              <a:r>
                <a:rPr lang="en-US" sz="2200" b="1">
                  <a:solidFill>
                    <a:srgbClr val="CC0000"/>
                  </a:solidFill>
                </a:rPr>
                <a:t>4</a:t>
              </a:r>
            </a:p>
          </p:txBody>
        </p:sp>
        <p:sp>
          <p:nvSpPr>
            <p:cNvPr id="46103" name="Rectangle 16"/>
            <p:cNvSpPr>
              <a:spLocks noChangeArrowheads="1"/>
            </p:cNvSpPr>
            <p:nvPr/>
          </p:nvSpPr>
          <p:spPr bwMode="auto">
            <a:xfrm rot="-5400000">
              <a:off x="3079" y="124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6" name="Group 28"/>
          <p:cNvGrpSpPr>
            <a:grpSpLocks/>
          </p:cNvGrpSpPr>
          <p:nvPr/>
        </p:nvGrpSpPr>
        <p:grpSpPr bwMode="auto">
          <a:xfrm>
            <a:off x="5659438" y="1971675"/>
            <a:ext cx="1116012" cy="1047750"/>
            <a:chOff x="3566" y="1245"/>
            <a:chExt cx="703" cy="660"/>
          </a:xfrm>
        </p:grpSpPr>
        <p:sp>
          <p:nvSpPr>
            <p:cNvPr id="46100" name="Rectangle 18"/>
            <p:cNvSpPr>
              <a:spLocks noChangeArrowheads="1"/>
            </p:cNvSpPr>
            <p:nvPr/>
          </p:nvSpPr>
          <p:spPr bwMode="auto">
            <a:xfrm>
              <a:off x="3566"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endParaRPr lang="en-US" sz="2200" b="1">
                <a:solidFill>
                  <a:srgbClr val="CC0000"/>
                </a:solidFill>
              </a:endParaRPr>
            </a:p>
            <a:p>
              <a:r>
                <a:rPr lang="en-US" sz="2200" b="1">
                  <a:solidFill>
                    <a:srgbClr val="CC0000"/>
                  </a:solidFill>
                </a:rPr>
                <a:t>5</a:t>
              </a:r>
            </a:p>
          </p:txBody>
        </p:sp>
        <p:sp>
          <p:nvSpPr>
            <p:cNvPr id="46101" name="Rectangle 19"/>
            <p:cNvSpPr>
              <a:spLocks noChangeArrowheads="1"/>
            </p:cNvSpPr>
            <p:nvPr/>
          </p:nvSpPr>
          <p:spPr bwMode="auto">
            <a:xfrm rot="-5400000">
              <a:off x="3740" y="124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7" name="Group 29"/>
          <p:cNvGrpSpPr>
            <a:grpSpLocks/>
          </p:cNvGrpSpPr>
          <p:nvPr/>
        </p:nvGrpSpPr>
        <p:grpSpPr bwMode="auto">
          <a:xfrm>
            <a:off x="6711950" y="1971675"/>
            <a:ext cx="1116013" cy="1047750"/>
            <a:chOff x="4228" y="1245"/>
            <a:chExt cx="703" cy="660"/>
          </a:xfrm>
        </p:grpSpPr>
        <p:sp>
          <p:nvSpPr>
            <p:cNvPr id="46098" name="Rectangle 21"/>
            <p:cNvSpPr>
              <a:spLocks noChangeArrowheads="1"/>
            </p:cNvSpPr>
            <p:nvPr/>
          </p:nvSpPr>
          <p:spPr bwMode="auto">
            <a:xfrm>
              <a:off x="4228"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endParaRPr lang="en-US" sz="2200" b="1">
                <a:solidFill>
                  <a:srgbClr val="CC0000"/>
                </a:solidFill>
              </a:endParaRPr>
            </a:p>
            <a:p>
              <a:r>
                <a:rPr lang="en-US" sz="2200" b="1">
                  <a:solidFill>
                    <a:srgbClr val="CC0000"/>
                  </a:solidFill>
                </a:rPr>
                <a:t>6</a:t>
              </a:r>
            </a:p>
          </p:txBody>
        </p:sp>
        <p:sp>
          <p:nvSpPr>
            <p:cNvPr id="46099" name="Rectangle 22"/>
            <p:cNvSpPr>
              <a:spLocks noChangeArrowheads="1"/>
            </p:cNvSpPr>
            <p:nvPr/>
          </p:nvSpPr>
          <p:spPr bwMode="auto">
            <a:xfrm rot="-5400000">
              <a:off x="4403" y="124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sp>
        <p:nvSpPr>
          <p:cNvPr id="460823" name="Rectangle 23" descr="Rectangle: Click to edit Master text styles&#10;Second level&#10;Third level&#10;Fourth level&#10;Fifth level"/>
          <p:cNvSpPr>
            <a:spLocks noChangeArrowheads="1"/>
          </p:cNvSpPr>
          <p:nvPr/>
        </p:nvSpPr>
        <p:spPr bwMode="auto">
          <a:xfrm>
            <a:off x="609600" y="3133725"/>
            <a:ext cx="5715000" cy="3625850"/>
          </a:xfrm>
          <a:prstGeom prst="rect">
            <a:avLst/>
          </a:prstGeom>
          <a:noFill/>
          <a:ln w="9525">
            <a:noFill/>
            <a:miter lim="800000"/>
            <a:headEnd/>
            <a:tailEnd/>
          </a:ln>
        </p:spPr>
        <p:txBody>
          <a:bodyPr/>
          <a:lstStyle/>
          <a:p>
            <a:pPr marL="342900" indent="-342900" eaLnBrk="1" hangingPunct="1">
              <a:spcBef>
                <a:spcPct val="20000"/>
              </a:spcBef>
              <a:buClr>
                <a:srgbClr val="0F116A"/>
              </a:buClr>
              <a:buSzPct val="120000"/>
              <a:buFont typeface="Wingdings" pitchFamily="84" charset="2"/>
              <a:buChar char="§"/>
            </a:pPr>
            <a:r>
              <a:rPr lang="en-US" sz="3000" b="1">
                <a:solidFill>
                  <a:srgbClr val="0F116A"/>
                </a:solidFill>
              </a:rPr>
              <a:t>Chemical reactions of life </a:t>
            </a:r>
            <a:br>
              <a:rPr lang="en-US" sz="3000" b="1">
                <a:solidFill>
                  <a:srgbClr val="0F116A"/>
                </a:solidFill>
              </a:rPr>
            </a:br>
            <a:r>
              <a:rPr lang="en-US" sz="3000" b="1">
                <a:solidFill>
                  <a:srgbClr val="0F116A"/>
                </a:solidFill>
              </a:rPr>
              <a:t>are organized in pathways</a:t>
            </a:r>
          </a:p>
          <a:p>
            <a:pPr marL="742950" lvl="1" indent="-285750" eaLnBrk="1" hangingPunct="1">
              <a:spcBef>
                <a:spcPct val="20000"/>
              </a:spcBef>
              <a:buClr>
                <a:schemeClr val="tx1"/>
              </a:buClr>
              <a:buSzPct val="60000"/>
              <a:buFont typeface="Wingdings" pitchFamily="84" charset="2"/>
              <a:buChar char="u"/>
            </a:pPr>
            <a:r>
              <a:rPr lang="en-US" sz="2800" b="1"/>
              <a:t>divide chemical reaction into many small steps</a:t>
            </a:r>
          </a:p>
          <a:p>
            <a:pPr marL="1085850" lvl="2" indent="-228600" eaLnBrk="1" hangingPunct="1">
              <a:lnSpc>
                <a:spcPct val="90000"/>
              </a:lnSpc>
              <a:spcBef>
                <a:spcPct val="20000"/>
              </a:spcBef>
              <a:buClr>
                <a:schemeClr val="hlink"/>
              </a:buClr>
              <a:buSzPct val="95000"/>
              <a:buFont typeface="Wingdings" pitchFamily="84" charset="2"/>
              <a:buChar char="§"/>
            </a:pPr>
            <a:r>
              <a:rPr lang="en-US" b="1">
                <a:solidFill>
                  <a:srgbClr val="0F116A"/>
                </a:solidFill>
              </a:rPr>
              <a:t>artifact of evolution</a:t>
            </a:r>
          </a:p>
          <a:p>
            <a:pPr marL="1085850" lvl="2" indent="-228600" eaLnBrk="1" hangingPunct="1">
              <a:lnSpc>
                <a:spcPct val="90000"/>
              </a:lnSpc>
              <a:spcBef>
                <a:spcPct val="20000"/>
              </a:spcBef>
              <a:buClr>
                <a:schemeClr val="hlink"/>
              </a:buClr>
              <a:buSzPct val="95000"/>
              <a:buFont typeface="Wingdings" pitchFamily="84" charset="2"/>
              <a:buChar char="§"/>
            </a:pPr>
            <a:r>
              <a:rPr lang="en-US" b="1">
                <a:solidFill>
                  <a:srgbClr val="0F116A"/>
                </a:solidFill>
                <a:sym typeface="Symbol" pitchFamily="84" charset="2"/>
              </a:rPr>
              <a:t> </a:t>
            </a:r>
            <a:r>
              <a:rPr lang="en-US" b="1">
                <a:solidFill>
                  <a:srgbClr val="0F116A"/>
                </a:solidFill>
              </a:rPr>
              <a:t>efficiency</a:t>
            </a:r>
          </a:p>
          <a:p>
            <a:pPr marL="1600200" lvl="3" indent="-228600" eaLnBrk="1" hangingPunct="1">
              <a:lnSpc>
                <a:spcPct val="90000"/>
              </a:lnSpc>
              <a:spcBef>
                <a:spcPct val="20000"/>
              </a:spcBef>
              <a:buClr>
                <a:schemeClr val="tx1"/>
              </a:buClr>
              <a:buSzPct val="110000"/>
              <a:buFont typeface="Wingdings" pitchFamily="84" charset="2"/>
              <a:buChar char="w"/>
            </a:pPr>
            <a:r>
              <a:rPr lang="en-US" sz="2000" b="1"/>
              <a:t>intermediate branching points </a:t>
            </a:r>
          </a:p>
          <a:p>
            <a:pPr marL="1085850" lvl="2" indent="-228600" eaLnBrk="1" hangingPunct="1">
              <a:lnSpc>
                <a:spcPct val="90000"/>
              </a:lnSpc>
              <a:spcBef>
                <a:spcPct val="20000"/>
              </a:spcBef>
              <a:buClr>
                <a:schemeClr val="hlink"/>
              </a:buClr>
              <a:buSzPct val="95000"/>
              <a:buFont typeface="Wingdings" pitchFamily="84" charset="2"/>
              <a:buChar char="§"/>
            </a:pPr>
            <a:r>
              <a:rPr lang="en-US" b="1">
                <a:solidFill>
                  <a:srgbClr val="0F116A"/>
                </a:solidFill>
                <a:sym typeface="Symbol" pitchFamily="84" charset="2"/>
              </a:rPr>
              <a:t> </a:t>
            </a:r>
            <a:r>
              <a:rPr lang="en-US" b="1">
                <a:solidFill>
                  <a:srgbClr val="0F116A"/>
                </a:solidFill>
              </a:rPr>
              <a:t>control = regulation</a:t>
            </a:r>
          </a:p>
        </p:txBody>
      </p:sp>
      <p:grpSp>
        <p:nvGrpSpPr>
          <p:cNvPr id="8" name="Group 32"/>
          <p:cNvGrpSpPr>
            <a:grpSpLocks/>
          </p:cNvGrpSpPr>
          <p:nvPr/>
        </p:nvGrpSpPr>
        <p:grpSpPr bwMode="auto">
          <a:xfrm>
            <a:off x="685800" y="1600200"/>
            <a:ext cx="8001000" cy="838200"/>
            <a:chOff x="432" y="1008"/>
            <a:chExt cx="5040" cy="528"/>
          </a:xfrm>
        </p:grpSpPr>
        <p:sp>
          <p:nvSpPr>
            <p:cNvPr id="46096" name="Rectangle 30" descr="Rectangle: Click to edit Master text styles&#10;Second level&#10;Third level&#10;Fourth level&#10;Fifth level"/>
            <p:cNvSpPr>
              <a:spLocks noChangeArrowheads="1"/>
            </p:cNvSpPr>
            <p:nvPr/>
          </p:nvSpPr>
          <p:spPr bwMode="auto">
            <a:xfrm>
              <a:off x="432" y="1008"/>
              <a:ext cx="5040" cy="528"/>
            </a:xfrm>
            <a:prstGeom prst="rect">
              <a:avLst/>
            </a:prstGeom>
            <a:noFill/>
            <a:ln w="9525">
              <a:noFill/>
              <a:miter lim="800000"/>
              <a:headEnd/>
              <a:tailEnd/>
            </a:ln>
          </p:spPr>
          <p:txBody>
            <a:bodyPr/>
            <a:lstStyle/>
            <a:p>
              <a:pPr marL="342900" indent="-342900" eaLnBrk="1" hangingPunct="1">
                <a:spcBef>
                  <a:spcPct val="20000"/>
                </a:spcBef>
                <a:buClr>
                  <a:srgbClr val="0F116A"/>
                </a:buClr>
                <a:buSzPct val="120000"/>
                <a:buFont typeface="Wingdings" pitchFamily="84" charset="2"/>
                <a:buNone/>
              </a:pPr>
              <a:r>
                <a:rPr lang="en-US" sz="3400" b="1">
                  <a:solidFill>
                    <a:srgbClr val="198721"/>
                  </a:solidFill>
                </a:rPr>
                <a:t>A</a:t>
              </a:r>
              <a:r>
                <a:rPr lang="en-US" sz="3800" b="1">
                  <a:solidFill>
                    <a:srgbClr val="0F116A"/>
                  </a:solidFill>
                </a:rPr>
                <a:t> </a:t>
              </a:r>
              <a:r>
                <a:rPr lang="en-US" sz="3800" b="1">
                  <a:solidFill>
                    <a:schemeClr val="bg1"/>
                  </a:solidFill>
                  <a:sym typeface="Symbol" pitchFamily="84" charset="2"/>
                </a:rPr>
                <a:t> </a:t>
              </a:r>
              <a:r>
                <a:rPr lang="en-US" sz="3400" b="1">
                  <a:solidFill>
                    <a:schemeClr val="bg1"/>
                  </a:solidFill>
                </a:rPr>
                <a:t>B</a:t>
              </a:r>
              <a:r>
                <a:rPr lang="en-US" sz="3800" b="1">
                  <a:solidFill>
                    <a:schemeClr val="bg1"/>
                  </a:solidFill>
                </a:rPr>
                <a:t> </a:t>
              </a:r>
              <a:r>
                <a:rPr lang="en-US" sz="3800" b="1">
                  <a:solidFill>
                    <a:schemeClr val="bg1"/>
                  </a:solidFill>
                  <a:sym typeface="Symbol" pitchFamily="84" charset="2"/>
                </a:rPr>
                <a:t> </a:t>
              </a:r>
              <a:r>
                <a:rPr lang="en-US" sz="3400" b="1">
                  <a:solidFill>
                    <a:schemeClr val="bg1"/>
                  </a:solidFill>
                </a:rPr>
                <a:t>C</a:t>
              </a:r>
              <a:r>
                <a:rPr lang="en-US" sz="3800" b="1">
                  <a:solidFill>
                    <a:schemeClr val="bg1"/>
                  </a:solidFill>
                </a:rPr>
                <a:t> </a:t>
              </a:r>
              <a:r>
                <a:rPr lang="en-US" sz="3800" b="1">
                  <a:solidFill>
                    <a:schemeClr val="bg1"/>
                  </a:solidFill>
                  <a:sym typeface="Symbol" pitchFamily="84" charset="2"/>
                </a:rPr>
                <a:t> </a:t>
              </a:r>
              <a:r>
                <a:rPr lang="en-US" sz="3400" b="1">
                  <a:solidFill>
                    <a:schemeClr val="bg1"/>
                  </a:solidFill>
                </a:rPr>
                <a:t>D</a:t>
              </a:r>
              <a:r>
                <a:rPr lang="en-US" sz="3800" b="1">
                  <a:solidFill>
                    <a:schemeClr val="bg1"/>
                  </a:solidFill>
                </a:rPr>
                <a:t> </a:t>
              </a:r>
              <a:r>
                <a:rPr lang="en-US" sz="3800" b="1">
                  <a:solidFill>
                    <a:schemeClr val="bg1"/>
                  </a:solidFill>
                  <a:sym typeface="Symbol" pitchFamily="84" charset="2"/>
                </a:rPr>
                <a:t> </a:t>
              </a:r>
              <a:r>
                <a:rPr lang="en-US" sz="3400" b="1">
                  <a:solidFill>
                    <a:schemeClr val="bg1"/>
                  </a:solidFill>
                </a:rPr>
                <a:t>E</a:t>
              </a:r>
              <a:r>
                <a:rPr lang="en-US" sz="3800" b="1">
                  <a:solidFill>
                    <a:schemeClr val="bg1"/>
                  </a:solidFill>
                </a:rPr>
                <a:t> </a:t>
              </a:r>
              <a:r>
                <a:rPr lang="en-US" sz="3800" b="1">
                  <a:solidFill>
                    <a:schemeClr val="bg1"/>
                  </a:solidFill>
                  <a:sym typeface="Symbol" pitchFamily="84" charset="2"/>
                </a:rPr>
                <a:t> </a:t>
              </a:r>
              <a:r>
                <a:rPr lang="en-US" sz="3400" b="1">
                  <a:solidFill>
                    <a:schemeClr val="bg1"/>
                  </a:solidFill>
                </a:rPr>
                <a:t>F</a:t>
              </a:r>
              <a:r>
                <a:rPr lang="en-US" sz="3800" b="1">
                  <a:solidFill>
                    <a:schemeClr val="bg1"/>
                  </a:solidFill>
                </a:rPr>
                <a:t> </a:t>
              </a:r>
              <a:r>
                <a:rPr lang="en-US" sz="3800" b="1">
                  <a:solidFill>
                    <a:schemeClr val="bg1"/>
                  </a:solidFill>
                  <a:sym typeface="Symbol" pitchFamily="84" charset="2"/>
                </a:rPr>
                <a:t></a:t>
              </a:r>
              <a:r>
                <a:rPr lang="en-US" sz="3800" b="1">
                  <a:solidFill>
                    <a:srgbClr val="0F116A"/>
                  </a:solidFill>
                  <a:sym typeface="Symbol" pitchFamily="84" charset="2"/>
                </a:rPr>
                <a:t> </a:t>
              </a:r>
              <a:r>
                <a:rPr lang="en-US" sz="3400" b="1">
                  <a:solidFill>
                    <a:srgbClr val="198721"/>
                  </a:solidFill>
                </a:rPr>
                <a:t>G</a:t>
              </a:r>
              <a:r>
                <a:rPr lang="en-US" sz="3000" b="1">
                  <a:solidFill>
                    <a:srgbClr val="0F116A"/>
                  </a:solidFill>
                </a:rPr>
                <a:t> </a:t>
              </a:r>
            </a:p>
          </p:txBody>
        </p:sp>
        <p:sp>
          <p:nvSpPr>
            <p:cNvPr id="46097" name="Line 31"/>
            <p:cNvSpPr>
              <a:spLocks noChangeShapeType="1"/>
            </p:cNvSpPr>
            <p:nvPr/>
          </p:nvSpPr>
          <p:spPr bwMode="auto">
            <a:xfrm>
              <a:off x="1152" y="1200"/>
              <a:ext cx="3648" cy="0"/>
            </a:xfrm>
            <a:prstGeom prst="line">
              <a:avLst/>
            </a:prstGeom>
            <a:noFill/>
            <a:ln w="57150">
              <a:solidFill>
                <a:srgbClr val="0F116A"/>
              </a:solidFill>
              <a:round/>
              <a:headEnd/>
              <a:tailEnd type="triangle" w="med" len="med"/>
            </a:ln>
          </p:spPr>
          <p:txBody>
            <a:bodyPr wrap="none" anchor="ctr"/>
            <a:lstStyle/>
            <a:p>
              <a:endParaRPr lang="en-US"/>
            </a:p>
          </p:txBody>
        </p:sp>
      </p:grpSp>
      <p:grpSp>
        <p:nvGrpSpPr>
          <p:cNvPr id="9" name="Group 36"/>
          <p:cNvGrpSpPr>
            <a:grpSpLocks/>
          </p:cNvGrpSpPr>
          <p:nvPr/>
        </p:nvGrpSpPr>
        <p:grpSpPr bwMode="auto">
          <a:xfrm>
            <a:off x="4038600" y="1981200"/>
            <a:ext cx="1116013" cy="762000"/>
            <a:chOff x="2544" y="1248"/>
            <a:chExt cx="703" cy="480"/>
          </a:xfrm>
        </p:grpSpPr>
        <p:sp>
          <p:nvSpPr>
            <p:cNvPr id="46094" name="Rectangle 34"/>
            <p:cNvSpPr>
              <a:spLocks noChangeArrowheads="1"/>
            </p:cNvSpPr>
            <p:nvPr/>
          </p:nvSpPr>
          <p:spPr bwMode="auto">
            <a:xfrm>
              <a:off x="2544" y="1478"/>
              <a:ext cx="703" cy="250"/>
            </a:xfrm>
            <a:prstGeom prst="rect">
              <a:avLst/>
            </a:prstGeom>
            <a:noFill/>
            <a:ln w="9525">
              <a:noFill/>
              <a:miter lim="800000"/>
              <a:headEnd/>
              <a:tailEnd/>
            </a:ln>
          </p:spPr>
          <p:txBody>
            <a:bodyPr wrap="none">
              <a:spAutoFit/>
            </a:bodyPr>
            <a:lstStyle/>
            <a:p>
              <a:r>
                <a:rPr lang="en-US" sz="2000" b="1">
                  <a:solidFill>
                    <a:srgbClr val="CC0000"/>
                  </a:solidFill>
                </a:rPr>
                <a:t>enzyme</a:t>
              </a:r>
              <a:endParaRPr lang="en-US" sz="2200" b="1">
                <a:solidFill>
                  <a:srgbClr val="CC0000"/>
                </a:solidFill>
              </a:endParaRPr>
            </a:p>
          </p:txBody>
        </p:sp>
        <p:sp>
          <p:nvSpPr>
            <p:cNvPr id="46095" name="Rectangle 35"/>
            <p:cNvSpPr>
              <a:spLocks noChangeArrowheads="1"/>
            </p:cNvSpPr>
            <p:nvPr/>
          </p:nvSpPr>
          <p:spPr bwMode="auto">
            <a:xfrm rot="-5400000">
              <a:off x="2719" y="1252"/>
              <a:ext cx="353" cy="346"/>
            </a:xfrm>
            <a:prstGeom prst="rect">
              <a:avLst/>
            </a:prstGeom>
            <a:noFill/>
            <a:ln w="9525">
              <a:noFill/>
              <a:miter lim="800000"/>
              <a:headEnd/>
              <a:tailEnd/>
            </a:ln>
          </p:spPr>
          <p:txBody>
            <a:bodyPr wrap="none">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nodeType="afterEffect">
                                  <p:stCondLst>
                                    <p:cond delay="0"/>
                                  </p:stCondLst>
                                  <p:childTnLst>
                                    <p:set>
                                      <p:cBhvr>
                                        <p:cTn id="9" dur="1" fill="hold">
                                          <p:stCondLst>
                                            <p:cond delay="0"/>
                                          </p:stCondLst>
                                        </p:cTn>
                                        <p:tgtEl>
                                          <p:spTgt spid="9"/>
                                        </p:tgtEl>
                                        <p:attrNameLst>
                                          <p:attrName>style.visibility</p:attrName>
                                        </p:attrNameLst>
                                      </p:cBhvr>
                                      <p:to>
                                        <p:strVal val="hidden"/>
                                      </p:to>
                                    </p:set>
                                  </p:childTnLst>
                                </p:cTn>
                              </p:par>
                            </p:childTnLst>
                          </p:cTn>
                        </p:par>
                        <p:par>
                          <p:cTn id="10" fill="hold">
                            <p:stCondLst>
                              <p:cond delay="0"/>
                            </p:stCondLst>
                            <p:childTnLst>
                              <p:par>
                                <p:cTn id="11" presetID="22" presetClass="entr" presetSubtype="8" fill="hold" grpId="0" nodeType="afterEffect">
                                  <p:stCondLst>
                                    <p:cond delay="0"/>
                                  </p:stCondLst>
                                  <p:childTnLst>
                                    <p:set>
                                      <p:cBhvr>
                                        <p:cTn id="12" dur="1" fill="hold">
                                          <p:stCondLst>
                                            <p:cond delay="0"/>
                                          </p:stCondLst>
                                        </p:cTn>
                                        <p:tgtEl>
                                          <p:spTgt spid="460803">
                                            <p:txEl>
                                              <p:pRg st="0" end="0"/>
                                            </p:txEl>
                                          </p:spTgt>
                                        </p:tgtEl>
                                        <p:attrNameLst>
                                          <p:attrName>style.visibility</p:attrName>
                                        </p:attrNameLst>
                                      </p:cBhvr>
                                      <p:to>
                                        <p:strVal val="visible"/>
                                      </p:to>
                                    </p:set>
                                    <p:animEffect transition="in" filter="wipe(left)">
                                      <p:cBhvr>
                                        <p:cTn id="13" dur="2000"/>
                                        <p:tgtEl>
                                          <p:spTgt spid="460803">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 builtIn="1"/>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60823">
                                            <p:txEl>
                                              <p:pRg st="1" end="1"/>
                                            </p:txEl>
                                          </p:spTgt>
                                        </p:tgtEl>
                                        <p:attrNameLst>
                                          <p:attrName>style.visibility</p:attrName>
                                        </p:attrNameLst>
                                      </p:cBhvr>
                                      <p:to>
                                        <p:strVal val="visible"/>
                                      </p:to>
                                    </p:set>
                                    <p:anim calcmode="lin" valueType="num">
                                      <p:cBhvr additive="base">
                                        <p:cTn id="18" dur="500" fill="hold"/>
                                        <p:tgtEl>
                                          <p:spTgt spid="46082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608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 builtIn="1"/>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5" name="Pong" builtIn="1"/>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subTnLst>
                                    <p:audio>
                                      <p:cMediaNode>
                                        <p:cTn display="0" masterRel="sameClick">
                                          <p:stCondLst>
                                            <p:cond evt="begin" delay="0">
                                              <p:tn val="27"/>
                                            </p:cond>
                                          </p:stCondLst>
                                          <p:endCondLst>
                                            <p:cond evt="onStopAudio" delay="0">
                                              <p:tgtEl>
                                                <p:sldTgt/>
                                              </p:tgtEl>
                                            </p:cond>
                                          </p:endCondLst>
                                        </p:cTn>
                                        <p:tgtEl>
                                          <p:sndTgt r:embed="rId5" name="Pong" builtIn="1"/>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subTnLst>
                                    <p:audio>
                                      <p:cMediaNode>
                                        <p:cTn display="0" masterRel="sameClick">
                                          <p:stCondLst>
                                            <p:cond evt="begin" delay="0">
                                              <p:tn val="32"/>
                                            </p:cond>
                                          </p:stCondLst>
                                          <p:endCondLst>
                                            <p:cond evt="onStopAudio" delay="0">
                                              <p:tgtEl>
                                                <p:sldTgt/>
                                              </p:tgtEl>
                                            </p:cond>
                                          </p:endCondLst>
                                        </p:cTn>
                                        <p:tgtEl>
                                          <p:sndTgt r:embed="rId5" name="Pong" builtIn="1"/>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subTnLst>
                                    <p:audio>
                                      <p:cMediaNode>
                                        <p:cTn display="0" masterRel="sameClick">
                                          <p:stCondLst>
                                            <p:cond evt="begin" delay="0">
                                              <p:tn val="37"/>
                                            </p:cond>
                                          </p:stCondLst>
                                          <p:endCondLst>
                                            <p:cond evt="onStopAudio" delay="0">
                                              <p:tgtEl>
                                                <p:sldTgt/>
                                              </p:tgtEl>
                                            </p:cond>
                                          </p:endCondLst>
                                        </p:cTn>
                                        <p:tgtEl>
                                          <p:sndTgt r:embed="rId5" name="Pong" builtIn="1"/>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subTnLst>
                                    <p:audio>
                                      <p:cMediaNode>
                                        <p:cTn display="0" masterRel="sameClick">
                                          <p:stCondLst>
                                            <p:cond evt="begin" delay="0">
                                              <p:tn val="42"/>
                                            </p:cond>
                                          </p:stCondLst>
                                          <p:endCondLst>
                                            <p:cond evt="onStopAudio" delay="0">
                                              <p:tgtEl>
                                                <p:sldTgt/>
                                              </p:tgtEl>
                                            </p:cond>
                                          </p:endCondLst>
                                        </p:cTn>
                                        <p:tgtEl>
                                          <p:sndTgt r:embed="rId5" name="Pong" builtIn="1"/>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subTnLst>
                                    <p:audio>
                                      <p:cMediaNode>
                                        <p:cTn display="0" masterRel="sameClick">
                                          <p:stCondLst>
                                            <p:cond evt="begin" delay="0">
                                              <p:tn val="47"/>
                                            </p:cond>
                                          </p:stCondLst>
                                          <p:endCondLst>
                                            <p:cond evt="onStopAudio" delay="0">
                                              <p:tgtEl>
                                                <p:sldTgt/>
                                              </p:tgtEl>
                                            </p:cond>
                                          </p:endCondLst>
                                        </p:cTn>
                                        <p:tgtEl>
                                          <p:sndTgt r:embed="rId5" name="Pong" builtIn="1"/>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460823">
                                            <p:txEl>
                                              <p:pRg st="2" end="2"/>
                                            </p:txEl>
                                          </p:spTgt>
                                        </p:tgtEl>
                                        <p:attrNameLst>
                                          <p:attrName>style.visibility</p:attrName>
                                        </p:attrNameLst>
                                      </p:cBhvr>
                                      <p:to>
                                        <p:strVal val="visible"/>
                                      </p:to>
                                    </p:set>
                                    <p:anim calcmode="lin" valueType="num">
                                      <p:cBhvr additive="base">
                                        <p:cTn id="54" dur="500" fill="hold"/>
                                        <p:tgtEl>
                                          <p:spTgt spid="460823">
                                            <p:txEl>
                                              <p:pRg st="2" end="2"/>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4608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Whoosh" builtIn="1"/>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460823">
                                            <p:txEl>
                                              <p:pRg st="3" end="3"/>
                                            </p:txEl>
                                          </p:spTgt>
                                        </p:tgtEl>
                                        <p:attrNameLst>
                                          <p:attrName>style.visibility</p:attrName>
                                        </p:attrNameLst>
                                      </p:cBhvr>
                                      <p:to>
                                        <p:strVal val="visible"/>
                                      </p:to>
                                    </p:set>
                                    <p:anim calcmode="lin" valueType="num">
                                      <p:cBhvr additive="base">
                                        <p:cTn id="60" dur="500" fill="hold"/>
                                        <p:tgtEl>
                                          <p:spTgt spid="460823">
                                            <p:txEl>
                                              <p:pRg st="3" end="3"/>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608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Whoosh" builtIn="1"/>
                                        </p:tgtEl>
                                      </p:cMediaNode>
                                    </p:audio>
                                  </p:subTnLst>
                                </p:cTn>
                              </p:par>
                              <p:par>
                                <p:cTn id="62" presetID="2" presetClass="entr" presetSubtype="8" fill="hold" grpId="0" nodeType="withEffect">
                                  <p:stCondLst>
                                    <p:cond delay="0"/>
                                  </p:stCondLst>
                                  <p:childTnLst>
                                    <p:set>
                                      <p:cBhvr>
                                        <p:cTn id="63" dur="1" fill="hold">
                                          <p:stCondLst>
                                            <p:cond delay="0"/>
                                          </p:stCondLst>
                                        </p:cTn>
                                        <p:tgtEl>
                                          <p:spTgt spid="460823">
                                            <p:txEl>
                                              <p:pRg st="4" end="4"/>
                                            </p:txEl>
                                          </p:spTgt>
                                        </p:tgtEl>
                                        <p:attrNameLst>
                                          <p:attrName>style.visibility</p:attrName>
                                        </p:attrNameLst>
                                      </p:cBhvr>
                                      <p:to>
                                        <p:strVal val="visible"/>
                                      </p:to>
                                    </p:set>
                                    <p:anim calcmode="lin" valueType="num">
                                      <p:cBhvr additive="base">
                                        <p:cTn id="64" dur="500" fill="hold"/>
                                        <p:tgtEl>
                                          <p:spTgt spid="460823">
                                            <p:txEl>
                                              <p:pRg st="4" end="4"/>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46082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Whoosh" builtIn="1"/>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460823">
                                            <p:txEl>
                                              <p:pRg st="5" end="5"/>
                                            </p:txEl>
                                          </p:spTgt>
                                        </p:tgtEl>
                                        <p:attrNameLst>
                                          <p:attrName>style.visibility</p:attrName>
                                        </p:attrNameLst>
                                      </p:cBhvr>
                                      <p:to>
                                        <p:strVal val="visible"/>
                                      </p:to>
                                    </p:set>
                                    <p:anim calcmode="lin" valueType="num">
                                      <p:cBhvr additive="base">
                                        <p:cTn id="70" dur="500" fill="hold"/>
                                        <p:tgtEl>
                                          <p:spTgt spid="460823">
                                            <p:txEl>
                                              <p:pRg st="5" end="5"/>
                                            </p:txEl>
                                          </p:spTgt>
                                        </p:tgtEl>
                                        <p:attrNameLst>
                                          <p:attrName>ppt_x</p:attrName>
                                        </p:attrNameLst>
                                      </p:cBhvr>
                                      <p:tavLst>
                                        <p:tav tm="0">
                                          <p:val>
                                            <p:strVal val="0-#ppt_w/2"/>
                                          </p:val>
                                        </p:tav>
                                        <p:tav tm="100000">
                                          <p:val>
                                            <p:strVal val="#ppt_x"/>
                                          </p:val>
                                        </p:tav>
                                      </p:tavLst>
                                    </p:anim>
                                    <p:anim calcmode="lin" valueType="num">
                                      <p:cBhvr additive="base">
                                        <p:cTn id="71" dur="500" fill="hold"/>
                                        <p:tgtEl>
                                          <p:spTgt spid="46082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p:bldP spid="46082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922" name="Rectangle 26"/>
          <p:cNvSpPr>
            <a:spLocks noChangeArrowheads="1"/>
          </p:cNvSpPr>
          <p:nvPr/>
        </p:nvSpPr>
        <p:spPr bwMode="auto">
          <a:xfrm>
            <a:off x="3392488" y="6386513"/>
            <a:ext cx="4283075" cy="427037"/>
          </a:xfrm>
          <a:prstGeom prst="rect">
            <a:avLst/>
          </a:prstGeom>
          <a:solidFill>
            <a:srgbClr val="CC0000"/>
          </a:solidFill>
          <a:ln w="9525">
            <a:noFill/>
            <a:miter lim="800000"/>
            <a:headEnd/>
            <a:tailEnd/>
          </a:ln>
        </p:spPr>
        <p:txBody>
          <a:bodyPr wrap="none" anchor="ctr">
            <a:spAutoFit/>
          </a:bodyPr>
          <a:lstStyle/>
          <a:p>
            <a:r>
              <a:rPr lang="en-US" sz="2200" b="1">
                <a:solidFill>
                  <a:schemeClr val="bg1"/>
                </a:solidFill>
              </a:rPr>
              <a:t>allosteric inhibitor of enzyme 1</a:t>
            </a:r>
            <a:endParaRPr lang="en-US" sz="3000" b="1">
              <a:solidFill>
                <a:schemeClr val="bg1"/>
              </a:solidFill>
            </a:endParaRPr>
          </a:p>
        </p:txBody>
      </p:sp>
      <p:sp>
        <p:nvSpPr>
          <p:cNvPr id="464898" name="Rectangle 2"/>
          <p:cNvSpPr>
            <a:spLocks noGrp="1" noChangeArrowheads="1"/>
          </p:cNvSpPr>
          <p:nvPr>
            <p:ph type="title"/>
          </p:nvPr>
        </p:nvSpPr>
        <p:spPr/>
        <p:txBody>
          <a:bodyPr/>
          <a:lstStyle/>
          <a:p>
            <a:pPr>
              <a:defRPr/>
            </a:pPr>
            <a:r>
              <a:rPr lang="en-US" smtClean="0"/>
              <a:t>Feedback Inhibition</a:t>
            </a:r>
          </a:p>
        </p:txBody>
      </p:sp>
      <p:sp>
        <p:nvSpPr>
          <p:cNvPr id="464899" name="Rectangle 3" descr="Rectangle: Click to edit Master text styles&#10;Second level&#10;Third level&#10;Fourth level&#10;Fifth level"/>
          <p:cNvSpPr>
            <a:spLocks noChangeArrowheads="1"/>
          </p:cNvSpPr>
          <p:nvPr>
            <p:ph type="body" idx="1"/>
          </p:nvPr>
        </p:nvSpPr>
        <p:spPr>
          <a:xfrm>
            <a:off x="838200" y="1371600"/>
            <a:ext cx="8001000" cy="2590800"/>
          </a:xfrm>
          <a:noFill/>
        </p:spPr>
        <p:txBody>
          <a:bodyPr/>
          <a:lstStyle/>
          <a:p>
            <a:r>
              <a:rPr lang="en-US" sz="2600" smtClean="0"/>
              <a:t>Regulation &amp; coordination of production</a:t>
            </a:r>
          </a:p>
          <a:p>
            <a:pPr lvl="1"/>
            <a:r>
              <a:rPr lang="en-US" sz="2400" smtClean="0"/>
              <a:t>product is used by next step in pathway</a:t>
            </a:r>
          </a:p>
          <a:p>
            <a:pPr lvl="1"/>
            <a:r>
              <a:rPr lang="en-US" sz="2400" smtClean="0"/>
              <a:t>final product is inhibitor of earlier step</a:t>
            </a:r>
          </a:p>
          <a:p>
            <a:pPr marL="1085850" lvl="2"/>
            <a:r>
              <a:rPr lang="en-US" sz="2000" smtClean="0"/>
              <a:t>allosteric inhibitor of earlier enzyme</a:t>
            </a:r>
          </a:p>
          <a:p>
            <a:pPr marL="1085850" lvl="2"/>
            <a:r>
              <a:rPr lang="en-US" sz="2000" u="sng" smtClean="0">
                <a:solidFill>
                  <a:srgbClr val="CC0000"/>
                </a:solidFill>
              </a:rPr>
              <a:t>feedback inhibition</a:t>
            </a:r>
            <a:endParaRPr lang="en-US" sz="2000" u="sng" smtClean="0"/>
          </a:p>
          <a:p>
            <a:pPr lvl="1"/>
            <a:r>
              <a:rPr lang="en-US" sz="2400" smtClean="0"/>
              <a:t>no unnecessary accumulation of product</a:t>
            </a:r>
          </a:p>
        </p:txBody>
      </p:sp>
      <p:pic>
        <p:nvPicPr>
          <p:cNvPr id="464900" name="Picture 4"/>
          <p:cNvPicPr>
            <a:picLocks noChangeAspect="1" noChangeArrowheads="1"/>
          </p:cNvPicPr>
          <p:nvPr/>
        </p:nvPicPr>
        <p:blipFill>
          <a:blip r:embed="rId7"/>
          <a:srcRect/>
          <a:stretch>
            <a:fillRect/>
          </a:stretch>
        </p:blipFill>
        <p:spPr bwMode="auto">
          <a:xfrm>
            <a:off x="2133600" y="4902200"/>
            <a:ext cx="5918200" cy="1498600"/>
          </a:xfrm>
          <a:prstGeom prst="rect">
            <a:avLst/>
          </a:prstGeom>
          <a:noFill/>
          <a:ln w="9525">
            <a:noFill/>
            <a:miter lim="800000"/>
            <a:headEnd/>
            <a:tailEnd/>
          </a:ln>
        </p:spPr>
      </p:pic>
      <p:sp>
        <p:nvSpPr>
          <p:cNvPr id="464901" name="Oval 5"/>
          <p:cNvSpPr>
            <a:spLocks noChangeArrowheads="1"/>
          </p:cNvSpPr>
          <p:nvPr/>
        </p:nvSpPr>
        <p:spPr bwMode="auto">
          <a:xfrm>
            <a:off x="7554913" y="4191000"/>
            <a:ext cx="685800" cy="685800"/>
          </a:xfrm>
          <a:prstGeom prst="ellipse">
            <a:avLst/>
          </a:prstGeom>
          <a:solidFill>
            <a:srgbClr val="FFEA18"/>
          </a:solidFill>
          <a:ln w="9525">
            <a:noFill/>
            <a:round/>
            <a:headEnd/>
            <a:tailEnd/>
          </a:ln>
        </p:spPr>
        <p:txBody>
          <a:bodyPr wrap="none" anchor="ctr"/>
          <a:lstStyle/>
          <a:p>
            <a:endParaRPr lang="en-US"/>
          </a:p>
        </p:txBody>
      </p:sp>
      <p:sp>
        <p:nvSpPr>
          <p:cNvPr id="47111" name="Rectangle 6" descr="Rectangle: Click to edit Master text styles&#10;Second level&#10;Third level&#10;Fourth level&#10;Fifth level"/>
          <p:cNvSpPr>
            <a:spLocks noChangeArrowheads="1"/>
          </p:cNvSpPr>
          <p:nvPr/>
        </p:nvSpPr>
        <p:spPr bwMode="auto">
          <a:xfrm>
            <a:off x="685800" y="4191000"/>
            <a:ext cx="8001000" cy="1447800"/>
          </a:xfrm>
          <a:prstGeom prst="rect">
            <a:avLst/>
          </a:prstGeom>
          <a:noFill/>
          <a:ln w="9525">
            <a:noFill/>
            <a:miter lim="800000"/>
            <a:headEnd/>
            <a:tailEnd/>
          </a:ln>
        </p:spPr>
        <p:txBody>
          <a:bodyPr/>
          <a:lstStyle/>
          <a:p>
            <a:pPr marL="342900" indent="-342900" eaLnBrk="1" hangingPunct="1">
              <a:spcBef>
                <a:spcPct val="20000"/>
              </a:spcBef>
              <a:buClr>
                <a:srgbClr val="0F116A"/>
              </a:buClr>
              <a:buSzPct val="120000"/>
              <a:buFont typeface="Wingdings" pitchFamily="84" charset="2"/>
              <a:buNone/>
            </a:pPr>
            <a:r>
              <a:rPr lang="en-US" sz="3400" b="1">
                <a:solidFill>
                  <a:srgbClr val="198721"/>
                </a:solidFill>
              </a:rPr>
              <a:t>A</a:t>
            </a:r>
            <a:r>
              <a:rPr lang="en-US" sz="3800" b="1">
                <a:solidFill>
                  <a:srgbClr val="0F116A"/>
                </a:solidFill>
              </a:rPr>
              <a:t> </a:t>
            </a:r>
            <a:r>
              <a:rPr lang="en-US" sz="3800" b="1">
                <a:solidFill>
                  <a:srgbClr val="0F116A"/>
                </a:solidFill>
                <a:sym typeface="Symbol" pitchFamily="84" charset="2"/>
              </a:rPr>
              <a:t> </a:t>
            </a:r>
            <a:r>
              <a:rPr lang="en-US" sz="3400" b="1">
                <a:solidFill>
                  <a:srgbClr val="198721"/>
                </a:solidFill>
              </a:rPr>
              <a:t>B</a:t>
            </a:r>
            <a:r>
              <a:rPr lang="en-US" sz="3800" b="1">
                <a:solidFill>
                  <a:srgbClr val="0F116A"/>
                </a:solidFill>
              </a:rPr>
              <a:t> </a:t>
            </a:r>
            <a:r>
              <a:rPr lang="en-US" sz="3800" b="1">
                <a:solidFill>
                  <a:srgbClr val="0F116A"/>
                </a:solidFill>
                <a:sym typeface="Symbol" pitchFamily="84" charset="2"/>
              </a:rPr>
              <a:t> </a:t>
            </a:r>
            <a:r>
              <a:rPr lang="en-US" sz="3400" b="1">
                <a:solidFill>
                  <a:srgbClr val="198721"/>
                </a:solidFill>
              </a:rPr>
              <a:t>C</a:t>
            </a:r>
            <a:r>
              <a:rPr lang="en-US" sz="3800" b="1">
                <a:solidFill>
                  <a:srgbClr val="0F116A"/>
                </a:solidFill>
              </a:rPr>
              <a:t> </a:t>
            </a:r>
            <a:r>
              <a:rPr lang="en-US" sz="3800" b="1">
                <a:solidFill>
                  <a:srgbClr val="0F116A"/>
                </a:solidFill>
                <a:sym typeface="Symbol" pitchFamily="84" charset="2"/>
              </a:rPr>
              <a:t> </a:t>
            </a:r>
            <a:r>
              <a:rPr lang="en-US" sz="3400" b="1">
                <a:solidFill>
                  <a:srgbClr val="198721"/>
                </a:solidFill>
              </a:rPr>
              <a:t>D</a:t>
            </a:r>
            <a:r>
              <a:rPr lang="en-US" sz="3800" b="1">
                <a:solidFill>
                  <a:srgbClr val="0F116A"/>
                </a:solidFill>
              </a:rPr>
              <a:t> </a:t>
            </a:r>
            <a:r>
              <a:rPr lang="en-US" sz="3800" b="1">
                <a:solidFill>
                  <a:srgbClr val="0F116A"/>
                </a:solidFill>
                <a:sym typeface="Symbol" pitchFamily="84" charset="2"/>
              </a:rPr>
              <a:t> </a:t>
            </a:r>
            <a:r>
              <a:rPr lang="en-US" sz="3400" b="1">
                <a:solidFill>
                  <a:srgbClr val="198721"/>
                </a:solidFill>
              </a:rPr>
              <a:t>E</a:t>
            </a:r>
            <a:r>
              <a:rPr lang="en-US" sz="3800" b="1">
                <a:solidFill>
                  <a:srgbClr val="0F116A"/>
                </a:solidFill>
              </a:rPr>
              <a:t> </a:t>
            </a:r>
            <a:r>
              <a:rPr lang="en-US" sz="3800" b="1">
                <a:solidFill>
                  <a:srgbClr val="0F116A"/>
                </a:solidFill>
                <a:sym typeface="Symbol" pitchFamily="84" charset="2"/>
              </a:rPr>
              <a:t> </a:t>
            </a:r>
            <a:r>
              <a:rPr lang="en-US" sz="3400" b="1">
                <a:solidFill>
                  <a:srgbClr val="198721"/>
                </a:solidFill>
              </a:rPr>
              <a:t>F</a:t>
            </a:r>
            <a:r>
              <a:rPr lang="en-US" sz="3800" b="1">
                <a:solidFill>
                  <a:srgbClr val="0F116A"/>
                </a:solidFill>
              </a:rPr>
              <a:t> </a:t>
            </a:r>
            <a:r>
              <a:rPr lang="en-US" sz="3800" b="1">
                <a:solidFill>
                  <a:srgbClr val="0F116A"/>
                </a:solidFill>
                <a:sym typeface="Symbol" pitchFamily="84" charset="2"/>
              </a:rPr>
              <a:t> </a:t>
            </a:r>
            <a:r>
              <a:rPr lang="en-US" sz="3400" b="1">
                <a:solidFill>
                  <a:srgbClr val="198721"/>
                </a:solidFill>
              </a:rPr>
              <a:t>G</a:t>
            </a:r>
            <a:r>
              <a:rPr lang="en-US" sz="3000" b="1">
                <a:solidFill>
                  <a:srgbClr val="0F116A"/>
                </a:solidFill>
              </a:rPr>
              <a:t> </a:t>
            </a:r>
          </a:p>
        </p:txBody>
      </p:sp>
      <p:grpSp>
        <p:nvGrpSpPr>
          <p:cNvPr id="47112" name="Group 27"/>
          <p:cNvGrpSpPr>
            <a:grpSpLocks/>
          </p:cNvGrpSpPr>
          <p:nvPr/>
        </p:nvGrpSpPr>
        <p:grpSpPr bwMode="auto">
          <a:xfrm>
            <a:off x="1544638" y="4497388"/>
            <a:ext cx="1116012" cy="1063625"/>
            <a:chOff x="916" y="1235"/>
            <a:chExt cx="703" cy="670"/>
          </a:xfrm>
        </p:grpSpPr>
        <p:sp>
          <p:nvSpPr>
            <p:cNvPr id="47129" name="Rectangle 28"/>
            <p:cNvSpPr>
              <a:spLocks noChangeArrowheads="1"/>
            </p:cNvSpPr>
            <p:nvPr/>
          </p:nvSpPr>
          <p:spPr bwMode="auto">
            <a:xfrm>
              <a:off x="916"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p>
            <a:p>
              <a:r>
                <a:rPr lang="en-US" sz="2200" b="1">
                  <a:solidFill>
                    <a:srgbClr val="CC0000"/>
                  </a:solidFill>
                </a:rPr>
                <a:t>1</a:t>
              </a:r>
              <a:endParaRPr lang="en-US" sz="2600" b="1">
                <a:solidFill>
                  <a:srgbClr val="0F116A"/>
                </a:solidFill>
              </a:endParaRPr>
            </a:p>
          </p:txBody>
        </p:sp>
        <p:sp>
          <p:nvSpPr>
            <p:cNvPr id="47130" name="Rectangle 29"/>
            <p:cNvSpPr>
              <a:spLocks noChangeArrowheads="1"/>
            </p:cNvSpPr>
            <p:nvPr/>
          </p:nvSpPr>
          <p:spPr bwMode="auto">
            <a:xfrm rot="-5400000">
              <a:off x="1091" y="123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47113" name="Group 30"/>
          <p:cNvGrpSpPr>
            <a:grpSpLocks/>
          </p:cNvGrpSpPr>
          <p:nvPr/>
        </p:nvGrpSpPr>
        <p:grpSpPr bwMode="auto">
          <a:xfrm>
            <a:off x="2598738" y="4508500"/>
            <a:ext cx="1116012" cy="1047750"/>
            <a:chOff x="1579" y="1245"/>
            <a:chExt cx="703" cy="660"/>
          </a:xfrm>
        </p:grpSpPr>
        <p:sp>
          <p:nvSpPr>
            <p:cNvPr id="47127" name="Rectangle 31"/>
            <p:cNvSpPr>
              <a:spLocks noChangeArrowheads="1"/>
            </p:cNvSpPr>
            <p:nvPr/>
          </p:nvSpPr>
          <p:spPr bwMode="auto">
            <a:xfrm>
              <a:off x="1579"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p>
            <a:p>
              <a:r>
                <a:rPr lang="en-US" sz="2200" b="1">
                  <a:solidFill>
                    <a:srgbClr val="CC0000"/>
                  </a:solidFill>
                </a:rPr>
                <a:t>2</a:t>
              </a:r>
            </a:p>
          </p:txBody>
        </p:sp>
        <p:sp>
          <p:nvSpPr>
            <p:cNvPr id="47128" name="Rectangle 32"/>
            <p:cNvSpPr>
              <a:spLocks noChangeArrowheads="1"/>
            </p:cNvSpPr>
            <p:nvPr/>
          </p:nvSpPr>
          <p:spPr bwMode="auto">
            <a:xfrm rot="-5400000">
              <a:off x="1754" y="124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47114" name="Group 33"/>
          <p:cNvGrpSpPr>
            <a:grpSpLocks/>
          </p:cNvGrpSpPr>
          <p:nvPr/>
        </p:nvGrpSpPr>
        <p:grpSpPr bwMode="auto">
          <a:xfrm>
            <a:off x="3651250" y="4494213"/>
            <a:ext cx="1116013" cy="1063625"/>
            <a:chOff x="2256" y="1235"/>
            <a:chExt cx="703" cy="670"/>
          </a:xfrm>
        </p:grpSpPr>
        <p:sp>
          <p:nvSpPr>
            <p:cNvPr id="47125" name="Rectangle 34"/>
            <p:cNvSpPr>
              <a:spLocks noChangeArrowheads="1"/>
            </p:cNvSpPr>
            <p:nvPr/>
          </p:nvSpPr>
          <p:spPr bwMode="auto">
            <a:xfrm>
              <a:off x="2256"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p>
            <a:p>
              <a:r>
                <a:rPr lang="en-US" sz="2200" b="1">
                  <a:solidFill>
                    <a:srgbClr val="CC0000"/>
                  </a:solidFill>
                </a:rPr>
                <a:t>3</a:t>
              </a:r>
            </a:p>
          </p:txBody>
        </p:sp>
        <p:sp>
          <p:nvSpPr>
            <p:cNvPr id="47126" name="Rectangle 35"/>
            <p:cNvSpPr>
              <a:spLocks noChangeArrowheads="1"/>
            </p:cNvSpPr>
            <p:nvPr/>
          </p:nvSpPr>
          <p:spPr bwMode="auto">
            <a:xfrm rot="-5400000">
              <a:off x="2431" y="123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47115" name="Group 36"/>
          <p:cNvGrpSpPr>
            <a:grpSpLocks/>
          </p:cNvGrpSpPr>
          <p:nvPr/>
        </p:nvGrpSpPr>
        <p:grpSpPr bwMode="auto">
          <a:xfrm>
            <a:off x="4703763" y="4508500"/>
            <a:ext cx="1116012" cy="1047750"/>
            <a:chOff x="2904" y="1245"/>
            <a:chExt cx="703" cy="660"/>
          </a:xfrm>
        </p:grpSpPr>
        <p:sp>
          <p:nvSpPr>
            <p:cNvPr id="47123" name="Rectangle 37"/>
            <p:cNvSpPr>
              <a:spLocks noChangeArrowheads="1"/>
            </p:cNvSpPr>
            <p:nvPr/>
          </p:nvSpPr>
          <p:spPr bwMode="auto">
            <a:xfrm>
              <a:off x="2904"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p>
            <a:p>
              <a:r>
                <a:rPr lang="en-US" sz="2200" b="1">
                  <a:solidFill>
                    <a:srgbClr val="CC0000"/>
                  </a:solidFill>
                </a:rPr>
                <a:t>4</a:t>
              </a:r>
            </a:p>
          </p:txBody>
        </p:sp>
        <p:sp>
          <p:nvSpPr>
            <p:cNvPr id="47124" name="Rectangle 38"/>
            <p:cNvSpPr>
              <a:spLocks noChangeArrowheads="1"/>
            </p:cNvSpPr>
            <p:nvPr/>
          </p:nvSpPr>
          <p:spPr bwMode="auto">
            <a:xfrm rot="-5400000">
              <a:off x="3079" y="124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47116" name="Group 39"/>
          <p:cNvGrpSpPr>
            <a:grpSpLocks/>
          </p:cNvGrpSpPr>
          <p:nvPr/>
        </p:nvGrpSpPr>
        <p:grpSpPr bwMode="auto">
          <a:xfrm>
            <a:off x="5756275" y="4508500"/>
            <a:ext cx="1116013" cy="1047750"/>
            <a:chOff x="3566" y="1245"/>
            <a:chExt cx="703" cy="660"/>
          </a:xfrm>
        </p:grpSpPr>
        <p:sp>
          <p:nvSpPr>
            <p:cNvPr id="47121" name="Rectangle 40"/>
            <p:cNvSpPr>
              <a:spLocks noChangeArrowheads="1"/>
            </p:cNvSpPr>
            <p:nvPr/>
          </p:nvSpPr>
          <p:spPr bwMode="auto">
            <a:xfrm>
              <a:off x="3566"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endParaRPr lang="en-US" sz="2200" b="1">
                <a:solidFill>
                  <a:srgbClr val="CC0000"/>
                </a:solidFill>
              </a:endParaRPr>
            </a:p>
            <a:p>
              <a:r>
                <a:rPr lang="en-US" sz="2200" b="1">
                  <a:solidFill>
                    <a:srgbClr val="CC0000"/>
                  </a:solidFill>
                </a:rPr>
                <a:t>5</a:t>
              </a:r>
            </a:p>
          </p:txBody>
        </p:sp>
        <p:sp>
          <p:nvSpPr>
            <p:cNvPr id="47122" name="Rectangle 41"/>
            <p:cNvSpPr>
              <a:spLocks noChangeArrowheads="1"/>
            </p:cNvSpPr>
            <p:nvPr/>
          </p:nvSpPr>
          <p:spPr bwMode="auto">
            <a:xfrm rot="-5400000">
              <a:off x="3740" y="124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47117" name="Group 42"/>
          <p:cNvGrpSpPr>
            <a:grpSpLocks/>
          </p:cNvGrpSpPr>
          <p:nvPr/>
        </p:nvGrpSpPr>
        <p:grpSpPr bwMode="auto">
          <a:xfrm>
            <a:off x="6808788" y="4508500"/>
            <a:ext cx="1116012" cy="1047750"/>
            <a:chOff x="4228" y="1245"/>
            <a:chExt cx="703" cy="660"/>
          </a:xfrm>
        </p:grpSpPr>
        <p:sp>
          <p:nvSpPr>
            <p:cNvPr id="47119" name="Rectangle 43"/>
            <p:cNvSpPr>
              <a:spLocks noChangeArrowheads="1"/>
            </p:cNvSpPr>
            <p:nvPr/>
          </p:nvSpPr>
          <p:spPr bwMode="auto">
            <a:xfrm>
              <a:off x="4228"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endParaRPr lang="en-US" sz="2200" b="1">
                <a:solidFill>
                  <a:srgbClr val="CC0000"/>
                </a:solidFill>
              </a:endParaRPr>
            </a:p>
            <a:p>
              <a:r>
                <a:rPr lang="en-US" sz="2200" b="1">
                  <a:solidFill>
                    <a:srgbClr val="CC0000"/>
                  </a:solidFill>
                </a:rPr>
                <a:t>6</a:t>
              </a:r>
            </a:p>
          </p:txBody>
        </p:sp>
        <p:sp>
          <p:nvSpPr>
            <p:cNvPr id="47120" name="Rectangle 44"/>
            <p:cNvSpPr>
              <a:spLocks noChangeArrowheads="1"/>
            </p:cNvSpPr>
            <p:nvPr/>
          </p:nvSpPr>
          <p:spPr bwMode="auto">
            <a:xfrm rot="-5400000">
              <a:off x="4403" y="124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sp>
        <p:nvSpPr>
          <p:cNvPr id="464944" name="Text Box 48"/>
          <p:cNvSpPr txBox="1">
            <a:spLocks noChangeArrowheads="1"/>
          </p:cNvSpPr>
          <p:nvPr/>
        </p:nvSpPr>
        <p:spPr bwMode="auto">
          <a:xfrm>
            <a:off x="1828800" y="4724400"/>
            <a:ext cx="488950" cy="641350"/>
          </a:xfrm>
          <a:prstGeom prst="rect">
            <a:avLst/>
          </a:prstGeom>
          <a:noFill/>
          <a:ln w="9525">
            <a:noFill/>
            <a:miter lim="800000"/>
            <a:headEnd/>
            <a:tailEnd/>
          </a:ln>
        </p:spPr>
        <p:txBody>
          <a:bodyPr wrap="none" anchor="ctr">
            <a:spAutoFit/>
          </a:bodyPr>
          <a:lstStyle/>
          <a:p>
            <a:r>
              <a:rPr lang="en-US" sz="3600" b="1">
                <a:solidFill>
                  <a:srgbClr val="FFCC18"/>
                </a:solidFill>
              </a:rPr>
              <a:t>X</a:t>
            </a: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4899">
                                            <p:txEl>
                                              <p:pRg st="0" end="0"/>
                                            </p:txEl>
                                          </p:spTgt>
                                        </p:tgtEl>
                                        <p:attrNameLst>
                                          <p:attrName>style.visibility</p:attrName>
                                        </p:attrNameLst>
                                      </p:cBhvr>
                                      <p:to>
                                        <p:strVal val="visible"/>
                                      </p:to>
                                    </p:set>
                                    <p:anim calcmode="lin" valueType="num">
                                      <p:cBhvr additive="base">
                                        <p:cTn id="7" dur="500" fill="hold"/>
                                        <p:tgtEl>
                                          <p:spTgt spid="464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48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4899">
                                            <p:txEl>
                                              <p:pRg st="1" end="1"/>
                                            </p:txEl>
                                          </p:spTgt>
                                        </p:tgtEl>
                                        <p:attrNameLst>
                                          <p:attrName>style.visibility</p:attrName>
                                        </p:attrNameLst>
                                      </p:cBhvr>
                                      <p:to>
                                        <p:strVal val="visible"/>
                                      </p:to>
                                    </p:set>
                                    <p:anim calcmode="lin" valueType="num">
                                      <p:cBhvr additive="base">
                                        <p:cTn id="13" dur="500" fill="hold"/>
                                        <p:tgtEl>
                                          <p:spTgt spid="464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48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4899">
                                            <p:txEl>
                                              <p:pRg st="2" end="2"/>
                                            </p:txEl>
                                          </p:spTgt>
                                        </p:tgtEl>
                                        <p:attrNameLst>
                                          <p:attrName>style.visibility</p:attrName>
                                        </p:attrNameLst>
                                      </p:cBhvr>
                                      <p:to>
                                        <p:strVal val="visible"/>
                                      </p:to>
                                    </p:set>
                                    <p:anim calcmode="lin" valueType="num">
                                      <p:cBhvr additive="base">
                                        <p:cTn id="19" dur="500" fill="hold"/>
                                        <p:tgtEl>
                                          <p:spTgt spid="4648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48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464901"/>
                                        </p:tgtEl>
                                        <p:attrNameLst>
                                          <p:attrName>style.visibility</p:attrName>
                                        </p:attrNameLst>
                                      </p:cBhvr>
                                      <p:to>
                                        <p:strVal val="visible"/>
                                      </p:to>
                                    </p:set>
                                    <p:animEffect transition="in" filter="circle(out)">
                                      <p:cBhvr>
                                        <p:cTn id="25" dur="500"/>
                                        <p:tgtEl>
                                          <p:spTgt spid="464901"/>
                                        </p:tgtEl>
                                      </p:cBhvr>
                                    </p:animEffect>
                                  </p:childTnLst>
                                  <p:subTnLst>
                                    <p:audio>
                                      <p:cMediaNode>
                                        <p:cTn display="0" masterRel="sameClick">
                                          <p:stCondLst>
                                            <p:cond evt="begin" delay="0">
                                              <p:tn val="23"/>
                                            </p:cond>
                                          </p:stCondLst>
                                          <p:endCondLst>
                                            <p:cond evt="onStopAudio" delay="0">
                                              <p:tgtEl>
                                                <p:sldTgt/>
                                              </p:tgtEl>
                                            </p:cond>
                                          </p:endCondLst>
                                        </p:cTn>
                                        <p:tgtEl>
                                          <p:sndTgt r:embed="rId4" name="Vibro Up" builtIn="1"/>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64900"/>
                                        </p:tgtEl>
                                        <p:attrNameLst>
                                          <p:attrName>style.visibility</p:attrName>
                                        </p:attrNameLst>
                                      </p:cBhvr>
                                      <p:to>
                                        <p:strVal val="visible"/>
                                      </p:to>
                                    </p:set>
                                    <p:animEffect transition="in" filter="wipe(right)">
                                      <p:cBhvr>
                                        <p:cTn id="30" dur="500"/>
                                        <p:tgtEl>
                                          <p:spTgt spid="464900"/>
                                        </p:tgtEl>
                                      </p:cBhvr>
                                    </p:animEffect>
                                  </p:childTnLst>
                                  <p:subTnLst>
                                    <p:audio>
                                      <p:cMediaNode>
                                        <p:cTn display="0" masterRel="sameClick">
                                          <p:stCondLst>
                                            <p:cond evt="begin" delay="0">
                                              <p:tn val="28"/>
                                            </p:cond>
                                          </p:stCondLst>
                                          <p:endCondLst>
                                            <p:cond evt="onStopAudio" delay="0">
                                              <p:tgtEl>
                                                <p:sldTgt/>
                                              </p:tgtEl>
                                            </p:cond>
                                          </p:endCondLst>
                                        </p:cTn>
                                        <p:tgtEl>
                                          <p:sndTgt r:embed="rId5" name="Chimes" builtIn="1"/>
                                        </p:tgtEl>
                                      </p:cMediaNode>
                                    </p:audio>
                                  </p:sub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464922"/>
                                        </p:tgtEl>
                                        <p:attrNameLst>
                                          <p:attrName>style.visibility</p:attrName>
                                        </p:attrNameLst>
                                      </p:cBhvr>
                                      <p:to>
                                        <p:strVal val="visible"/>
                                      </p:to>
                                    </p:set>
                                    <p:animEffect transition="in" filter="wipe(left)">
                                      <p:cBhvr>
                                        <p:cTn id="34" dur="500"/>
                                        <p:tgtEl>
                                          <p:spTgt spid="4649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64944">
                                            <p:txEl>
                                              <p:pRg st="0" end="0"/>
                                            </p:txEl>
                                          </p:spTgt>
                                        </p:tgtEl>
                                        <p:attrNameLst>
                                          <p:attrName>style.visibility</p:attrName>
                                        </p:attrNameLst>
                                      </p:cBhvr>
                                      <p:to>
                                        <p:strVal val="visible"/>
                                      </p:to>
                                    </p:set>
                                    <p:animEffect transition="in" filter="wipe(left)">
                                      <p:cBhvr>
                                        <p:cTn id="39" dur="500"/>
                                        <p:tgtEl>
                                          <p:spTgt spid="464944">
                                            <p:txEl>
                                              <p:pRg st="0" end="0"/>
                                            </p:txEl>
                                          </p:spTgt>
                                        </p:tgtEl>
                                      </p:cBhvr>
                                    </p:animEffect>
                                  </p:childTnLst>
                                  <p:subTnLst>
                                    <p:audio>
                                      <p:cMediaNode>
                                        <p:cTn display="0" masterRel="sameClick">
                                          <p:stCondLst>
                                            <p:cond evt="begin" delay="0">
                                              <p:tn val="37"/>
                                            </p:cond>
                                          </p:stCondLst>
                                          <p:endCondLst>
                                            <p:cond evt="onStopAudio" delay="0">
                                              <p:tgtEl>
                                                <p:sldTgt/>
                                              </p:tgtEl>
                                            </p:cond>
                                          </p:endCondLst>
                                        </p:cTn>
                                        <p:tgtEl>
                                          <p:sndTgt r:embed="rId6" name="String" builtIn="1"/>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64899">
                                            <p:txEl>
                                              <p:pRg st="3" end="3"/>
                                            </p:txEl>
                                          </p:spTgt>
                                        </p:tgtEl>
                                        <p:attrNameLst>
                                          <p:attrName>style.visibility</p:attrName>
                                        </p:attrNameLst>
                                      </p:cBhvr>
                                      <p:to>
                                        <p:strVal val="visible"/>
                                      </p:to>
                                    </p:set>
                                    <p:anim calcmode="lin" valueType="num">
                                      <p:cBhvr additive="base">
                                        <p:cTn id="44" dur="500" fill="hold"/>
                                        <p:tgtEl>
                                          <p:spTgt spid="464899">
                                            <p:txEl>
                                              <p:pRg st="3" end="3"/>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4648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Whoosh" builtIn="1"/>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464899">
                                            <p:txEl>
                                              <p:pRg st="4" end="4"/>
                                            </p:txEl>
                                          </p:spTgt>
                                        </p:tgtEl>
                                        <p:attrNameLst>
                                          <p:attrName>style.visibility</p:attrName>
                                        </p:attrNameLst>
                                      </p:cBhvr>
                                      <p:to>
                                        <p:strVal val="visible"/>
                                      </p:to>
                                    </p:set>
                                    <p:anim calcmode="lin" valueType="num">
                                      <p:cBhvr additive="base">
                                        <p:cTn id="50" dur="500" fill="hold"/>
                                        <p:tgtEl>
                                          <p:spTgt spid="464899">
                                            <p:txEl>
                                              <p:pRg st="4" end="4"/>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4648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Whoosh" builtIn="1"/>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464899">
                                            <p:txEl>
                                              <p:pRg st="5" end="5"/>
                                            </p:txEl>
                                          </p:spTgt>
                                        </p:tgtEl>
                                        <p:attrNameLst>
                                          <p:attrName>style.visibility</p:attrName>
                                        </p:attrNameLst>
                                      </p:cBhvr>
                                      <p:to>
                                        <p:strVal val="visible"/>
                                      </p:to>
                                    </p:set>
                                    <p:anim calcmode="lin" valueType="num">
                                      <p:cBhvr additive="base">
                                        <p:cTn id="56" dur="500" fill="hold"/>
                                        <p:tgtEl>
                                          <p:spTgt spid="464899">
                                            <p:txEl>
                                              <p:pRg st="5" end="5"/>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46489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22" grpId="0" animBg="1" autoUpdateAnimBg="0"/>
      <p:bldP spid="464899" grpId="0" build="p" autoUpdateAnimBg="0"/>
      <p:bldP spid="464901" grpId="0" animBg="1"/>
      <p:bldP spid="464944"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947" name="Picture 3"/>
          <p:cNvPicPr>
            <a:picLocks noChangeAspect="1" noChangeArrowheads="1"/>
          </p:cNvPicPr>
          <p:nvPr/>
        </p:nvPicPr>
        <p:blipFill>
          <a:blip r:embed="rId6"/>
          <a:srcRect l="1828" t="1199" r="2740" b="4800"/>
          <a:stretch>
            <a:fillRect/>
          </a:stretch>
        </p:blipFill>
        <p:spPr bwMode="auto">
          <a:xfrm>
            <a:off x="5114925" y="874713"/>
            <a:ext cx="3811588" cy="5719762"/>
          </a:xfrm>
          <a:prstGeom prst="rect">
            <a:avLst/>
          </a:prstGeom>
          <a:noFill/>
          <a:ln w="9525">
            <a:noFill/>
            <a:miter lim="800000"/>
            <a:headEnd/>
            <a:tailEnd/>
          </a:ln>
          <a:effectLst>
            <a:outerShdw dist="35921" dir="2700000" algn="ctr" rotWithShape="0">
              <a:srgbClr val="808080"/>
            </a:outerShdw>
          </a:effectLst>
        </p:spPr>
      </p:pic>
      <p:sp>
        <p:nvSpPr>
          <p:cNvPr id="466948" name="Rectangle 4"/>
          <p:cNvSpPr>
            <a:spLocks noGrp="1" noChangeArrowheads="1"/>
          </p:cNvSpPr>
          <p:nvPr>
            <p:ph type="title"/>
          </p:nvPr>
        </p:nvSpPr>
        <p:spPr/>
        <p:txBody>
          <a:bodyPr/>
          <a:lstStyle/>
          <a:p>
            <a:pPr>
              <a:defRPr/>
            </a:pPr>
            <a:r>
              <a:rPr lang="en-US" smtClean="0"/>
              <a:t>Feedback inhibition</a:t>
            </a:r>
          </a:p>
        </p:txBody>
      </p:sp>
      <p:sp>
        <p:nvSpPr>
          <p:cNvPr id="466950" name="Rectangle 6" descr="Rectangle: Click to edit Master text styles&#10;Second level&#10;Third level&#10;Fourth level&#10;Fifth level"/>
          <p:cNvSpPr>
            <a:spLocks noGrp="1" noChangeArrowheads="1"/>
          </p:cNvSpPr>
          <p:nvPr>
            <p:ph type="body" idx="1"/>
          </p:nvPr>
        </p:nvSpPr>
        <p:spPr>
          <a:xfrm>
            <a:off x="271463" y="1371600"/>
            <a:ext cx="4643437" cy="5486400"/>
          </a:xfrm>
          <a:noFill/>
        </p:spPr>
        <p:txBody>
          <a:bodyPr/>
          <a:lstStyle/>
          <a:p>
            <a:pPr>
              <a:lnSpc>
                <a:spcPct val="90000"/>
              </a:lnSpc>
            </a:pPr>
            <a:r>
              <a:rPr lang="en-US" smtClean="0"/>
              <a:t>Example</a:t>
            </a:r>
          </a:p>
          <a:p>
            <a:pPr lvl="1">
              <a:lnSpc>
                <a:spcPct val="90000"/>
              </a:lnSpc>
            </a:pPr>
            <a:r>
              <a:rPr lang="en-US" smtClean="0"/>
              <a:t>synthesis of amino acid, </a:t>
            </a:r>
            <a:r>
              <a:rPr lang="en-US" u="sng" smtClean="0">
                <a:solidFill>
                  <a:srgbClr val="CC0000"/>
                </a:solidFill>
              </a:rPr>
              <a:t>isoleucine</a:t>
            </a:r>
            <a:r>
              <a:rPr lang="en-US" smtClean="0"/>
              <a:t> from amino acid, </a:t>
            </a:r>
            <a:r>
              <a:rPr lang="en-US" u="sng" smtClean="0">
                <a:solidFill>
                  <a:srgbClr val="CC0000"/>
                </a:solidFill>
              </a:rPr>
              <a:t>threonine</a:t>
            </a:r>
            <a:endParaRPr lang="en-US" u="sng" smtClean="0"/>
          </a:p>
          <a:p>
            <a:pPr lvl="1">
              <a:lnSpc>
                <a:spcPct val="90000"/>
              </a:lnSpc>
            </a:pPr>
            <a:r>
              <a:rPr lang="en-US" smtClean="0"/>
              <a:t>isoleucine becomes the </a:t>
            </a:r>
            <a:r>
              <a:rPr lang="en-US" u="sng" smtClean="0">
                <a:solidFill>
                  <a:srgbClr val="CC0000"/>
                </a:solidFill>
              </a:rPr>
              <a:t>allosteric inhibitor</a:t>
            </a:r>
            <a:r>
              <a:rPr lang="en-US" smtClean="0"/>
              <a:t> of the first step in the pathway</a:t>
            </a:r>
          </a:p>
          <a:p>
            <a:pPr lvl="2">
              <a:lnSpc>
                <a:spcPct val="90000"/>
              </a:lnSpc>
            </a:pPr>
            <a:r>
              <a:rPr lang="en-US" smtClean="0"/>
              <a:t>as product accumulates it collides with enzyme more often than substrate does</a:t>
            </a:r>
          </a:p>
        </p:txBody>
      </p:sp>
      <p:sp>
        <p:nvSpPr>
          <p:cNvPr id="466951" name="Oval 7"/>
          <p:cNvSpPr>
            <a:spLocks noChangeArrowheads="1"/>
          </p:cNvSpPr>
          <p:nvPr/>
        </p:nvSpPr>
        <p:spPr bwMode="auto">
          <a:xfrm>
            <a:off x="6891338" y="727075"/>
            <a:ext cx="1177925" cy="1190625"/>
          </a:xfrm>
          <a:prstGeom prst="ellipse">
            <a:avLst/>
          </a:prstGeom>
          <a:noFill/>
          <a:ln w="57150">
            <a:solidFill>
              <a:srgbClr val="CC0000"/>
            </a:solidFill>
            <a:round/>
            <a:headEnd/>
            <a:tailEnd/>
          </a:ln>
        </p:spPr>
        <p:txBody>
          <a:bodyPr wrap="none" anchor="ctr"/>
          <a:lstStyle/>
          <a:p>
            <a:endParaRPr lang="en-US"/>
          </a:p>
        </p:txBody>
      </p:sp>
      <p:sp>
        <p:nvSpPr>
          <p:cNvPr id="466952" name="Oval 8"/>
          <p:cNvSpPr>
            <a:spLocks noChangeArrowheads="1"/>
          </p:cNvSpPr>
          <p:nvPr/>
        </p:nvSpPr>
        <p:spPr bwMode="auto">
          <a:xfrm>
            <a:off x="6904038" y="5667375"/>
            <a:ext cx="1177925" cy="1190625"/>
          </a:xfrm>
          <a:prstGeom prst="ellipse">
            <a:avLst/>
          </a:prstGeom>
          <a:noFill/>
          <a:ln w="57150">
            <a:solidFill>
              <a:srgbClr val="CC0000"/>
            </a:solidFill>
            <a:round/>
            <a:headEnd/>
            <a:tailEnd/>
          </a:ln>
        </p:spPr>
        <p:txBody>
          <a:bodyPr wrap="none" anchor="ctr"/>
          <a:lstStyle/>
          <a:p>
            <a:endParaRPr lang="en-US"/>
          </a:p>
        </p:txBody>
      </p:sp>
      <p:sp>
        <p:nvSpPr>
          <p:cNvPr id="466953" name="Oval 9"/>
          <p:cNvSpPr>
            <a:spLocks noChangeArrowheads="1"/>
          </p:cNvSpPr>
          <p:nvPr/>
        </p:nvSpPr>
        <p:spPr bwMode="auto">
          <a:xfrm>
            <a:off x="5316538" y="2517775"/>
            <a:ext cx="1177925" cy="1190625"/>
          </a:xfrm>
          <a:prstGeom prst="ellipse">
            <a:avLst/>
          </a:prstGeom>
          <a:noFill/>
          <a:ln w="57150">
            <a:solidFill>
              <a:srgbClr val="CC0000"/>
            </a:solidFill>
            <a:round/>
            <a:headEnd/>
            <a:tailEnd/>
          </a:ln>
        </p:spPr>
        <p:txBody>
          <a:bodyPr wrap="none" anchor="ctr"/>
          <a:lstStyle/>
          <a:p>
            <a:endParaRPr lang="en-US"/>
          </a:p>
        </p:txBody>
      </p:sp>
      <p:sp>
        <p:nvSpPr>
          <p:cNvPr id="466954" name="Rectangle 10"/>
          <p:cNvSpPr>
            <a:spLocks noChangeArrowheads="1"/>
          </p:cNvSpPr>
          <p:nvPr/>
        </p:nvSpPr>
        <p:spPr bwMode="auto">
          <a:xfrm>
            <a:off x="5791200" y="454025"/>
            <a:ext cx="1457325" cy="427038"/>
          </a:xfrm>
          <a:prstGeom prst="rect">
            <a:avLst/>
          </a:prstGeom>
          <a:noFill/>
          <a:ln w="9525">
            <a:noFill/>
            <a:miter lim="800000"/>
            <a:headEnd/>
            <a:tailEnd/>
          </a:ln>
        </p:spPr>
        <p:txBody>
          <a:bodyPr wrap="none" anchor="ctr">
            <a:spAutoFit/>
          </a:bodyPr>
          <a:lstStyle/>
          <a:p>
            <a:r>
              <a:rPr lang="en-US" sz="2200" b="1">
                <a:solidFill>
                  <a:srgbClr val="CC0000"/>
                </a:solidFill>
              </a:rPr>
              <a:t>threonine</a:t>
            </a:r>
          </a:p>
        </p:txBody>
      </p:sp>
      <p:sp>
        <p:nvSpPr>
          <p:cNvPr id="466955" name="Rectangle 11"/>
          <p:cNvSpPr>
            <a:spLocks noChangeArrowheads="1"/>
          </p:cNvSpPr>
          <p:nvPr/>
        </p:nvSpPr>
        <p:spPr bwMode="auto">
          <a:xfrm>
            <a:off x="5407025" y="6205538"/>
            <a:ext cx="1550988" cy="427037"/>
          </a:xfrm>
          <a:prstGeom prst="rect">
            <a:avLst/>
          </a:prstGeom>
          <a:noFill/>
          <a:ln w="9525">
            <a:noFill/>
            <a:miter lim="800000"/>
            <a:headEnd/>
            <a:tailEnd/>
          </a:ln>
        </p:spPr>
        <p:txBody>
          <a:bodyPr anchor="ctr">
            <a:spAutoFit/>
          </a:bodyPr>
          <a:lstStyle/>
          <a:p>
            <a:r>
              <a:rPr lang="en-US" sz="2200" b="1">
                <a:solidFill>
                  <a:srgbClr val="CC0000"/>
                </a:solidFill>
              </a:rPr>
              <a:t>isoleucine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6950">
                                            <p:txEl>
                                              <p:pRg st="0" end="0"/>
                                            </p:txEl>
                                          </p:spTgt>
                                        </p:tgtEl>
                                        <p:attrNameLst>
                                          <p:attrName>style.visibility</p:attrName>
                                        </p:attrNameLst>
                                      </p:cBhvr>
                                      <p:to>
                                        <p:strVal val="visible"/>
                                      </p:to>
                                    </p:set>
                                    <p:anim calcmode="lin" valueType="num">
                                      <p:cBhvr additive="base">
                                        <p:cTn id="7" dur="500" fill="hold"/>
                                        <p:tgtEl>
                                          <p:spTgt spid="4669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69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6950">
                                            <p:txEl>
                                              <p:pRg st="1" end="1"/>
                                            </p:txEl>
                                          </p:spTgt>
                                        </p:tgtEl>
                                        <p:attrNameLst>
                                          <p:attrName>style.visibility</p:attrName>
                                        </p:attrNameLst>
                                      </p:cBhvr>
                                      <p:to>
                                        <p:strVal val="visible"/>
                                      </p:to>
                                    </p:set>
                                    <p:anim calcmode="lin" valueType="num">
                                      <p:cBhvr additive="base">
                                        <p:cTn id="13" dur="500" fill="hold"/>
                                        <p:tgtEl>
                                          <p:spTgt spid="46695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695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66954">
                                            <p:txEl>
                                              <p:pRg st="0" end="0"/>
                                            </p:txEl>
                                          </p:spTgt>
                                        </p:tgtEl>
                                        <p:attrNameLst>
                                          <p:attrName>style.visibility</p:attrName>
                                        </p:attrNameLst>
                                      </p:cBhvr>
                                      <p:to>
                                        <p:strVal val="visible"/>
                                      </p:to>
                                    </p:set>
                                    <p:animEffect transition="in" filter="wipe(left)">
                                      <p:cBhvr>
                                        <p:cTn id="19" dur="500"/>
                                        <p:tgtEl>
                                          <p:spTgt spid="466954">
                                            <p:txEl>
                                              <p:pRg st="0" end="0"/>
                                            </p:txEl>
                                          </p:spTgt>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66951"/>
                                        </p:tgtEl>
                                        <p:attrNameLst>
                                          <p:attrName>style.visibility</p:attrName>
                                        </p:attrNameLst>
                                      </p:cBhvr>
                                      <p:to>
                                        <p:strVal val="visible"/>
                                      </p:to>
                                    </p:set>
                                    <p:animEffect transition="in" filter="wipe(left)">
                                      <p:cBhvr>
                                        <p:cTn id="23" dur="500"/>
                                        <p:tgtEl>
                                          <p:spTgt spid="466951"/>
                                        </p:tgtEl>
                                      </p:cBhvr>
                                    </p:animEffect>
                                  </p:childTnLst>
                                  <p:subTnLst>
                                    <p:audio>
                                      <p:cMediaNode>
                                        <p:cTn display="0" masterRel="sameClick">
                                          <p:stCondLst>
                                            <p:cond evt="begin" delay="0">
                                              <p:tn val="21"/>
                                            </p:cond>
                                          </p:stCondLst>
                                          <p:endCondLst>
                                            <p:cond evt="onStopAudio" delay="0">
                                              <p:tgtEl>
                                                <p:sldTgt/>
                                              </p:tgtEl>
                                            </p:cond>
                                          </p:endCondLst>
                                        </p:cTn>
                                        <p:tgtEl>
                                          <p:sndTgt r:embed="rId4" name="Vibro Up" builtIn="1"/>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66955">
                                            <p:txEl>
                                              <p:pRg st="0" end="0"/>
                                            </p:txEl>
                                          </p:spTgt>
                                        </p:tgtEl>
                                        <p:attrNameLst>
                                          <p:attrName>style.visibility</p:attrName>
                                        </p:attrNameLst>
                                      </p:cBhvr>
                                      <p:to>
                                        <p:strVal val="visible"/>
                                      </p:to>
                                    </p:set>
                                    <p:animEffect transition="in" filter="wipe(left)">
                                      <p:cBhvr>
                                        <p:cTn id="28" dur="500"/>
                                        <p:tgtEl>
                                          <p:spTgt spid="466955">
                                            <p:txEl>
                                              <p:pRg st="0" end="0"/>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66952"/>
                                        </p:tgtEl>
                                        <p:attrNameLst>
                                          <p:attrName>style.visibility</p:attrName>
                                        </p:attrNameLst>
                                      </p:cBhvr>
                                      <p:to>
                                        <p:strVal val="visible"/>
                                      </p:to>
                                    </p:set>
                                    <p:animEffect transition="in" filter="wipe(left)">
                                      <p:cBhvr>
                                        <p:cTn id="32" dur="500"/>
                                        <p:tgtEl>
                                          <p:spTgt spid="466952"/>
                                        </p:tgtEl>
                                      </p:cBhvr>
                                    </p:animEffect>
                                  </p:childTnLst>
                                  <p:subTnLst>
                                    <p:audio>
                                      <p:cMediaNode>
                                        <p:cTn display="0" masterRel="sameClick">
                                          <p:stCondLst>
                                            <p:cond evt="begin" delay="0">
                                              <p:tn val="30"/>
                                            </p:cond>
                                          </p:stCondLst>
                                          <p:endCondLst>
                                            <p:cond evt="onStopAudio" delay="0">
                                              <p:tgtEl>
                                                <p:sldTgt/>
                                              </p:tgtEl>
                                            </p:cond>
                                          </p:endCondLst>
                                        </p:cTn>
                                        <p:tgtEl>
                                          <p:sndTgt r:embed="rId4" name="Vibro Up" builtIn="1"/>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66953"/>
                                        </p:tgtEl>
                                        <p:attrNameLst>
                                          <p:attrName>style.visibility</p:attrName>
                                        </p:attrNameLst>
                                      </p:cBhvr>
                                      <p:to>
                                        <p:strVal val="visible"/>
                                      </p:to>
                                    </p:set>
                                    <p:animEffect transition="in" filter="wipe(left)">
                                      <p:cBhvr>
                                        <p:cTn id="37" dur="500"/>
                                        <p:tgtEl>
                                          <p:spTgt spid="466953"/>
                                        </p:tgtEl>
                                      </p:cBhvr>
                                    </p:animEffect>
                                  </p:childTnLst>
                                  <p:subTnLst>
                                    <p:audio>
                                      <p:cMediaNode>
                                        <p:cTn display="0" masterRel="sameClick">
                                          <p:stCondLst>
                                            <p:cond evt="begin" delay="0">
                                              <p:tn val="35"/>
                                            </p:cond>
                                          </p:stCondLst>
                                          <p:endCondLst>
                                            <p:cond evt="onStopAudio" delay="0">
                                              <p:tgtEl>
                                                <p:sldTgt/>
                                              </p:tgtEl>
                                            </p:cond>
                                          </p:endCondLst>
                                        </p:cTn>
                                        <p:tgtEl>
                                          <p:sndTgt r:embed="rId5" name="String" builtIn="1"/>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66950">
                                            <p:txEl>
                                              <p:pRg st="2" end="2"/>
                                            </p:txEl>
                                          </p:spTgt>
                                        </p:tgtEl>
                                        <p:attrNameLst>
                                          <p:attrName>style.visibility</p:attrName>
                                        </p:attrNameLst>
                                      </p:cBhvr>
                                      <p:to>
                                        <p:strVal val="visible"/>
                                      </p:to>
                                    </p:set>
                                    <p:anim calcmode="lin" valueType="num">
                                      <p:cBhvr additive="base">
                                        <p:cTn id="42" dur="500" fill="hold"/>
                                        <p:tgtEl>
                                          <p:spTgt spid="466950">
                                            <p:txEl>
                                              <p:pRg st="2" end="2"/>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6695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builtIn="1"/>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66950">
                                            <p:txEl>
                                              <p:pRg st="3" end="3"/>
                                            </p:txEl>
                                          </p:spTgt>
                                        </p:tgtEl>
                                        <p:attrNameLst>
                                          <p:attrName>style.visibility</p:attrName>
                                        </p:attrNameLst>
                                      </p:cBhvr>
                                      <p:to>
                                        <p:strVal val="visible"/>
                                      </p:to>
                                    </p:set>
                                    <p:anim calcmode="lin" valueType="num">
                                      <p:cBhvr additive="base">
                                        <p:cTn id="48" dur="500" fill="hold"/>
                                        <p:tgtEl>
                                          <p:spTgt spid="466950">
                                            <p:txEl>
                                              <p:pRg st="3" end="3"/>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6695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0" grpId="0" build="p" autoUpdateAnimBg="0"/>
      <p:bldP spid="466951" grpId="0" animBg="1"/>
      <p:bldP spid="466952" grpId="0" animBg="1"/>
      <p:bldP spid="466953" grpId="0" animBg="1"/>
      <p:bldP spid="466954" grpId="0" build="p" autoUpdateAnimBg="0"/>
      <p:bldP spid="46695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5"/>
          <a:srcRect l="3595" b="6288"/>
          <a:stretch>
            <a:fillRect/>
          </a:stretch>
        </p:blipFill>
        <p:spPr bwMode="auto">
          <a:xfrm>
            <a:off x="4367213" y="4125913"/>
            <a:ext cx="4700587" cy="2613025"/>
          </a:xfrm>
          <a:prstGeom prst="rect">
            <a:avLst/>
          </a:prstGeom>
          <a:noFill/>
          <a:ln w="9525">
            <a:noFill/>
            <a:miter lim="800000"/>
            <a:headEnd/>
            <a:tailEnd/>
          </a:ln>
        </p:spPr>
      </p:pic>
      <p:sp>
        <p:nvSpPr>
          <p:cNvPr id="458754" name="Rectangle 2"/>
          <p:cNvSpPr>
            <a:spLocks noGrp="1" noChangeArrowheads="1"/>
          </p:cNvSpPr>
          <p:nvPr>
            <p:ph type="title"/>
          </p:nvPr>
        </p:nvSpPr>
        <p:spPr/>
        <p:txBody>
          <a:bodyPr/>
          <a:lstStyle/>
          <a:p>
            <a:pPr>
              <a:defRPr/>
            </a:pPr>
            <a:r>
              <a:rPr lang="en-US" smtClean="0"/>
              <a:t>Cooperativity </a:t>
            </a:r>
          </a:p>
        </p:txBody>
      </p:sp>
      <p:sp>
        <p:nvSpPr>
          <p:cNvPr id="458755" name="Rectangle 3" descr="Rectangle: Click to edit Master text styles&#10;Second level&#10;Third level&#10;Fourth level&#10;Fifth level"/>
          <p:cNvSpPr>
            <a:spLocks noGrp="1" noChangeArrowheads="1"/>
          </p:cNvSpPr>
          <p:nvPr>
            <p:ph type="body" idx="1"/>
          </p:nvPr>
        </p:nvSpPr>
        <p:spPr>
          <a:xfrm>
            <a:off x="838200" y="1371600"/>
            <a:ext cx="7772400" cy="3429000"/>
          </a:xfrm>
          <a:noFill/>
        </p:spPr>
        <p:txBody>
          <a:bodyPr/>
          <a:lstStyle/>
          <a:p>
            <a:r>
              <a:rPr lang="en-US" sz="2600" smtClean="0"/>
              <a:t>Substrate acts as an activator</a:t>
            </a:r>
          </a:p>
          <a:p>
            <a:pPr lvl="1"/>
            <a:r>
              <a:rPr lang="en-US" sz="2400" smtClean="0"/>
              <a:t>substrate causes conformational </a:t>
            </a:r>
            <a:br>
              <a:rPr lang="en-US" sz="2400" smtClean="0"/>
            </a:br>
            <a:r>
              <a:rPr lang="en-US" sz="2400" smtClean="0"/>
              <a:t>change in enzyme</a:t>
            </a:r>
          </a:p>
          <a:p>
            <a:pPr lvl="2"/>
            <a:r>
              <a:rPr lang="en-US" smtClean="0"/>
              <a:t>induced fit</a:t>
            </a:r>
          </a:p>
          <a:p>
            <a:pPr lvl="1"/>
            <a:r>
              <a:rPr lang="en-US" sz="2400" smtClean="0"/>
              <a:t>favors binding of substrate at 2</a:t>
            </a:r>
            <a:r>
              <a:rPr lang="en-US" sz="2400" baseline="30000" smtClean="0"/>
              <a:t>nd</a:t>
            </a:r>
            <a:r>
              <a:rPr lang="en-US" sz="2400" smtClean="0"/>
              <a:t> site</a:t>
            </a:r>
          </a:p>
          <a:p>
            <a:pPr lvl="1"/>
            <a:r>
              <a:rPr lang="en-US" sz="2400" smtClean="0"/>
              <a:t>makes enzyme more active &amp; effective</a:t>
            </a:r>
          </a:p>
          <a:p>
            <a:pPr lvl="2"/>
            <a:r>
              <a:rPr lang="en-US" smtClean="0">
                <a:solidFill>
                  <a:schemeClr val="tx2"/>
                </a:solidFill>
              </a:rPr>
              <a:t>hemoglobin</a:t>
            </a:r>
            <a:endParaRPr lang="en-US" smtClean="0"/>
          </a:p>
        </p:txBody>
      </p:sp>
      <p:sp>
        <p:nvSpPr>
          <p:cNvPr id="458757" name="Rectangle 5"/>
          <p:cNvSpPr>
            <a:spLocks noChangeArrowheads="1"/>
          </p:cNvSpPr>
          <p:nvPr/>
        </p:nvSpPr>
        <p:spPr bwMode="auto">
          <a:xfrm>
            <a:off x="238125" y="4611688"/>
            <a:ext cx="3200400" cy="2101850"/>
          </a:xfrm>
          <a:prstGeom prst="rect">
            <a:avLst/>
          </a:prstGeom>
          <a:solidFill>
            <a:srgbClr val="FFEA18"/>
          </a:solidFill>
          <a:ln w="9525">
            <a:noFill/>
            <a:miter lim="800000"/>
            <a:headEnd/>
            <a:tailEnd/>
          </a:ln>
        </p:spPr>
        <p:txBody>
          <a:bodyPr anchor="ctr">
            <a:spAutoFit/>
          </a:bodyPr>
          <a:lstStyle/>
          <a:p>
            <a:pPr marL="222250" indent="-222250"/>
            <a:r>
              <a:rPr lang="en-US" sz="2200" b="1" u="sng">
                <a:solidFill>
                  <a:srgbClr val="CC0000"/>
                </a:solidFill>
              </a:rPr>
              <a:t>Hemoglobin</a:t>
            </a:r>
            <a:endParaRPr lang="en-US" sz="2200" b="1">
              <a:solidFill>
                <a:srgbClr val="0F116A"/>
              </a:solidFill>
            </a:endParaRPr>
          </a:p>
          <a:p>
            <a:pPr marL="222250" indent="-222250">
              <a:buSzPct val="85000"/>
              <a:buFont typeface="Wingdings" pitchFamily="84" charset="2"/>
              <a:buChar char="§"/>
            </a:pPr>
            <a:r>
              <a:rPr lang="en-US" sz="2200" b="1">
                <a:solidFill>
                  <a:srgbClr val="0F116A"/>
                </a:solidFill>
              </a:rPr>
              <a:t>4 polypeptide chains</a:t>
            </a:r>
          </a:p>
          <a:p>
            <a:pPr marL="222250" indent="-222250">
              <a:buSzPct val="85000"/>
              <a:buFont typeface="Wingdings" pitchFamily="84" charset="2"/>
              <a:buChar char="§"/>
            </a:pPr>
            <a:r>
              <a:rPr lang="en-US" sz="2200" b="1">
                <a:solidFill>
                  <a:srgbClr val="0F116A"/>
                </a:solidFill>
              </a:rPr>
              <a:t>can bind 4 O</a:t>
            </a:r>
            <a:r>
              <a:rPr lang="en-US" sz="2200" b="1" baseline="-25000">
                <a:solidFill>
                  <a:srgbClr val="0F116A"/>
                </a:solidFill>
              </a:rPr>
              <a:t>2</a:t>
            </a:r>
            <a:r>
              <a:rPr lang="en-US" sz="2200" b="1">
                <a:solidFill>
                  <a:srgbClr val="0F116A"/>
                </a:solidFill>
              </a:rPr>
              <a:t>;</a:t>
            </a:r>
          </a:p>
          <a:p>
            <a:pPr marL="222250" indent="-222250">
              <a:buSzPct val="85000"/>
              <a:buFont typeface="Wingdings" pitchFamily="84" charset="2"/>
              <a:buChar char="§"/>
            </a:pPr>
            <a:r>
              <a:rPr lang="en-US" sz="2200" b="1">
                <a:solidFill>
                  <a:srgbClr val="0F116A"/>
                </a:solidFill>
              </a:rPr>
              <a:t>1</a:t>
            </a:r>
            <a:r>
              <a:rPr lang="en-US" sz="2200" b="1" baseline="30000">
                <a:solidFill>
                  <a:srgbClr val="0F116A"/>
                </a:solidFill>
              </a:rPr>
              <a:t>st</a:t>
            </a:r>
            <a:r>
              <a:rPr lang="en-US" sz="2200" b="1">
                <a:solidFill>
                  <a:srgbClr val="0F116A"/>
                </a:solidFill>
              </a:rPr>
              <a:t> O</a:t>
            </a:r>
            <a:r>
              <a:rPr lang="en-US" sz="2200" b="1" baseline="-25000">
                <a:solidFill>
                  <a:srgbClr val="0F116A"/>
                </a:solidFill>
              </a:rPr>
              <a:t>2</a:t>
            </a:r>
            <a:r>
              <a:rPr lang="en-US" sz="2200" b="1">
                <a:solidFill>
                  <a:srgbClr val="0F116A"/>
                </a:solidFill>
              </a:rPr>
              <a:t> binds </a:t>
            </a:r>
          </a:p>
          <a:p>
            <a:pPr marL="222250" indent="-222250">
              <a:buSzPct val="85000"/>
              <a:buFont typeface="Wingdings" pitchFamily="84" charset="2"/>
              <a:buChar char="§"/>
            </a:pPr>
            <a:r>
              <a:rPr lang="en-US" sz="2200" b="1">
                <a:solidFill>
                  <a:srgbClr val="0F116A"/>
                </a:solidFill>
              </a:rPr>
              <a:t>now easier for other 3 O</a:t>
            </a:r>
            <a:r>
              <a:rPr lang="en-US" sz="2200" b="1" baseline="-25000">
                <a:solidFill>
                  <a:srgbClr val="0F116A"/>
                </a:solidFill>
              </a:rPr>
              <a:t>2</a:t>
            </a:r>
            <a:r>
              <a:rPr lang="en-US" sz="2200" b="1">
                <a:solidFill>
                  <a:srgbClr val="0F116A"/>
                </a:solidFill>
              </a:rPr>
              <a:t> to bind</a:t>
            </a:r>
          </a:p>
        </p:txBody>
      </p:sp>
      <p:grpSp>
        <p:nvGrpSpPr>
          <p:cNvPr id="49158" name="Group 9"/>
          <p:cNvGrpSpPr>
            <a:grpSpLocks/>
          </p:cNvGrpSpPr>
          <p:nvPr/>
        </p:nvGrpSpPr>
        <p:grpSpPr bwMode="auto">
          <a:xfrm>
            <a:off x="6248400" y="319088"/>
            <a:ext cx="2819400" cy="2016125"/>
            <a:chOff x="3936" y="201"/>
            <a:chExt cx="1776" cy="1270"/>
          </a:xfrm>
        </p:grpSpPr>
        <p:pic>
          <p:nvPicPr>
            <p:cNvPr id="49159" name="Picture 7" descr="05-23-QuaternaryStruct-L"/>
            <p:cNvPicPr>
              <a:picLocks noChangeAspect="1" noChangeArrowheads="1"/>
            </p:cNvPicPr>
            <p:nvPr/>
          </p:nvPicPr>
          <p:blipFill>
            <a:blip r:embed="rId6"/>
            <a:srcRect l="28799" t="6729" b="12112"/>
            <a:stretch>
              <a:fillRect/>
            </a:stretch>
          </p:blipFill>
          <p:spPr bwMode="auto">
            <a:xfrm>
              <a:off x="4082" y="240"/>
              <a:ext cx="1630" cy="1231"/>
            </a:xfrm>
            <a:prstGeom prst="rect">
              <a:avLst/>
            </a:prstGeom>
            <a:noFill/>
            <a:ln w="9525">
              <a:noFill/>
              <a:miter lim="800000"/>
              <a:headEnd/>
              <a:tailEnd/>
            </a:ln>
          </p:spPr>
        </p:pic>
        <p:sp>
          <p:nvSpPr>
            <p:cNvPr id="49160" name="Rectangle 8"/>
            <p:cNvSpPr>
              <a:spLocks noChangeArrowheads="1"/>
            </p:cNvSpPr>
            <p:nvPr/>
          </p:nvSpPr>
          <p:spPr bwMode="auto">
            <a:xfrm>
              <a:off x="3936" y="201"/>
              <a:ext cx="391" cy="96"/>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8755">
                                            <p:txEl>
                                              <p:pRg st="0" end="0"/>
                                            </p:txEl>
                                          </p:spTgt>
                                        </p:tgtEl>
                                        <p:attrNameLst>
                                          <p:attrName>style.visibility</p:attrName>
                                        </p:attrNameLst>
                                      </p:cBhvr>
                                      <p:to>
                                        <p:strVal val="visible"/>
                                      </p:to>
                                    </p:set>
                                    <p:anim calcmode="lin" valueType="num">
                                      <p:cBhvr additive="base">
                                        <p:cTn id="7" dur="500" fill="hold"/>
                                        <p:tgtEl>
                                          <p:spTgt spid="458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87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8755">
                                            <p:txEl>
                                              <p:pRg st="1" end="1"/>
                                            </p:txEl>
                                          </p:spTgt>
                                        </p:tgtEl>
                                        <p:attrNameLst>
                                          <p:attrName>style.visibility</p:attrName>
                                        </p:attrNameLst>
                                      </p:cBhvr>
                                      <p:to>
                                        <p:strVal val="visible"/>
                                      </p:to>
                                    </p:set>
                                    <p:anim calcmode="lin" valueType="num">
                                      <p:cBhvr additive="base">
                                        <p:cTn id="13" dur="500" fill="hold"/>
                                        <p:tgtEl>
                                          <p:spTgt spid="4587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87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8755">
                                            <p:txEl>
                                              <p:pRg st="2" end="2"/>
                                            </p:txEl>
                                          </p:spTgt>
                                        </p:tgtEl>
                                        <p:attrNameLst>
                                          <p:attrName>style.visibility</p:attrName>
                                        </p:attrNameLst>
                                      </p:cBhvr>
                                      <p:to>
                                        <p:strVal val="visible"/>
                                      </p:to>
                                    </p:set>
                                    <p:anim calcmode="lin" valueType="num">
                                      <p:cBhvr additive="base">
                                        <p:cTn id="19" dur="500" fill="hold"/>
                                        <p:tgtEl>
                                          <p:spTgt spid="4587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87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8755">
                                            <p:txEl>
                                              <p:pRg st="3" end="3"/>
                                            </p:txEl>
                                          </p:spTgt>
                                        </p:tgtEl>
                                        <p:attrNameLst>
                                          <p:attrName>style.visibility</p:attrName>
                                        </p:attrNameLst>
                                      </p:cBhvr>
                                      <p:to>
                                        <p:strVal val="visible"/>
                                      </p:to>
                                    </p:set>
                                    <p:anim calcmode="lin" valueType="num">
                                      <p:cBhvr additive="base">
                                        <p:cTn id="25" dur="500" fill="hold"/>
                                        <p:tgtEl>
                                          <p:spTgt spid="4587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87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8755">
                                            <p:txEl>
                                              <p:pRg st="4" end="4"/>
                                            </p:txEl>
                                          </p:spTgt>
                                        </p:tgtEl>
                                        <p:attrNameLst>
                                          <p:attrName>style.visibility</p:attrName>
                                        </p:attrNameLst>
                                      </p:cBhvr>
                                      <p:to>
                                        <p:strVal val="visible"/>
                                      </p:to>
                                    </p:set>
                                    <p:anim calcmode="lin" valueType="num">
                                      <p:cBhvr additive="base">
                                        <p:cTn id="31" dur="500" fill="hold"/>
                                        <p:tgtEl>
                                          <p:spTgt spid="4587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875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8755">
                                            <p:txEl>
                                              <p:pRg st="5" end="5"/>
                                            </p:txEl>
                                          </p:spTgt>
                                        </p:tgtEl>
                                        <p:attrNameLst>
                                          <p:attrName>style.visibility</p:attrName>
                                        </p:attrNameLst>
                                      </p:cBhvr>
                                      <p:to>
                                        <p:strVal val="visible"/>
                                      </p:to>
                                    </p:set>
                                    <p:anim calcmode="lin" valueType="num">
                                      <p:cBhvr additive="base">
                                        <p:cTn id="37" dur="500" fill="hold"/>
                                        <p:tgtEl>
                                          <p:spTgt spid="4587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875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58757">
                                            <p:bg/>
                                          </p:spTgt>
                                        </p:tgtEl>
                                        <p:attrNameLst>
                                          <p:attrName>style.visibility</p:attrName>
                                        </p:attrNameLst>
                                      </p:cBhvr>
                                      <p:to>
                                        <p:strVal val="visible"/>
                                      </p:to>
                                    </p:set>
                                    <p:anim calcmode="lin" valueType="num">
                                      <p:cBhvr additive="base">
                                        <p:cTn id="43" dur="500" fill="hold"/>
                                        <p:tgtEl>
                                          <p:spTgt spid="458757">
                                            <p:bg/>
                                          </p:spTgt>
                                        </p:tgtEl>
                                        <p:attrNameLst>
                                          <p:attrName>ppt_x</p:attrName>
                                        </p:attrNameLst>
                                      </p:cBhvr>
                                      <p:tavLst>
                                        <p:tav tm="0">
                                          <p:val>
                                            <p:strVal val="0-#ppt_w/2"/>
                                          </p:val>
                                        </p:tav>
                                        <p:tav tm="100000">
                                          <p:val>
                                            <p:strVal val="#ppt_x"/>
                                          </p:val>
                                        </p:tav>
                                      </p:tavLst>
                                    </p:anim>
                                    <p:anim calcmode="lin" valueType="num">
                                      <p:cBhvr additive="base">
                                        <p:cTn id="44" dur="500" fill="hold"/>
                                        <p:tgtEl>
                                          <p:spTgt spid="458757">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builtIn="1"/>
                                        </p:tgtEl>
                                      </p:cMediaNode>
                                    </p:audio>
                                  </p:subTnLst>
                                </p:cTn>
                              </p:par>
                              <p:par>
                                <p:cTn id="45" presetID="2" presetClass="entr" presetSubtype="8" fill="hold" grpId="0" nodeType="withEffect">
                                  <p:stCondLst>
                                    <p:cond delay="0"/>
                                  </p:stCondLst>
                                  <p:childTnLst>
                                    <p:set>
                                      <p:cBhvr>
                                        <p:cTn id="46" dur="1" fill="hold">
                                          <p:stCondLst>
                                            <p:cond delay="0"/>
                                          </p:stCondLst>
                                        </p:cTn>
                                        <p:tgtEl>
                                          <p:spTgt spid="458757">
                                            <p:txEl>
                                              <p:pRg st="0" end="0"/>
                                            </p:txEl>
                                          </p:spTgt>
                                        </p:tgtEl>
                                        <p:attrNameLst>
                                          <p:attrName>style.visibility</p:attrName>
                                        </p:attrNameLst>
                                      </p:cBhvr>
                                      <p:to>
                                        <p:strVal val="visible"/>
                                      </p:to>
                                    </p:set>
                                    <p:anim calcmode="lin" valueType="num">
                                      <p:cBhvr additive="base">
                                        <p:cTn id="47" dur="500" fill="hold"/>
                                        <p:tgtEl>
                                          <p:spTgt spid="458757">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587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Vibro Up" builtIn="1"/>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58757">
                                            <p:txEl>
                                              <p:pRg st="1" end="1"/>
                                            </p:txEl>
                                          </p:spTgt>
                                        </p:tgtEl>
                                        <p:attrNameLst>
                                          <p:attrName>style.visibility</p:attrName>
                                        </p:attrNameLst>
                                      </p:cBhvr>
                                      <p:to>
                                        <p:strVal val="visible"/>
                                      </p:to>
                                    </p:set>
                                    <p:anim calcmode="lin" valueType="num">
                                      <p:cBhvr additive="base">
                                        <p:cTn id="53" dur="500" fill="hold"/>
                                        <p:tgtEl>
                                          <p:spTgt spid="458757">
                                            <p:txEl>
                                              <p:pRg st="1" end="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5875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builtIn="1"/>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458757">
                                            <p:txEl>
                                              <p:pRg st="2" end="2"/>
                                            </p:txEl>
                                          </p:spTgt>
                                        </p:tgtEl>
                                        <p:attrNameLst>
                                          <p:attrName>style.visibility</p:attrName>
                                        </p:attrNameLst>
                                      </p:cBhvr>
                                      <p:to>
                                        <p:strVal val="visible"/>
                                      </p:to>
                                    </p:set>
                                    <p:anim calcmode="lin" valueType="num">
                                      <p:cBhvr additive="base">
                                        <p:cTn id="59" dur="500" fill="hold"/>
                                        <p:tgtEl>
                                          <p:spTgt spid="458757">
                                            <p:txEl>
                                              <p:pRg st="2" end="2"/>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5875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 builtIn="1"/>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58757">
                                            <p:txEl>
                                              <p:pRg st="3" end="3"/>
                                            </p:txEl>
                                          </p:spTgt>
                                        </p:tgtEl>
                                        <p:attrNameLst>
                                          <p:attrName>style.visibility</p:attrName>
                                        </p:attrNameLst>
                                      </p:cBhvr>
                                      <p:to>
                                        <p:strVal val="visible"/>
                                      </p:to>
                                    </p:set>
                                    <p:anim calcmode="lin" valueType="num">
                                      <p:cBhvr additive="base">
                                        <p:cTn id="65" dur="500" fill="hold"/>
                                        <p:tgtEl>
                                          <p:spTgt spid="458757">
                                            <p:txEl>
                                              <p:pRg st="3" end="3"/>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5875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 builtIn="1"/>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458757">
                                            <p:txEl>
                                              <p:pRg st="4" end="4"/>
                                            </p:txEl>
                                          </p:spTgt>
                                        </p:tgtEl>
                                        <p:attrNameLst>
                                          <p:attrName>style.visibility</p:attrName>
                                        </p:attrNameLst>
                                      </p:cBhvr>
                                      <p:to>
                                        <p:strVal val="visible"/>
                                      </p:to>
                                    </p:set>
                                    <p:anim calcmode="lin" valueType="num">
                                      <p:cBhvr additive="base">
                                        <p:cTn id="71" dur="500" fill="hold"/>
                                        <p:tgtEl>
                                          <p:spTgt spid="458757">
                                            <p:txEl>
                                              <p:pRg st="4" end="4"/>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45875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5" grpId="0" build="p" autoUpdateAnimBg="0"/>
      <p:bldP spid="458757" grpId="0" build="p"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defRPr/>
            </a:pPr>
            <a:r>
              <a:rPr lang="en-US" altLang="en-US" smtClean="0"/>
              <a:t>Thermodynamics</a:t>
            </a:r>
          </a:p>
        </p:txBody>
      </p:sp>
      <p:sp>
        <p:nvSpPr>
          <p:cNvPr id="59395" name="Rectangle 3"/>
          <p:cNvSpPr>
            <a:spLocks noGrp="1" noChangeArrowheads="1"/>
          </p:cNvSpPr>
          <p:nvPr>
            <p:ph type="body" idx="1"/>
          </p:nvPr>
        </p:nvSpPr>
        <p:spPr>
          <a:xfrm>
            <a:off x="152400" y="1524000"/>
            <a:ext cx="8991600" cy="4440238"/>
          </a:xfrm>
        </p:spPr>
        <p:txBody>
          <a:bodyPr/>
          <a:lstStyle/>
          <a:p>
            <a:r>
              <a:rPr lang="en-US" altLang="en-US" sz="2400" smtClean="0"/>
              <a:t>Energy (E)~ capacity to do work; Kinetic energy~ energy of motion; Potential energy~ stored energy</a:t>
            </a:r>
          </a:p>
          <a:p>
            <a:r>
              <a:rPr lang="en-US" altLang="en-US" sz="2400" smtClean="0"/>
              <a:t>Thermodynamics~ study of E transformations</a:t>
            </a:r>
          </a:p>
          <a:p>
            <a:r>
              <a:rPr lang="en-US" altLang="en-US" sz="2400" smtClean="0"/>
              <a:t>1st Law:  conservation of energy; E transferred/transformed, not created/destroyed</a:t>
            </a:r>
          </a:p>
          <a:p>
            <a:r>
              <a:rPr lang="en-US" altLang="en-US" sz="2400" smtClean="0"/>
              <a:t>2nd Law:  transformations increase entropy (disorder, randomness)																																							</a:t>
            </a:r>
            <a:r>
              <a:rPr lang="en-US" altLang="en-US" sz="2800" smtClean="0"/>
              <a:t>		</a:t>
            </a:r>
          </a:p>
          <a:p>
            <a:r>
              <a:rPr lang="en-US" altLang="en-US" sz="2800" smtClean="0"/>
              <a:t>Combo:  </a:t>
            </a:r>
            <a:r>
              <a:rPr lang="en-US" altLang="en-US" sz="2800" i="1" smtClean="0"/>
              <a:t>quantity </a:t>
            </a:r>
            <a:r>
              <a:rPr lang="en-US" altLang="en-US" sz="2800" smtClean="0"/>
              <a:t>of E is constant, </a:t>
            </a:r>
            <a:r>
              <a:rPr lang="en-US" altLang="en-US" sz="2800" i="1" smtClean="0"/>
              <a:t>quality</a:t>
            </a:r>
            <a:r>
              <a:rPr lang="en-US" altLang="en-US" sz="2800" smtClean="0"/>
              <a:t> is not</a:t>
            </a:r>
            <a:endParaRPr lang="en-US" altLang="en-US" smtClean="0"/>
          </a:p>
          <a:p>
            <a:endParaRPr lang="en-US" altLang="en-US" smtClean="0"/>
          </a:p>
        </p:txBody>
      </p:sp>
      <p:pic>
        <p:nvPicPr>
          <p:cNvPr id="7172" name="Picture 4"/>
          <p:cNvPicPr>
            <a:picLocks noChangeAspect="1" noChangeArrowheads="1"/>
          </p:cNvPicPr>
          <p:nvPr/>
        </p:nvPicPr>
        <p:blipFill>
          <a:blip r:embed="rId2"/>
          <a:srcRect/>
          <a:stretch>
            <a:fillRect/>
          </a:stretch>
        </p:blipFill>
        <p:spPr bwMode="auto">
          <a:xfrm>
            <a:off x="1828800" y="4114800"/>
            <a:ext cx="5181600" cy="17049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2000"/>
                                        <p:tgtEl>
                                          <p:spTgt spid="593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fade">
                                      <p:cBhvr>
                                        <p:cTn id="12" dur="2000"/>
                                        <p:tgtEl>
                                          <p:spTgt spid="593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395">
                                            <p:txEl>
                                              <p:pRg st="1" end="1"/>
                                            </p:txEl>
                                          </p:spTgt>
                                        </p:tgtEl>
                                        <p:attrNameLst>
                                          <p:attrName>style.visibility</p:attrName>
                                        </p:attrNameLst>
                                      </p:cBhvr>
                                      <p:to>
                                        <p:strVal val="visible"/>
                                      </p:to>
                                    </p:set>
                                    <p:animEffect transition="in" filter="fade">
                                      <p:cBhvr>
                                        <p:cTn id="17" dur="2000"/>
                                        <p:tgtEl>
                                          <p:spTgt spid="593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395">
                                            <p:txEl>
                                              <p:pRg st="2" end="2"/>
                                            </p:txEl>
                                          </p:spTgt>
                                        </p:tgtEl>
                                        <p:attrNameLst>
                                          <p:attrName>style.visibility</p:attrName>
                                        </p:attrNameLst>
                                      </p:cBhvr>
                                      <p:to>
                                        <p:strVal val="visible"/>
                                      </p:to>
                                    </p:set>
                                    <p:animEffect transition="in" filter="fade">
                                      <p:cBhvr>
                                        <p:cTn id="22" dur="2000"/>
                                        <p:tgtEl>
                                          <p:spTgt spid="593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395">
                                            <p:txEl>
                                              <p:pRg st="3" end="3"/>
                                            </p:txEl>
                                          </p:spTgt>
                                        </p:tgtEl>
                                        <p:attrNameLst>
                                          <p:attrName>style.visibility</p:attrName>
                                        </p:attrNameLst>
                                      </p:cBhvr>
                                      <p:to>
                                        <p:strVal val="visible"/>
                                      </p:to>
                                    </p:set>
                                    <p:animEffect transition="in" filter="fade">
                                      <p:cBhvr>
                                        <p:cTn id="27" dur="2000"/>
                                        <p:tgtEl>
                                          <p:spTgt spid="593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395">
                                            <p:txEl>
                                              <p:pRg st="4" end="4"/>
                                            </p:txEl>
                                          </p:spTgt>
                                        </p:tgtEl>
                                        <p:attrNameLst>
                                          <p:attrName>style.visibility</p:attrName>
                                        </p:attrNameLst>
                                      </p:cBhvr>
                                      <p:to>
                                        <p:strVal val="visible"/>
                                      </p:to>
                                    </p:set>
                                    <p:animEffect transition="in" filter="fade">
                                      <p:cBhvr>
                                        <p:cTn id="32" dur="20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en-US" altLang="en-US" smtClean="0"/>
              <a:t>Free energy</a:t>
            </a:r>
          </a:p>
        </p:txBody>
      </p:sp>
      <p:sp>
        <p:nvSpPr>
          <p:cNvPr id="61443" name="Rectangle 3"/>
          <p:cNvSpPr>
            <a:spLocks noGrp="1" noChangeArrowheads="1"/>
          </p:cNvSpPr>
          <p:nvPr>
            <p:ph type="body" sz="half" idx="1"/>
          </p:nvPr>
        </p:nvSpPr>
        <p:spPr>
          <a:xfrm>
            <a:off x="228600" y="1849438"/>
            <a:ext cx="8610600" cy="1808162"/>
          </a:xfrm>
        </p:spPr>
        <p:txBody>
          <a:bodyPr/>
          <a:lstStyle/>
          <a:p>
            <a:r>
              <a:rPr lang="en-US" altLang="en-US" sz="2400" i="1" smtClean="0"/>
              <a:t>Free energy</a:t>
            </a:r>
            <a:r>
              <a:rPr lang="en-US" altLang="en-US" sz="2400" smtClean="0"/>
              <a:t>:  portion of system’s E that can perform work (at a constant T)</a:t>
            </a:r>
          </a:p>
          <a:p>
            <a:r>
              <a:rPr lang="en-US" altLang="en-US" sz="2400" smtClean="0"/>
              <a:t>Exergonic reaction:  net release of free E to surroundings</a:t>
            </a:r>
          </a:p>
          <a:p>
            <a:r>
              <a:rPr lang="en-US" altLang="en-US" sz="2400" smtClean="0"/>
              <a:t>Endergonic reaction:  absorbs free E from surroundings</a:t>
            </a:r>
          </a:p>
        </p:txBody>
      </p:sp>
      <p:pic>
        <p:nvPicPr>
          <p:cNvPr id="8196" name="Picture 7"/>
          <p:cNvPicPr>
            <a:picLocks noChangeAspect="1" noChangeArrowheads="1"/>
          </p:cNvPicPr>
          <p:nvPr>
            <p:ph type="clipArt" sz="half" idx="2"/>
          </p:nvPr>
        </p:nvPicPr>
        <p:blipFill>
          <a:blip r:embed="rId2"/>
          <a:srcRect/>
          <a:stretch>
            <a:fillRect/>
          </a:stretch>
        </p:blipFill>
        <p:spPr>
          <a:xfrm>
            <a:off x="1295400" y="3581400"/>
            <a:ext cx="6172200" cy="2667000"/>
          </a:xfr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43">
                                            <p:txEl>
                                              <p:pRg st="0" end="0"/>
                                            </p:txEl>
                                          </p:spTgt>
                                        </p:tgtEl>
                                        <p:attrNameLst>
                                          <p:attrName>ppt_c</p:attrName>
                                        </p:attrNameLst>
                                      </p:cBhvr>
                                      <p:to>
                                        <a:schemeClr val="accent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43">
                                            <p:txEl>
                                              <p:pRg st="1" end="1"/>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43">
                                            <p:txEl>
                                              <p:pRg st="2" end="2"/>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pPr>
              <a:defRPr/>
            </a:pPr>
            <a:r>
              <a:rPr lang="en-US" smtClean="0"/>
              <a:t>Chemical reactions &amp; energy</a:t>
            </a:r>
          </a:p>
        </p:txBody>
      </p:sp>
      <p:sp>
        <p:nvSpPr>
          <p:cNvPr id="373763" name="Rectangle 3" descr="Rectangle: Click to edit Master text styles&#10;Second level&#10;Third level&#10;Fourth level&#10;Fifth level"/>
          <p:cNvSpPr>
            <a:spLocks noGrp="1" noChangeArrowheads="1"/>
          </p:cNvSpPr>
          <p:nvPr>
            <p:ph type="body" idx="1"/>
          </p:nvPr>
        </p:nvSpPr>
        <p:spPr>
          <a:xfrm>
            <a:off x="685800" y="1371600"/>
            <a:ext cx="8153400" cy="5257800"/>
          </a:xfrm>
        </p:spPr>
        <p:txBody>
          <a:bodyPr/>
          <a:lstStyle/>
          <a:p>
            <a:pPr>
              <a:buClr>
                <a:schemeClr val="tx1"/>
              </a:buClr>
            </a:pPr>
            <a:r>
              <a:rPr lang="en-US" smtClean="0"/>
              <a:t>Some chemical reactions </a:t>
            </a:r>
            <a:r>
              <a:rPr lang="en-US" u="sng" smtClean="0">
                <a:solidFill>
                  <a:srgbClr val="CC0000"/>
                </a:solidFill>
              </a:rPr>
              <a:t>release energy</a:t>
            </a:r>
            <a:endParaRPr lang="en-US" smtClean="0"/>
          </a:p>
          <a:p>
            <a:pPr lvl="1"/>
            <a:r>
              <a:rPr lang="en-US" u="sng" smtClean="0">
                <a:solidFill>
                  <a:srgbClr val="CC0000"/>
                </a:solidFill>
              </a:rPr>
              <a:t>exergonic</a:t>
            </a:r>
            <a:endParaRPr lang="en-US" smtClean="0"/>
          </a:p>
          <a:p>
            <a:pPr lvl="1"/>
            <a:r>
              <a:rPr lang="en-US" smtClean="0"/>
              <a:t>digesting polymers</a:t>
            </a:r>
          </a:p>
          <a:p>
            <a:pPr lvl="1"/>
            <a:r>
              <a:rPr lang="en-US" smtClean="0"/>
              <a:t>hydrolysis = catabolism</a:t>
            </a:r>
          </a:p>
          <a:p>
            <a:pPr>
              <a:buClr>
                <a:schemeClr val="tx1"/>
              </a:buClr>
            </a:pPr>
            <a:r>
              <a:rPr lang="en-US" smtClean="0"/>
              <a:t>Some chemical reactions require </a:t>
            </a:r>
            <a:br>
              <a:rPr lang="en-US" smtClean="0"/>
            </a:br>
            <a:r>
              <a:rPr lang="en-US" u="sng" smtClean="0">
                <a:solidFill>
                  <a:srgbClr val="CC0000"/>
                </a:solidFill>
              </a:rPr>
              <a:t>input of energy</a:t>
            </a:r>
            <a:endParaRPr lang="en-US" smtClean="0"/>
          </a:p>
          <a:p>
            <a:pPr lvl="1"/>
            <a:r>
              <a:rPr lang="en-US" u="sng" smtClean="0">
                <a:solidFill>
                  <a:srgbClr val="CC0000"/>
                </a:solidFill>
              </a:rPr>
              <a:t>endergonic</a:t>
            </a:r>
            <a:endParaRPr lang="en-US" smtClean="0"/>
          </a:p>
          <a:p>
            <a:pPr lvl="1"/>
            <a:r>
              <a:rPr lang="en-US" smtClean="0"/>
              <a:t>building polymers </a:t>
            </a:r>
          </a:p>
          <a:p>
            <a:pPr lvl="1"/>
            <a:r>
              <a:rPr lang="en-US" smtClean="0"/>
              <a:t>dehydration synthesis = anabolism</a:t>
            </a:r>
          </a:p>
        </p:txBody>
      </p:sp>
      <p:pic>
        <p:nvPicPr>
          <p:cNvPr id="373775" name="Picture 15" descr="penguinL"/>
          <p:cNvPicPr>
            <a:picLocks noChangeAspect="1" noChangeArrowheads="1"/>
          </p:cNvPicPr>
          <p:nvPr/>
        </p:nvPicPr>
        <p:blipFill>
          <a:blip r:embed="rId5"/>
          <a:srcRect/>
          <a:stretch>
            <a:fillRect/>
          </a:stretch>
        </p:blipFill>
        <p:spPr bwMode="auto">
          <a:xfrm>
            <a:off x="7818438" y="3154363"/>
            <a:ext cx="1274762" cy="1295400"/>
          </a:xfrm>
          <a:prstGeom prst="rect">
            <a:avLst/>
          </a:prstGeom>
          <a:noFill/>
          <a:ln w="9525">
            <a:noFill/>
            <a:miter lim="800000"/>
            <a:headEnd/>
            <a:tailEnd/>
          </a:ln>
        </p:spPr>
      </p:pic>
      <p:sp>
        <p:nvSpPr>
          <p:cNvPr id="373776" name="AutoShape 16"/>
          <p:cNvSpPr>
            <a:spLocks noChangeArrowheads="1"/>
          </p:cNvSpPr>
          <p:nvPr/>
        </p:nvSpPr>
        <p:spPr bwMode="auto">
          <a:xfrm>
            <a:off x="5694363" y="1876425"/>
            <a:ext cx="3200400" cy="1136650"/>
          </a:xfrm>
          <a:prstGeom prst="wedgeEllipseCallout">
            <a:avLst>
              <a:gd name="adj1" fmla="val 24056"/>
              <a:gd name="adj2" fmla="val 80167"/>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pitchFamily="84" charset="0"/>
              </a:rPr>
              <a:t>digesting molecules= </a:t>
            </a:r>
            <a:br>
              <a:rPr lang="en-US" sz="1800" b="1">
                <a:solidFill>
                  <a:srgbClr val="0F116A"/>
                </a:solidFill>
                <a:latin typeface="Comic Sans MS" pitchFamily="84" charset="0"/>
              </a:rPr>
            </a:br>
            <a:r>
              <a:rPr lang="en-US" sz="1800" b="1">
                <a:solidFill>
                  <a:srgbClr val="0F116A"/>
                </a:solidFill>
                <a:latin typeface="Comic Sans MS" pitchFamily="84" charset="0"/>
              </a:rPr>
              <a:t>LESS organization=</a:t>
            </a:r>
            <a:br>
              <a:rPr lang="en-US" sz="1800" b="1">
                <a:solidFill>
                  <a:srgbClr val="0F116A"/>
                </a:solidFill>
                <a:latin typeface="Comic Sans MS" pitchFamily="84" charset="0"/>
              </a:rPr>
            </a:br>
            <a:r>
              <a:rPr lang="en-US" sz="1800" b="1">
                <a:solidFill>
                  <a:srgbClr val="0F116A"/>
                </a:solidFill>
                <a:latin typeface="Comic Sans MS" pitchFamily="84" charset="0"/>
              </a:rPr>
              <a:t>lower energy state</a:t>
            </a:r>
          </a:p>
        </p:txBody>
      </p:sp>
      <p:pic>
        <p:nvPicPr>
          <p:cNvPr id="373777" name="Picture 17" descr="penguinL"/>
          <p:cNvPicPr>
            <a:picLocks noChangeAspect="1" noChangeArrowheads="1"/>
          </p:cNvPicPr>
          <p:nvPr/>
        </p:nvPicPr>
        <p:blipFill>
          <a:blip r:embed="rId5"/>
          <a:srcRect/>
          <a:stretch>
            <a:fillRect/>
          </a:stretch>
        </p:blipFill>
        <p:spPr bwMode="auto">
          <a:xfrm>
            <a:off x="7866063" y="5565775"/>
            <a:ext cx="1274762" cy="1295400"/>
          </a:xfrm>
          <a:prstGeom prst="rect">
            <a:avLst/>
          </a:prstGeom>
          <a:noFill/>
          <a:ln w="9525">
            <a:noFill/>
            <a:miter lim="800000"/>
            <a:headEnd/>
            <a:tailEnd/>
          </a:ln>
        </p:spPr>
      </p:pic>
      <p:sp>
        <p:nvSpPr>
          <p:cNvPr id="373778" name="AutoShape 18"/>
          <p:cNvSpPr>
            <a:spLocks noChangeArrowheads="1"/>
          </p:cNvSpPr>
          <p:nvPr/>
        </p:nvSpPr>
        <p:spPr bwMode="auto">
          <a:xfrm>
            <a:off x="5741988" y="4287838"/>
            <a:ext cx="3200400" cy="1136650"/>
          </a:xfrm>
          <a:prstGeom prst="wedgeEllipseCallout">
            <a:avLst>
              <a:gd name="adj1" fmla="val 24056"/>
              <a:gd name="adj2" fmla="val 80167"/>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pitchFamily="84" charset="0"/>
              </a:rPr>
              <a:t>building molecules= </a:t>
            </a:r>
            <a:br>
              <a:rPr lang="en-US" sz="1800" b="1">
                <a:solidFill>
                  <a:srgbClr val="0F116A"/>
                </a:solidFill>
                <a:latin typeface="Comic Sans MS" pitchFamily="84" charset="0"/>
              </a:rPr>
            </a:br>
            <a:r>
              <a:rPr lang="en-US" sz="1800" b="1">
                <a:solidFill>
                  <a:srgbClr val="0F116A"/>
                </a:solidFill>
                <a:latin typeface="Comic Sans MS" pitchFamily="84" charset="0"/>
              </a:rPr>
              <a:t>MORE organization=</a:t>
            </a:r>
            <a:br>
              <a:rPr lang="en-US" sz="1800" b="1">
                <a:solidFill>
                  <a:srgbClr val="0F116A"/>
                </a:solidFill>
                <a:latin typeface="Comic Sans MS" pitchFamily="84" charset="0"/>
              </a:rPr>
            </a:br>
            <a:r>
              <a:rPr lang="en-US" sz="1800" b="1">
                <a:solidFill>
                  <a:srgbClr val="0F116A"/>
                </a:solidFill>
                <a:latin typeface="Comic Sans MS" pitchFamily="84" charset="0"/>
              </a:rPr>
              <a:t>higher energy state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3763">
                                            <p:txEl>
                                              <p:pRg st="0" end="0"/>
                                            </p:txEl>
                                          </p:spTgt>
                                        </p:tgtEl>
                                        <p:attrNameLst>
                                          <p:attrName>style.visibility</p:attrName>
                                        </p:attrNameLst>
                                      </p:cBhvr>
                                      <p:to>
                                        <p:strVal val="visible"/>
                                      </p:to>
                                    </p:set>
                                    <p:anim calcmode="lin" valueType="num">
                                      <p:cBhvr additive="base">
                                        <p:cTn id="7" dur="500" fill="hold"/>
                                        <p:tgtEl>
                                          <p:spTgt spid="373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37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3763">
                                            <p:txEl>
                                              <p:pRg st="1" end="1"/>
                                            </p:txEl>
                                          </p:spTgt>
                                        </p:tgtEl>
                                        <p:attrNameLst>
                                          <p:attrName>style.visibility</p:attrName>
                                        </p:attrNameLst>
                                      </p:cBhvr>
                                      <p:to>
                                        <p:strVal val="visible"/>
                                      </p:to>
                                    </p:set>
                                    <p:anim calcmode="lin" valueType="num">
                                      <p:cBhvr additive="base">
                                        <p:cTn id="13" dur="500" fill="hold"/>
                                        <p:tgtEl>
                                          <p:spTgt spid="373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37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3763">
                                            <p:txEl>
                                              <p:pRg st="2" end="2"/>
                                            </p:txEl>
                                          </p:spTgt>
                                        </p:tgtEl>
                                        <p:attrNameLst>
                                          <p:attrName>style.visibility</p:attrName>
                                        </p:attrNameLst>
                                      </p:cBhvr>
                                      <p:to>
                                        <p:strVal val="visible"/>
                                      </p:to>
                                    </p:set>
                                    <p:anim calcmode="lin" valueType="num">
                                      <p:cBhvr additive="base">
                                        <p:cTn id="19" dur="500" fill="hold"/>
                                        <p:tgtEl>
                                          <p:spTgt spid="3737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37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3763">
                                            <p:txEl>
                                              <p:pRg st="3" end="3"/>
                                            </p:txEl>
                                          </p:spTgt>
                                        </p:tgtEl>
                                        <p:attrNameLst>
                                          <p:attrName>style.visibility</p:attrName>
                                        </p:attrNameLst>
                                      </p:cBhvr>
                                      <p:to>
                                        <p:strVal val="visible"/>
                                      </p:to>
                                    </p:set>
                                    <p:anim calcmode="lin" valueType="num">
                                      <p:cBhvr additive="base">
                                        <p:cTn id="25" dur="500" fill="hold"/>
                                        <p:tgtEl>
                                          <p:spTgt spid="3737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37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373775"/>
                                        </p:tgtEl>
                                        <p:attrNameLst>
                                          <p:attrName>style.visibility</p:attrName>
                                        </p:attrNameLst>
                                      </p:cBhvr>
                                      <p:to>
                                        <p:strVal val="visible"/>
                                      </p:to>
                                    </p:set>
                                    <p:animEffect transition="in" filter="wipe(right)">
                                      <p:cBhvr>
                                        <p:cTn id="31" dur="500"/>
                                        <p:tgtEl>
                                          <p:spTgt spid="373775"/>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73776"/>
                                        </p:tgtEl>
                                        <p:attrNameLst>
                                          <p:attrName>style.visibility</p:attrName>
                                        </p:attrNameLst>
                                      </p:cBhvr>
                                      <p:to>
                                        <p:strVal val="visible"/>
                                      </p:to>
                                    </p:set>
                                    <p:animEffect transition="in" filter="wipe(down)">
                                      <p:cBhvr>
                                        <p:cTn id="35" dur="500"/>
                                        <p:tgtEl>
                                          <p:spTgt spid="373776"/>
                                        </p:tgtEl>
                                      </p:cBhvr>
                                    </p:animEffect>
                                  </p:childTnLst>
                                  <p:subTnLst>
                                    <p:audio>
                                      <p:cMediaNode>
                                        <p:cTn display="0" masterRel="sameClick">
                                          <p:stCondLst>
                                            <p:cond evt="begin" delay="0">
                                              <p:tn val="33"/>
                                            </p:cond>
                                          </p:stCondLst>
                                          <p:endCondLst>
                                            <p:cond evt="onStopAudio" delay="0">
                                              <p:tgtEl>
                                                <p:sldTgt/>
                                              </p:tgtEl>
                                            </p:cond>
                                          </p:endCondLst>
                                        </p:cTn>
                                        <p:tgtEl>
                                          <p:sndTgt r:embed="rId4" name="Quack" builtIn="1"/>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373763">
                                            <p:txEl>
                                              <p:pRg st="4" end="4"/>
                                            </p:txEl>
                                          </p:spTgt>
                                        </p:tgtEl>
                                        <p:attrNameLst>
                                          <p:attrName>style.visibility</p:attrName>
                                        </p:attrNameLst>
                                      </p:cBhvr>
                                      <p:to>
                                        <p:strVal val="visible"/>
                                      </p:to>
                                    </p:set>
                                    <p:anim calcmode="lin" valueType="num">
                                      <p:cBhvr additive="base">
                                        <p:cTn id="40" dur="500" fill="hold"/>
                                        <p:tgtEl>
                                          <p:spTgt spid="373763">
                                            <p:txEl>
                                              <p:pRg st="4" end="4"/>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737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 builtIn="1"/>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373763">
                                            <p:txEl>
                                              <p:pRg st="5" end="5"/>
                                            </p:txEl>
                                          </p:spTgt>
                                        </p:tgtEl>
                                        <p:attrNameLst>
                                          <p:attrName>style.visibility</p:attrName>
                                        </p:attrNameLst>
                                      </p:cBhvr>
                                      <p:to>
                                        <p:strVal val="visible"/>
                                      </p:to>
                                    </p:set>
                                    <p:anim calcmode="lin" valueType="num">
                                      <p:cBhvr additive="base">
                                        <p:cTn id="46" dur="500" fill="hold"/>
                                        <p:tgtEl>
                                          <p:spTgt spid="373763">
                                            <p:txEl>
                                              <p:pRg st="5" end="5"/>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3737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 builtIn="1"/>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73763">
                                            <p:txEl>
                                              <p:pRg st="6" end="6"/>
                                            </p:txEl>
                                          </p:spTgt>
                                        </p:tgtEl>
                                        <p:attrNameLst>
                                          <p:attrName>style.visibility</p:attrName>
                                        </p:attrNameLst>
                                      </p:cBhvr>
                                      <p:to>
                                        <p:strVal val="visible"/>
                                      </p:to>
                                    </p:set>
                                    <p:anim calcmode="lin" valueType="num">
                                      <p:cBhvr additive="base">
                                        <p:cTn id="52" dur="500" fill="hold"/>
                                        <p:tgtEl>
                                          <p:spTgt spid="373763">
                                            <p:txEl>
                                              <p:pRg st="6" end="6"/>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7376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3" name="Whoosh" builtIn="1"/>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373763">
                                            <p:txEl>
                                              <p:pRg st="7" end="7"/>
                                            </p:txEl>
                                          </p:spTgt>
                                        </p:tgtEl>
                                        <p:attrNameLst>
                                          <p:attrName>style.visibility</p:attrName>
                                        </p:attrNameLst>
                                      </p:cBhvr>
                                      <p:to>
                                        <p:strVal val="visible"/>
                                      </p:to>
                                    </p:set>
                                    <p:anim calcmode="lin" valueType="num">
                                      <p:cBhvr additive="base">
                                        <p:cTn id="58" dur="500" fill="hold"/>
                                        <p:tgtEl>
                                          <p:spTgt spid="373763">
                                            <p:txEl>
                                              <p:pRg st="7" end="7"/>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37376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 builtIn="1"/>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373777"/>
                                        </p:tgtEl>
                                        <p:attrNameLst>
                                          <p:attrName>style.visibility</p:attrName>
                                        </p:attrNameLst>
                                      </p:cBhvr>
                                      <p:to>
                                        <p:strVal val="visible"/>
                                      </p:to>
                                    </p:set>
                                    <p:animEffect transition="in" filter="wipe(right)">
                                      <p:cBhvr>
                                        <p:cTn id="64" dur="500"/>
                                        <p:tgtEl>
                                          <p:spTgt spid="373777"/>
                                        </p:tgtEl>
                                      </p:cBhvr>
                                    </p:animEffec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73778"/>
                                        </p:tgtEl>
                                        <p:attrNameLst>
                                          <p:attrName>style.visibility</p:attrName>
                                        </p:attrNameLst>
                                      </p:cBhvr>
                                      <p:to>
                                        <p:strVal val="visible"/>
                                      </p:to>
                                    </p:set>
                                    <p:animEffect transition="in" filter="wipe(down)">
                                      <p:cBhvr>
                                        <p:cTn id="68" dur="500"/>
                                        <p:tgtEl>
                                          <p:spTgt spid="373778"/>
                                        </p:tgtEl>
                                      </p:cBhvr>
                                    </p:animEffect>
                                  </p:childTnLst>
                                  <p:subTnLst>
                                    <p:audio>
                                      <p:cMediaNode>
                                        <p:cTn display="0" masterRel="sameClick">
                                          <p:stCondLst>
                                            <p:cond evt="begin" delay="0">
                                              <p:tn val="66"/>
                                            </p:cond>
                                          </p:stCondLst>
                                          <p:endCondLst>
                                            <p:cond evt="onStopAudio" delay="0">
                                              <p:tgtEl>
                                                <p:sldTgt/>
                                              </p:tgtEl>
                                            </p:cond>
                                          </p:endCondLst>
                                        </p:cTn>
                                        <p:tgtEl>
                                          <p:sndTgt r:embed="rId4" name="Quack"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build="p" autoUpdateAnimBg="0"/>
      <p:bldP spid="373776" grpId="0" animBg="1" autoUpdateAnimBg="0"/>
      <p:bldP spid="37377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609600" y="685800"/>
            <a:ext cx="8382000" cy="762000"/>
          </a:xfrm>
        </p:spPr>
        <p:txBody>
          <a:bodyPr/>
          <a:lstStyle/>
          <a:p>
            <a:pPr>
              <a:defRPr/>
            </a:pPr>
            <a:r>
              <a:rPr lang="en-US" smtClean="0"/>
              <a:t>Endergonic vs. exergonic reactions</a:t>
            </a:r>
          </a:p>
        </p:txBody>
      </p:sp>
      <p:pic>
        <p:nvPicPr>
          <p:cNvPr id="411654" name="Picture 6" descr="f8-06a_energy_in_chemic_c"/>
          <p:cNvPicPr>
            <a:picLocks noChangeAspect="1" noChangeArrowheads="1"/>
          </p:cNvPicPr>
          <p:nvPr/>
        </p:nvPicPr>
        <p:blipFill>
          <a:blip r:embed="rId7"/>
          <a:srcRect l="22501" t="3000" r="22501" b="7500"/>
          <a:stretch>
            <a:fillRect/>
          </a:stretch>
        </p:blipFill>
        <p:spPr bwMode="auto">
          <a:xfrm>
            <a:off x="5540375" y="2466975"/>
            <a:ext cx="3098800" cy="3781425"/>
          </a:xfrm>
          <a:prstGeom prst="rect">
            <a:avLst/>
          </a:prstGeom>
          <a:noFill/>
          <a:ln w="9525">
            <a:noFill/>
            <a:miter lim="800000"/>
            <a:headEnd/>
            <a:tailEnd/>
          </a:ln>
        </p:spPr>
      </p:pic>
      <p:sp>
        <p:nvSpPr>
          <p:cNvPr id="411658" name="Rectangle 10"/>
          <p:cNvSpPr>
            <a:spLocks noChangeArrowheads="1"/>
          </p:cNvSpPr>
          <p:nvPr/>
        </p:nvSpPr>
        <p:spPr bwMode="auto">
          <a:xfrm>
            <a:off x="1103313" y="1341438"/>
            <a:ext cx="1984375" cy="549275"/>
          </a:xfrm>
          <a:prstGeom prst="rect">
            <a:avLst/>
          </a:prstGeom>
          <a:noFill/>
          <a:ln w="9525">
            <a:noFill/>
            <a:miter lim="800000"/>
            <a:headEnd/>
            <a:tailEnd/>
          </a:ln>
        </p:spPr>
        <p:txBody>
          <a:bodyPr wrap="none" anchor="ctr">
            <a:spAutoFit/>
          </a:bodyPr>
          <a:lstStyle/>
          <a:p>
            <a:r>
              <a:rPr lang="en-US" sz="3000" b="1" u="sng">
                <a:solidFill>
                  <a:srgbClr val="CC0000"/>
                </a:solidFill>
              </a:rPr>
              <a:t>exergonic</a:t>
            </a:r>
            <a:endParaRPr lang="en-US" sz="3000" b="1">
              <a:solidFill>
                <a:srgbClr val="0F116A"/>
              </a:solidFill>
            </a:endParaRPr>
          </a:p>
        </p:txBody>
      </p:sp>
      <p:sp>
        <p:nvSpPr>
          <p:cNvPr id="411659" name="Rectangle 11"/>
          <p:cNvSpPr>
            <a:spLocks noChangeArrowheads="1"/>
          </p:cNvSpPr>
          <p:nvPr/>
        </p:nvSpPr>
        <p:spPr bwMode="auto">
          <a:xfrm>
            <a:off x="5818188" y="1341438"/>
            <a:ext cx="2238375" cy="549275"/>
          </a:xfrm>
          <a:prstGeom prst="rect">
            <a:avLst/>
          </a:prstGeom>
          <a:noFill/>
          <a:ln w="9525">
            <a:noFill/>
            <a:miter lim="800000"/>
            <a:headEnd/>
            <a:tailEnd/>
          </a:ln>
        </p:spPr>
        <p:txBody>
          <a:bodyPr wrap="none" anchor="ctr">
            <a:spAutoFit/>
          </a:bodyPr>
          <a:lstStyle/>
          <a:p>
            <a:r>
              <a:rPr lang="en-US" sz="3000" b="1" u="sng">
                <a:solidFill>
                  <a:srgbClr val="CC0000"/>
                </a:solidFill>
              </a:rPr>
              <a:t>endergonic</a:t>
            </a:r>
            <a:endParaRPr lang="en-US" sz="3000" b="1">
              <a:solidFill>
                <a:srgbClr val="0F116A"/>
              </a:solidFill>
            </a:endParaRPr>
          </a:p>
        </p:txBody>
      </p:sp>
      <p:sp>
        <p:nvSpPr>
          <p:cNvPr id="411660" name="Rectangle 12"/>
          <p:cNvSpPr>
            <a:spLocks noChangeArrowheads="1"/>
          </p:cNvSpPr>
          <p:nvPr/>
        </p:nvSpPr>
        <p:spPr bwMode="auto">
          <a:xfrm>
            <a:off x="1103313" y="1806575"/>
            <a:ext cx="2900362" cy="885825"/>
          </a:xfrm>
          <a:prstGeom prst="rect">
            <a:avLst/>
          </a:prstGeom>
          <a:noFill/>
          <a:ln w="9525">
            <a:noFill/>
            <a:miter lim="800000"/>
            <a:headEnd/>
            <a:tailEnd/>
          </a:ln>
        </p:spPr>
        <p:txBody>
          <a:bodyPr wrap="none">
            <a:spAutoFit/>
          </a:bodyPr>
          <a:lstStyle/>
          <a:p>
            <a:r>
              <a:rPr lang="en-US" sz="2600" b="1"/>
              <a:t>- energy released</a:t>
            </a:r>
          </a:p>
          <a:p>
            <a:r>
              <a:rPr lang="en-US" sz="2600" b="1"/>
              <a:t>- digestion</a:t>
            </a:r>
            <a:endParaRPr lang="en-US" sz="3000" b="1"/>
          </a:p>
        </p:txBody>
      </p:sp>
      <p:sp>
        <p:nvSpPr>
          <p:cNvPr id="411661" name="Rectangle 13"/>
          <p:cNvSpPr>
            <a:spLocks noChangeArrowheads="1"/>
          </p:cNvSpPr>
          <p:nvPr/>
        </p:nvSpPr>
        <p:spPr bwMode="auto">
          <a:xfrm>
            <a:off x="5818188" y="1806575"/>
            <a:ext cx="2900362" cy="885825"/>
          </a:xfrm>
          <a:prstGeom prst="rect">
            <a:avLst/>
          </a:prstGeom>
          <a:noFill/>
          <a:ln w="9525">
            <a:noFill/>
            <a:miter lim="800000"/>
            <a:headEnd/>
            <a:tailEnd/>
          </a:ln>
        </p:spPr>
        <p:txBody>
          <a:bodyPr wrap="none">
            <a:spAutoFit/>
          </a:bodyPr>
          <a:lstStyle/>
          <a:p>
            <a:pPr>
              <a:buFontTx/>
              <a:buChar char="-"/>
            </a:pPr>
            <a:r>
              <a:rPr lang="en-US" sz="2600" b="1"/>
              <a:t> energy invested</a:t>
            </a:r>
          </a:p>
          <a:p>
            <a:pPr>
              <a:buFontTx/>
              <a:buChar char="-"/>
            </a:pPr>
            <a:r>
              <a:rPr lang="en-US" sz="2600" b="1"/>
              <a:t> synthesis</a:t>
            </a:r>
            <a:endParaRPr lang="en-US" sz="3000" b="1"/>
          </a:p>
        </p:txBody>
      </p:sp>
      <p:grpSp>
        <p:nvGrpSpPr>
          <p:cNvPr id="2" name="Group 15"/>
          <p:cNvGrpSpPr>
            <a:grpSpLocks/>
          </p:cNvGrpSpPr>
          <p:nvPr/>
        </p:nvGrpSpPr>
        <p:grpSpPr bwMode="auto">
          <a:xfrm>
            <a:off x="823913" y="2543175"/>
            <a:ext cx="3632200" cy="3781425"/>
            <a:chOff x="3376" y="1602"/>
            <a:chExt cx="2288" cy="2382"/>
          </a:xfrm>
        </p:grpSpPr>
        <p:pic>
          <p:nvPicPr>
            <p:cNvPr id="10257" name="Picture 9" descr="f8-06b_energy_in_chemic_c"/>
            <p:cNvPicPr>
              <a:picLocks noChangeAspect="1" noChangeArrowheads="1"/>
            </p:cNvPicPr>
            <p:nvPr/>
          </p:nvPicPr>
          <p:blipFill>
            <a:blip r:embed="rId8"/>
            <a:srcRect l="22501" t="2251" b="9000"/>
            <a:stretch>
              <a:fillRect/>
            </a:stretch>
          </p:blipFill>
          <p:spPr bwMode="auto">
            <a:xfrm>
              <a:off x="3562" y="1843"/>
              <a:ext cx="2102" cy="1805"/>
            </a:xfrm>
            <a:prstGeom prst="rect">
              <a:avLst/>
            </a:prstGeom>
            <a:noFill/>
            <a:ln w="9525">
              <a:noFill/>
              <a:miter lim="800000"/>
              <a:headEnd/>
              <a:tailEnd/>
            </a:ln>
          </p:spPr>
        </p:pic>
        <p:pic>
          <p:nvPicPr>
            <p:cNvPr id="10258" name="Picture 14" descr="f8-06a_energy_in_chemic_c"/>
            <p:cNvPicPr>
              <a:picLocks noChangeAspect="1" noChangeArrowheads="1"/>
            </p:cNvPicPr>
            <p:nvPr/>
          </p:nvPicPr>
          <p:blipFill>
            <a:blip r:embed="rId7"/>
            <a:srcRect l="22501" t="3000" r="69749" b="7500"/>
            <a:stretch>
              <a:fillRect/>
            </a:stretch>
          </p:blipFill>
          <p:spPr bwMode="auto">
            <a:xfrm>
              <a:off x="3376" y="1602"/>
              <a:ext cx="275" cy="2382"/>
            </a:xfrm>
            <a:prstGeom prst="rect">
              <a:avLst/>
            </a:prstGeom>
            <a:noFill/>
            <a:ln w="9525">
              <a:noFill/>
              <a:miter lim="800000"/>
              <a:headEnd/>
              <a:tailEnd/>
            </a:ln>
          </p:spPr>
        </p:pic>
      </p:grpSp>
      <p:sp>
        <p:nvSpPr>
          <p:cNvPr id="411664" name="Line 16"/>
          <p:cNvSpPr>
            <a:spLocks noChangeShapeType="1"/>
          </p:cNvSpPr>
          <p:nvPr/>
        </p:nvSpPr>
        <p:spPr bwMode="auto">
          <a:xfrm>
            <a:off x="2805113" y="4419600"/>
            <a:ext cx="2057400" cy="0"/>
          </a:xfrm>
          <a:prstGeom prst="line">
            <a:avLst/>
          </a:prstGeom>
          <a:noFill/>
          <a:ln w="19050">
            <a:solidFill>
              <a:srgbClr val="CC0000"/>
            </a:solidFill>
            <a:prstDash val="dash"/>
            <a:round/>
            <a:headEnd/>
            <a:tailEnd/>
          </a:ln>
        </p:spPr>
        <p:txBody>
          <a:bodyPr wrap="none" anchor="ctr"/>
          <a:lstStyle/>
          <a:p>
            <a:endParaRPr lang="en-US"/>
          </a:p>
        </p:txBody>
      </p:sp>
      <p:sp>
        <p:nvSpPr>
          <p:cNvPr id="411665" name="Line 17"/>
          <p:cNvSpPr>
            <a:spLocks noChangeShapeType="1"/>
          </p:cNvSpPr>
          <p:nvPr/>
        </p:nvSpPr>
        <p:spPr bwMode="auto">
          <a:xfrm>
            <a:off x="2805113" y="5257800"/>
            <a:ext cx="2057400" cy="0"/>
          </a:xfrm>
          <a:prstGeom prst="line">
            <a:avLst/>
          </a:prstGeom>
          <a:noFill/>
          <a:ln w="19050">
            <a:solidFill>
              <a:srgbClr val="CC0000"/>
            </a:solidFill>
            <a:prstDash val="dash"/>
            <a:round/>
            <a:headEnd/>
            <a:tailEnd/>
          </a:ln>
        </p:spPr>
        <p:txBody>
          <a:bodyPr wrap="none" anchor="ctr"/>
          <a:lstStyle/>
          <a:p>
            <a:endParaRPr lang="en-US"/>
          </a:p>
        </p:txBody>
      </p:sp>
      <p:sp>
        <p:nvSpPr>
          <p:cNvPr id="411666" name="Text Box 18"/>
          <p:cNvSpPr txBox="1">
            <a:spLocks noChangeArrowheads="1"/>
          </p:cNvSpPr>
          <p:nvPr/>
        </p:nvSpPr>
        <p:spPr bwMode="auto">
          <a:xfrm>
            <a:off x="4370388" y="4602163"/>
            <a:ext cx="709612" cy="457200"/>
          </a:xfrm>
          <a:prstGeom prst="rect">
            <a:avLst/>
          </a:prstGeom>
          <a:noFill/>
          <a:ln w="9525">
            <a:noFill/>
            <a:miter lim="800000"/>
            <a:headEnd/>
            <a:tailEnd/>
          </a:ln>
        </p:spPr>
        <p:txBody>
          <a:bodyPr wrap="none" anchor="ctr">
            <a:spAutoFit/>
          </a:bodyPr>
          <a:lstStyle/>
          <a:p>
            <a:r>
              <a:rPr lang="en-US" b="1">
                <a:solidFill>
                  <a:srgbClr val="CC0000"/>
                </a:solidFill>
                <a:sym typeface="Symbol" pitchFamily="84" charset="2"/>
              </a:rPr>
              <a:t>-G</a:t>
            </a:r>
            <a:endParaRPr lang="en-US"/>
          </a:p>
        </p:txBody>
      </p:sp>
      <p:sp>
        <p:nvSpPr>
          <p:cNvPr id="411667" name="Rectangle 19"/>
          <p:cNvSpPr>
            <a:spLocks noChangeArrowheads="1"/>
          </p:cNvSpPr>
          <p:nvPr/>
        </p:nvSpPr>
        <p:spPr bwMode="auto">
          <a:xfrm>
            <a:off x="1498600" y="6324600"/>
            <a:ext cx="6959600" cy="457200"/>
          </a:xfrm>
          <a:prstGeom prst="rect">
            <a:avLst/>
          </a:prstGeom>
          <a:solidFill>
            <a:schemeClr val="bg1"/>
          </a:solidFill>
          <a:ln w="9525">
            <a:noFill/>
            <a:miter lim="800000"/>
            <a:headEnd/>
            <a:tailEnd/>
          </a:ln>
        </p:spPr>
        <p:txBody>
          <a:bodyPr wrap="none">
            <a:spAutoFit/>
          </a:bodyPr>
          <a:lstStyle/>
          <a:p>
            <a:r>
              <a:rPr lang="en-US" b="1">
                <a:solidFill>
                  <a:srgbClr val="CC0000"/>
                </a:solidFill>
                <a:sym typeface="Symbol" pitchFamily="84" charset="2"/>
              </a:rPr>
              <a:t>G = change in free energy = ability to do work</a:t>
            </a:r>
          </a:p>
        </p:txBody>
      </p:sp>
      <p:sp>
        <p:nvSpPr>
          <p:cNvPr id="411668" name="Line 20"/>
          <p:cNvSpPr>
            <a:spLocks noChangeShapeType="1"/>
          </p:cNvSpPr>
          <p:nvPr/>
        </p:nvSpPr>
        <p:spPr bwMode="auto">
          <a:xfrm>
            <a:off x="4405313" y="4419600"/>
            <a:ext cx="0" cy="762000"/>
          </a:xfrm>
          <a:prstGeom prst="line">
            <a:avLst/>
          </a:prstGeom>
          <a:noFill/>
          <a:ln w="19050">
            <a:solidFill>
              <a:srgbClr val="CC0000"/>
            </a:solidFill>
            <a:round/>
            <a:headEnd type="triangle" w="med" len="med"/>
            <a:tailEnd type="triangle" w="med" len="med"/>
          </a:ln>
        </p:spPr>
        <p:txBody>
          <a:bodyPr wrap="none" anchor="ctr"/>
          <a:lstStyle/>
          <a:p>
            <a:endParaRPr lang="en-US"/>
          </a:p>
        </p:txBody>
      </p:sp>
      <p:sp>
        <p:nvSpPr>
          <p:cNvPr id="411670" name="Line 22"/>
          <p:cNvSpPr>
            <a:spLocks noChangeShapeType="1"/>
          </p:cNvSpPr>
          <p:nvPr/>
        </p:nvSpPr>
        <p:spPr bwMode="auto">
          <a:xfrm>
            <a:off x="6869113" y="3498850"/>
            <a:ext cx="2057400" cy="0"/>
          </a:xfrm>
          <a:prstGeom prst="line">
            <a:avLst/>
          </a:prstGeom>
          <a:noFill/>
          <a:ln w="19050">
            <a:solidFill>
              <a:srgbClr val="CC0000"/>
            </a:solidFill>
            <a:prstDash val="dash"/>
            <a:round/>
            <a:headEnd/>
            <a:tailEnd/>
          </a:ln>
        </p:spPr>
        <p:txBody>
          <a:bodyPr wrap="none" anchor="ctr"/>
          <a:lstStyle/>
          <a:p>
            <a:endParaRPr lang="en-US"/>
          </a:p>
        </p:txBody>
      </p:sp>
      <p:sp>
        <p:nvSpPr>
          <p:cNvPr id="411671" name="Line 23"/>
          <p:cNvSpPr>
            <a:spLocks noChangeShapeType="1"/>
          </p:cNvSpPr>
          <p:nvPr/>
        </p:nvSpPr>
        <p:spPr bwMode="auto">
          <a:xfrm>
            <a:off x="6869113" y="4337050"/>
            <a:ext cx="2057400" cy="0"/>
          </a:xfrm>
          <a:prstGeom prst="line">
            <a:avLst/>
          </a:prstGeom>
          <a:noFill/>
          <a:ln w="19050">
            <a:solidFill>
              <a:srgbClr val="CC0000"/>
            </a:solidFill>
            <a:prstDash val="dash"/>
            <a:round/>
            <a:headEnd/>
            <a:tailEnd/>
          </a:ln>
        </p:spPr>
        <p:txBody>
          <a:bodyPr wrap="none" anchor="ctr"/>
          <a:lstStyle/>
          <a:p>
            <a:endParaRPr lang="en-US"/>
          </a:p>
        </p:txBody>
      </p:sp>
      <p:sp>
        <p:nvSpPr>
          <p:cNvPr id="411672" name="Text Box 24"/>
          <p:cNvSpPr txBox="1">
            <a:spLocks noChangeArrowheads="1"/>
          </p:cNvSpPr>
          <p:nvPr/>
        </p:nvSpPr>
        <p:spPr bwMode="auto">
          <a:xfrm>
            <a:off x="8396288" y="3681413"/>
            <a:ext cx="785812" cy="457200"/>
          </a:xfrm>
          <a:prstGeom prst="rect">
            <a:avLst/>
          </a:prstGeom>
          <a:noFill/>
          <a:ln w="9525">
            <a:noFill/>
            <a:miter lim="800000"/>
            <a:headEnd/>
            <a:tailEnd/>
          </a:ln>
        </p:spPr>
        <p:txBody>
          <a:bodyPr wrap="none" anchor="ctr">
            <a:spAutoFit/>
          </a:bodyPr>
          <a:lstStyle/>
          <a:p>
            <a:r>
              <a:rPr lang="en-US" b="1">
                <a:solidFill>
                  <a:srgbClr val="CC0000"/>
                </a:solidFill>
                <a:sym typeface="Symbol" pitchFamily="84" charset="2"/>
              </a:rPr>
              <a:t>+G</a:t>
            </a: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builtIn="1"/>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1658"/>
                                        </p:tgtEl>
                                        <p:attrNameLst>
                                          <p:attrName>style.visibility</p:attrName>
                                        </p:attrNameLst>
                                      </p:cBhvr>
                                      <p:to>
                                        <p:strVal val="visible"/>
                                      </p:to>
                                    </p:set>
                                    <p:anim calcmode="lin" valueType="num">
                                      <p:cBhvr additive="base">
                                        <p:cTn id="12" dur="500" fill="hold"/>
                                        <p:tgtEl>
                                          <p:spTgt spid="411658"/>
                                        </p:tgtEl>
                                        <p:attrNameLst>
                                          <p:attrName>ppt_x</p:attrName>
                                        </p:attrNameLst>
                                      </p:cBhvr>
                                      <p:tavLst>
                                        <p:tav tm="0">
                                          <p:val>
                                            <p:strVal val="0-#ppt_w/2"/>
                                          </p:val>
                                        </p:tav>
                                        <p:tav tm="100000">
                                          <p:val>
                                            <p:strVal val="#ppt_x"/>
                                          </p:val>
                                        </p:tav>
                                      </p:tavLst>
                                    </p:anim>
                                    <p:anim calcmode="lin" valueType="num">
                                      <p:cBhvr additive="base">
                                        <p:cTn id="13" dur="500" fill="hold"/>
                                        <p:tgtEl>
                                          <p:spTgt spid="4116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builtIn="1"/>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11660">
                                            <p:txEl>
                                              <p:pRg st="0" end="0"/>
                                            </p:txEl>
                                          </p:spTgt>
                                        </p:tgtEl>
                                        <p:attrNameLst>
                                          <p:attrName>style.visibility</p:attrName>
                                        </p:attrNameLst>
                                      </p:cBhvr>
                                      <p:to>
                                        <p:strVal val="visible"/>
                                      </p:to>
                                    </p:set>
                                    <p:animEffect transition="in" filter="wipe(left)">
                                      <p:cBhvr>
                                        <p:cTn id="18" dur="500"/>
                                        <p:tgtEl>
                                          <p:spTgt spid="411660">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4" name="Whoosh" builtIn="1"/>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1660">
                                            <p:txEl>
                                              <p:pRg st="1" end="1"/>
                                            </p:txEl>
                                          </p:spTgt>
                                        </p:tgtEl>
                                        <p:attrNameLst>
                                          <p:attrName>style.visibility</p:attrName>
                                        </p:attrNameLst>
                                      </p:cBhvr>
                                      <p:to>
                                        <p:strVal val="visible"/>
                                      </p:to>
                                    </p:set>
                                    <p:animEffect transition="in" filter="wipe(left)">
                                      <p:cBhvr>
                                        <p:cTn id="23" dur="500"/>
                                        <p:tgtEl>
                                          <p:spTgt spid="411660">
                                            <p:txEl>
                                              <p:pRg st="1" end="1"/>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4" name="Whoosh" builtIn="1"/>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11664"/>
                                        </p:tgtEl>
                                        <p:attrNameLst>
                                          <p:attrName>style.visibility</p:attrName>
                                        </p:attrNameLst>
                                      </p:cBhvr>
                                      <p:to>
                                        <p:strVal val="visible"/>
                                      </p:to>
                                    </p:set>
                                    <p:animEffect transition="in" filter="wipe(left)">
                                      <p:cBhvr>
                                        <p:cTn id="28" dur="500"/>
                                        <p:tgtEl>
                                          <p:spTgt spid="411664"/>
                                        </p:tgtEl>
                                      </p:cBhvr>
                                    </p:animEffect>
                                  </p:childTnLst>
                                  <p:subTnLst>
                                    <p:audio>
                                      <p:cMediaNode>
                                        <p:cTn display="0" masterRel="sameClick">
                                          <p:stCondLst>
                                            <p:cond evt="begin" delay="0">
                                              <p:tn val="26"/>
                                            </p:cond>
                                          </p:stCondLst>
                                          <p:endCondLst>
                                            <p:cond evt="onStopAudio" delay="0">
                                              <p:tgtEl>
                                                <p:sldTgt/>
                                              </p:tgtEl>
                                            </p:cond>
                                          </p:endCondLst>
                                        </p:cTn>
                                        <p:tgtEl>
                                          <p:sndTgt r:embed="rId5" name="Pencil Check" builtIn="1"/>
                                        </p:tgtEl>
                                      </p:cMediaNode>
                                    </p:audio>
                                  </p:sub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11665"/>
                                        </p:tgtEl>
                                        <p:attrNameLst>
                                          <p:attrName>style.visibility</p:attrName>
                                        </p:attrNameLst>
                                      </p:cBhvr>
                                      <p:to>
                                        <p:strVal val="visible"/>
                                      </p:to>
                                    </p:set>
                                    <p:animEffect transition="in" filter="wipe(left)">
                                      <p:cBhvr>
                                        <p:cTn id="32" dur="500"/>
                                        <p:tgtEl>
                                          <p:spTgt spid="411665"/>
                                        </p:tgtEl>
                                      </p:cBhvr>
                                    </p:animEffect>
                                  </p:childTnLst>
                                  <p:subTnLst>
                                    <p:audio>
                                      <p:cMediaNode>
                                        <p:cTn display="0" masterRel="sameClick">
                                          <p:stCondLst>
                                            <p:cond evt="begin" delay="0">
                                              <p:tn val="30"/>
                                            </p:cond>
                                          </p:stCondLst>
                                          <p:endCondLst>
                                            <p:cond evt="onStopAudio" delay="0">
                                              <p:tgtEl>
                                                <p:sldTgt/>
                                              </p:tgtEl>
                                            </p:cond>
                                          </p:endCondLst>
                                        </p:cTn>
                                        <p:tgtEl>
                                          <p:sndTgt r:embed="rId5" name="Pencil Check" builtIn="1"/>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11668"/>
                                        </p:tgtEl>
                                        <p:attrNameLst>
                                          <p:attrName>style.visibility</p:attrName>
                                        </p:attrNameLst>
                                      </p:cBhvr>
                                      <p:to>
                                        <p:strVal val="visible"/>
                                      </p:to>
                                    </p:set>
                                    <p:animEffect transition="in" filter="wipe(up)">
                                      <p:cBhvr>
                                        <p:cTn id="37" dur="500"/>
                                        <p:tgtEl>
                                          <p:spTgt spid="41166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11666"/>
                                        </p:tgtEl>
                                        <p:attrNameLst>
                                          <p:attrName>style.visibility</p:attrName>
                                        </p:attrNameLst>
                                      </p:cBhvr>
                                      <p:to>
                                        <p:strVal val="visible"/>
                                      </p:to>
                                    </p:set>
                                    <p:animEffect transition="in" filter="wipe(left)">
                                      <p:cBhvr>
                                        <p:cTn id="41" dur="500"/>
                                        <p:tgtEl>
                                          <p:spTgt spid="411666"/>
                                        </p:tgtEl>
                                      </p:cBhvr>
                                    </p:animEffect>
                                  </p:childTnLst>
                                  <p:subTnLst>
                                    <p:audio>
                                      <p:cMediaNode>
                                        <p:cTn display="0" masterRel="sameClick">
                                          <p:stCondLst>
                                            <p:cond evt="begin" delay="0">
                                              <p:tn val="39"/>
                                            </p:cond>
                                          </p:stCondLst>
                                          <p:endCondLst>
                                            <p:cond evt="onStopAudio" delay="0">
                                              <p:tgtEl>
                                                <p:sldTgt/>
                                              </p:tgtEl>
                                            </p:cond>
                                          </p:endCondLst>
                                        </p:cTn>
                                        <p:tgtEl>
                                          <p:sndTgt r:embed="rId6" name="Chimes" builtIn="1"/>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11667"/>
                                        </p:tgtEl>
                                        <p:attrNameLst>
                                          <p:attrName>style.visibility</p:attrName>
                                        </p:attrNameLst>
                                      </p:cBhvr>
                                      <p:to>
                                        <p:strVal val="visible"/>
                                      </p:to>
                                    </p:set>
                                    <p:animEffect transition="in" filter="wipe(left)">
                                      <p:cBhvr>
                                        <p:cTn id="46" dur="500"/>
                                        <p:tgtEl>
                                          <p:spTgt spid="411667"/>
                                        </p:tgtEl>
                                      </p:cBhvr>
                                    </p:animEffect>
                                  </p:childTnLst>
                                  <p:subTnLst>
                                    <p:audio>
                                      <p:cMediaNode>
                                        <p:cTn display="0" masterRel="sameClick">
                                          <p:stCondLst>
                                            <p:cond evt="begin" delay="0">
                                              <p:tn val="44"/>
                                            </p:cond>
                                          </p:stCondLst>
                                          <p:endCondLst>
                                            <p:cond evt="onStopAudio" delay="0">
                                              <p:tgtEl>
                                                <p:sldTgt/>
                                              </p:tgtEl>
                                            </p:cond>
                                          </p:endCondLst>
                                        </p:cTn>
                                        <p:tgtEl>
                                          <p:sndTgt r:embed="rId4" name="Whoosh" builtIn="1"/>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11654"/>
                                        </p:tgtEl>
                                        <p:attrNameLst>
                                          <p:attrName>style.visibility</p:attrName>
                                        </p:attrNameLst>
                                      </p:cBhvr>
                                      <p:to>
                                        <p:strVal val="visible"/>
                                      </p:to>
                                    </p:set>
                                    <p:animEffect transition="in" filter="wipe(left)">
                                      <p:cBhvr>
                                        <p:cTn id="51" dur="500"/>
                                        <p:tgtEl>
                                          <p:spTgt spid="411654"/>
                                        </p:tgtEl>
                                      </p:cBhvr>
                                    </p:animEffect>
                                  </p:childTnLst>
                                  <p:subTnLst>
                                    <p:audio>
                                      <p:cMediaNode>
                                        <p:cTn display="0" masterRel="sameClick">
                                          <p:stCondLst>
                                            <p:cond evt="begin" delay="0">
                                              <p:tn val="49"/>
                                            </p:cond>
                                          </p:stCondLst>
                                          <p:endCondLst>
                                            <p:cond evt="onStopAudio" delay="0">
                                              <p:tgtEl>
                                                <p:sldTgt/>
                                              </p:tgtEl>
                                            </p:cond>
                                          </p:endCondLst>
                                        </p:cTn>
                                        <p:tgtEl>
                                          <p:sndTgt r:embed="rId3" name="Vibro Up" builtIn="1"/>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411659"/>
                                        </p:tgtEl>
                                        <p:attrNameLst>
                                          <p:attrName>style.visibility</p:attrName>
                                        </p:attrNameLst>
                                      </p:cBhvr>
                                      <p:to>
                                        <p:strVal val="visible"/>
                                      </p:to>
                                    </p:set>
                                    <p:anim calcmode="lin" valueType="num">
                                      <p:cBhvr additive="base">
                                        <p:cTn id="56" dur="500" fill="hold"/>
                                        <p:tgtEl>
                                          <p:spTgt spid="411659"/>
                                        </p:tgtEl>
                                        <p:attrNameLst>
                                          <p:attrName>ppt_x</p:attrName>
                                        </p:attrNameLst>
                                      </p:cBhvr>
                                      <p:tavLst>
                                        <p:tav tm="0">
                                          <p:val>
                                            <p:strVal val="0-#ppt_w/2"/>
                                          </p:val>
                                        </p:tav>
                                        <p:tav tm="100000">
                                          <p:val>
                                            <p:strVal val="#ppt_x"/>
                                          </p:val>
                                        </p:tav>
                                      </p:tavLst>
                                    </p:anim>
                                    <p:anim calcmode="lin" valueType="num">
                                      <p:cBhvr additive="base">
                                        <p:cTn id="57" dur="500" fill="hold"/>
                                        <p:tgtEl>
                                          <p:spTgt spid="4116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Whoosh" builtIn="1"/>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11661">
                                            <p:txEl>
                                              <p:pRg st="0" end="0"/>
                                            </p:txEl>
                                          </p:spTgt>
                                        </p:tgtEl>
                                        <p:attrNameLst>
                                          <p:attrName>style.visibility</p:attrName>
                                        </p:attrNameLst>
                                      </p:cBhvr>
                                      <p:to>
                                        <p:strVal val="visible"/>
                                      </p:to>
                                    </p:set>
                                    <p:animEffect transition="in" filter="wipe(left)">
                                      <p:cBhvr>
                                        <p:cTn id="62" dur="500"/>
                                        <p:tgtEl>
                                          <p:spTgt spid="411661">
                                            <p:txEl>
                                              <p:pRg st="0" end="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4" name="Whoosh" builtIn="1"/>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11661">
                                            <p:txEl>
                                              <p:pRg st="1" end="1"/>
                                            </p:txEl>
                                          </p:spTgt>
                                        </p:tgtEl>
                                        <p:attrNameLst>
                                          <p:attrName>style.visibility</p:attrName>
                                        </p:attrNameLst>
                                      </p:cBhvr>
                                      <p:to>
                                        <p:strVal val="visible"/>
                                      </p:to>
                                    </p:set>
                                    <p:animEffect transition="in" filter="wipe(left)">
                                      <p:cBhvr>
                                        <p:cTn id="67" dur="500"/>
                                        <p:tgtEl>
                                          <p:spTgt spid="411661">
                                            <p:txEl>
                                              <p:pRg st="1" end="1"/>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4" name="Whoosh" builtIn="1"/>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11670"/>
                                        </p:tgtEl>
                                        <p:attrNameLst>
                                          <p:attrName>style.visibility</p:attrName>
                                        </p:attrNameLst>
                                      </p:cBhvr>
                                      <p:to>
                                        <p:strVal val="visible"/>
                                      </p:to>
                                    </p:set>
                                    <p:animEffect transition="in" filter="wipe(left)">
                                      <p:cBhvr>
                                        <p:cTn id="72" dur="500"/>
                                        <p:tgtEl>
                                          <p:spTgt spid="411670"/>
                                        </p:tgtEl>
                                      </p:cBhvr>
                                    </p:animEffect>
                                  </p:childTnLst>
                                  <p:subTnLst>
                                    <p:audio>
                                      <p:cMediaNode>
                                        <p:cTn display="0" masterRel="sameClick">
                                          <p:stCondLst>
                                            <p:cond evt="begin" delay="0">
                                              <p:tn val="70"/>
                                            </p:cond>
                                          </p:stCondLst>
                                          <p:endCondLst>
                                            <p:cond evt="onStopAudio" delay="0">
                                              <p:tgtEl>
                                                <p:sldTgt/>
                                              </p:tgtEl>
                                            </p:cond>
                                          </p:endCondLst>
                                        </p:cTn>
                                        <p:tgtEl>
                                          <p:sndTgt r:embed="rId5" name="Pencil Check" builtIn="1"/>
                                        </p:tgtEl>
                                      </p:cMediaNode>
                                    </p:audio>
                                  </p:sub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411671"/>
                                        </p:tgtEl>
                                        <p:attrNameLst>
                                          <p:attrName>style.visibility</p:attrName>
                                        </p:attrNameLst>
                                      </p:cBhvr>
                                      <p:to>
                                        <p:strVal val="visible"/>
                                      </p:to>
                                    </p:set>
                                    <p:animEffect transition="in" filter="wipe(left)">
                                      <p:cBhvr>
                                        <p:cTn id="76" dur="500"/>
                                        <p:tgtEl>
                                          <p:spTgt spid="411671"/>
                                        </p:tgtEl>
                                      </p:cBhvr>
                                    </p:animEffect>
                                  </p:childTnLst>
                                  <p:subTnLst>
                                    <p:audio>
                                      <p:cMediaNode>
                                        <p:cTn display="0" masterRel="sameClick">
                                          <p:stCondLst>
                                            <p:cond evt="begin" delay="0">
                                              <p:tn val="74"/>
                                            </p:cond>
                                          </p:stCondLst>
                                          <p:endCondLst>
                                            <p:cond evt="onStopAudio" delay="0">
                                              <p:tgtEl>
                                                <p:sldTgt/>
                                              </p:tgtEl>
                                            </p:cond>
                                          </p:endCondLst>
                                        </p:cTn>
                                        <p:tgtEl>
                                          <p:sndTgt r:embed="rId5" name="Pencil Check" builtIn="1"/>
                                        </p:tgtEl>
                                      </p:cMediaNode>
                                    </p:audio>
                                  </p:sub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411672"/>
                                        </p:tgtEl>
                                        <p:attrNameLst>
                                          <p:attrName>style.visibility</p:attrName>
                                        </p:attrNameLst>
                                      </p:cBhvr>
                                      <p:to>
                                        <p:strVal val="visible"/>
                                      </p:to>
                                    </p:set>
                                    <p:animEffect transition="in" filter="wipe(left)">
                                      <p:cBhvr>
                                        <p:cTn id="80" dur="500"/>
                                        <p:tgtEl>
                                          <p:spTgt spid="411672"/>
                                        </p:tgtEl>
                                      </p:cBhvr>
                                    </p:animEffect>
                                  </p:childTnLst>
                                  <p:subTnLst>
                                    <p:audio>
                                      <p:cMediaNode>
                                        <p:cTn display="0" masterRel="sameClick">
                                          <p:stCondLst>
                                            <p:cond evt="begin" delay="0">
                                              <p:tn val="78"/>
                                            </p:cond>
                                          </p:stCondLst>
                                          <p:endCondLst>
                                            <p:cond evt="onStopAudio" delay="0">
                                              <p:tgtEl>
                                                <p:sldTgt/>
                                              </p:tgtEl>
                                            </p:cond>
                                          </p:endCondLst>
                                        </p:cTn>
                                        <p:tgtEl>
                                          <p:sndTgt r:embed="rId6" name="Chimes"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8" grpId="0"/>
      <p:bldP spid="411659" grpId="0"/>
      <p:bldP spid="411660" grpId="0" build="p"/>
      <p:bldP spid="411661" grpId="0" build="p"/>
      <p:bldP spid="411664" grpId="0" animBg="1"/>
      <p:bldP spid="411665" grpId="0" animBg="1"/>
      <p:bldP spid="411666" grpId="0"/>
      <p:bldP spid="411667" grpId="0" animBg="1"/>
      <p:bldP spid="411668" grpId="0" animBg="1"/>
      <p:bldP spid="411670" grpId="0" animBg="1"/>
      <p:bldP spid="411671" grpId="0" animBg="1"/>
      <p:bldP spid="41167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pPr>
              <a:defRPr/>
            </a:pPr>
            <a:r>
              <a:rPr lang="en-US" smtClean="0"/>
              <a:t>The energy needs of life</a:t>
            </a:r>
          </a:p>
        </p:txBody>
      </p:sp>
      <p:sp>
        <p:nvSpPr>
          <p:cNvPr id="369667" name="Rectangle 3" descr="Rectangle: Click to edit Master text styles&#10;Second level&#10;Third level&#10;Fourth level&#10;Fifth level"/>
          <p:cNvSpPr>
            <a:spLocks noGrp="1" noChangeArrowheads="1"/>
          </p:cNvSpPr>
          <p:nvPr>
            <p:ph type="body" idx="1"/>
          </p:nvPr>
        </p:nvSpPr>
        <p:spPr>
          <a:xfrm>
            <a:off x="709613" y="1371600"/>
            <a:ext cx="7291387" cy="3643313"/>
          </a:xfrm>
        </p:spPr>
        <p:txBody>
          <a:bodyPr/>
          <a:lstStyle/>
          <a:p>
            <a:r>
              <a:rPr lang="en-US" smtClean="0"/>
              <a:t>Organisms are </a:t>
            </a:r>
            <a:r>
              <a:rPr lang="en-US" u="sng" smtClean="0">
                <a:solidFill>
                  <a:srgbClr val="CC0000"/>
                </a:solidFill>
              </a:rPr>
              <a:t>endergonic</a:t>
            </a:r>
            <a:r>
              <a:rPr lang="en-US" smtClean="0"/>
              <a:t> systems</a:t>
            </a:r>
          </a:p>
          <a:p>
            <a:pPr lvl="1"/>
            <a:r>
              <a:rPr lang="en-US" sz="2600" smtClean="0"/>
              <a:t>What do we need energy for?</a:t>
            </a:r>
            <a:endParaRPr lang="en-US" smtClean="0"/>
          </a:p>
          <a:p>
            <a:pPr lvl="2">
              <a:lnSpc>
                <a:spcPct val="90000"/>
              </a:lnSpc>
            </a:pPr>
            <a:r>
              <a:rPr lang="en-US" smtClean="0"/>
              <a:t>synthesis </a:t>
            </a:r>
          </a:p>
          <a:p>
            <a:pPr lvl="3">
              <a:lnSpc>
                <a:spcPct val="90000"/>
              </a:lnSpc>
            </a:pPr>
            <a:r>
              <a:rPr lang="en-US" smtClean="0"/>
              <a:t>building biomolecules</a:t>
            </a:r>
          </a:p>
          <a:p>
            <a:pPr lvl="2">
              <a:lnSpc>
                <a:spcPct val="90000"/>
              </a:lnSpc>
            </a:pPr>
            <a:r>
              <a:rPr lang="en-US" smtClean="0"/>
              <a:t>reproduction</a:t>
            </a:r>
          </a:p>
          <a:p>
            <a:pPr lvl="2">
              <a:lnSpc>
                <a:spcPct val="90000"/>
              </a:lnSpc>
            </a:pPr>
            <a:r>
              <a:rPr lang="en-US" smtClean="0"/>
              <a:t>movement</a:t>
            </a:r>
          </a:p>
          <a:p>
            <a:pPr lvl="2">
              <a:lnSpc>
                <a:spcPct val="90000"/>
              </a:lnSpc>
            </a:pPr>
            <a:r>
              <a:rPr lang="en-US" smtClean="0"/>
              <a:t>active transport</a:t>
            </a:r>
          </a:p>
          <a:p>
            <a:pPr lvl="2">
              <a:lnSpc>
                <a:spcPct val="90000"/>
              </a:lnSpc>
            </a:pPr>
            <a:r>
              <a:rPr lang="en-US" smtClean="0"/>
              <a:t>temperature regulation</a:t>
            </a:r>
          </a:p>
        </p:txBody>
      </p:sp>
      <p:pic>
        <p:nvPicPr>
          <p:cNvPr id="369668" name="Picture 4"/>
          <p:cNvPicPr>
            <a:picLocks noChangeAspect="1" noChangeArrowheads="1"/>
          </p:cNvPicPr>
          <p:nvPr/>
        </p:nvPicPr>
        <p:blipFill>
          <a:blip r:embed="rId4"/>
          <a:srcRect b="14328"/>
          <a:stretch>
            <a:fillRect/>
          </a:stretch>
        </p:blipFill>
        <p:spPr bwMode="auto">
          <a:xfrm>
            <a:off x="6696075" y="3978275"/>
            <a:ext cx="2178050" cy="2827338"/>
          </a:xfrm>
          <a:prstGeom prst="rect">
            <a:avLst/>
          </a:prstGeom>
          <a:noFill/>
          <a:ln w="9525">
            <a:noFill/>
            <a:miter lim="800000"/>
            <a:headEnd/>
            <a:tailEnd/>
          </a:ln>
          <a:effectLst>
            <a:outerShdw dist="35921" dir="2700000" algn="ctr" rotWithShape="0">
              <a:srgbClr val="808080"/>
            </a:outerShdw>
          </a:effectLst>
        </p:spPr>
      </p:pic>
      <p:pic>
        <p:nvPicPr>
          <p:cNvPr id="369669" name="Picture 5"/>
          <p:cNvPicPr>
            <a:picLocks noChangeAspect="1" noChangeArrowheads="1"/>
          </p:cNvPicPr>
          <p:nvPr/>
        </p:nvPicPr>
        <p:blipFill>
          <a:blip r:embed="rId5"/>
          <a:srcRect l="50211"/>
          <a:stretch>
            <a:fillRect/>
          </a:stretch>
        </p:blipFill>
        <p:spPr bwMode="auto">
          <a:xfrm>
            <a:off x="3460750" y="4732338"/>
            <a:ext cx="3135313" cy="2073275"/>
          </a:xfrm>
          <a:prstGeom prst="rect">
            <a:avLst/>
          </a:prstGeom>
          <a:noFill/>
          <a:ln w="9525">
            <a:noFill/>
            <a:miter lim="800000"/>
            <a:headEnd/>
            <a:tailEnd/>
          </a:ln>
          <a:effectLst>
            <a:outerShdw dist="35921" dir="2700000" algn="ctr" rotWithShape="0">
              <a:srgbClr val="808080"/>
            </a:outerShdw>
          </a:effectLst>
        </p:spPr>
      </p:pic>
      <p:pic>
        <p:nvPicPr>
          <p:cNvPr id="369670" name="Picture 6"/>
          <p:cNvPicPr>
            <a:picLocks noChangeAspect="1" noChangeArrowheads="1"/>
          </p:cNvPicPr>
          <p:nvPr/>
        </p:nvPicPr>
        <p:blipFill>
          <a:blip r:embed="rId6"/>
          <a:srcRect l="42000" t="25455" r="12000" b="9091"/>
          <a:stretch>
            <a:fillRect/>
          </a:stretch>
        </p:blipFill>
        <p:spPr bwMode="auto">
          <a:xfrm>
            <a:off x="6707188" y="1863725"/>
            <a:ext cx="2174875" cy="2041525"/>
          </a:xfrm>
          <a:prstGeom prst="rect">
            <a:avLst/>
          </a:prstGeom>
          <a:noFill/>
          <a:ln w="9525">
            <a:noFill/>
            <a:miter lim="800000"/>
            <a:headEnd/>
            <a:tailEnd/>
          </a:ln>
          <a:effectLst>
            <a:outerShdw dist="35921" dir="2700000" algn="ctr" rotWithShape="0">
              <a:srgbClr val="808080"/>
            </a:outerShdw>
          </a:effectLst>
        </p:spPr>
      </p:pic>
      <p:pic>
        <p:nvPicPr>
          <p:cNvPr id="369672" name="Picture 8"/>
          <p:cNvPicPr>
            <a:picLocks noChangeAspect="1" noChangeArrowheads="1"/>
          </p:cNvPicPr>
          <p:nvPr/>
        </p:nvPicPr>
        <p:blipFill>
          <a:blip r:embed="rId7"/>
          <a:srcRect/>
          <a:stretch>
            <a:fillRect/>
          </a:stretch>
        </p:blipFill>
        <p:spPr bwMode="auto">
          <a:xfrm>
            <a:off x="328613" y="4738688"/>
            <a:ext cx="3048000" cy="2066925"/>
          </a:xfrm>
          <a:prstGeom prst="rect">
            <a:avLst/>
          </a:prstGeom>
          <a:noFill/>
          <a:ln w="9525">
            <a:noFill/>
            <a:miter lim="800000"/>
            <a:headEnd/>
            <a:tailEnd/>
          </a:ln>
          <a:effectLst>
            <a:outerShdw dist="35921" dir="2700000" algn="ctr" rotWithShape="0">
              <a:srgbClr val="808080">
                <a:alpha val="75000"/>
              </a:srgbClr>
            </a:outerShdw>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9667">
                                            <p:txEl>
                                              <p:pRg st="0" end="0"/>
                                            </p:txEl>
                                          </p:spTgt>
                                        </p:tgtEl>
                                        <p:attrNameLst>
                                          <p:attrName>style.visibility</p:attrName>
                                        </p:attrNameLst>
                                      </p:cBhvr>
                                      <p:to>
                                        <p:strVal val="visible"/>
                                      </p:to>
                                    </p:set>
                                    <p:anim calcmode="lin" valueType="num">
                                      <p:cBhvr additive="base">
                                        <p:cTn id="7" dur="500" fill="hold"/>
                                        <p:tgtEl>
                                          <p:spTgt spid="369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96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9667">
                                            <p:txEl>
                                              <p:pRg st="1" end="1"/>
                                            </p:txEl>
                                          </p:spTgt>
                                        </p:tgtEl>
                                        <p:attrNameLst>
                                          <p:attrName>style.visibility</p:attrName>
                                        </p:attrNameLst>
                                      </p:cBhvr>
                                      <p:to>
                                        <p:strVal val="visible"/>
                                      </p:to>
                                    </p:set>
                                    <p:anim calcmode="lin" valueType="num">
                                      <p:cBhvr additive="base">
                                        <p:cTn id="13" dur="500" fill="hold"/>
                                        <p:tgtEl>
                                          <p:spTgt spid="3696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96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9667">
                                            <p:txEl>
                                              <p:pRg st="2" end="2"/>
                                            </p:txEl>
                                          </p:spTgt>
                                        </p:tgtEl>
                                        <p:attrNameLst>
                                          <p:attrName>style.visibility</p:attrName>
                                        </p:attrNameLst>
                                      </p:cBhvr>
                                      <p:to>
                                        <p:strVal val="visible"/>
                                      </p:to>
                                    </p:set>
                                    <p:anim calcmode="lin" valueType="num">
                                      <p:cBhvr additive="base">
                                        <p:cTn id="19" dur="500" fill="hold"/>
                                        <p:tgtEl>
                                          <p:spTgt spid="3696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96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par>
                                <p:cTn id="21" presetID="2" presetClass="entr" presetSubtype="8" fill="hold" grpId="0" nodeType="withEffect">
                                  <p:stCondLst>
                                    <p:cond delay="0"/>
                                  </p:stCondLst>
                                  <p:childTnLst>
                                    <p:set>
                                      <p:cBhvr>
                                        <p:cTn id="22" dur="1" fill="hold">
                                          <p:stCondLst>
                                            <p:cond delay="0"/>
                                          </p:stCondLst>
                                        </p:cTn>
                                        <p:tgtEl>
                                          <p:spTgt spid="369667">
                                            <p:txEl>
                                              <p:pRg st="3" end="3"/>
                                            </p:txEl>
                                          </p:spTgt>
                                        </p:tgtEl>
                                        <p:attrNameLst>
                                          <p:attrName>style.visibility</p:attrName>
                                        </p:attrNameLst>
                                      </p:cBhvr>
                                      <p:to>
                                        <p:strVal val="visible"/>
                                      </p:to>
                                    </p:set>
                                    <p:anim calcmode="lin" valueType="num">
                                      <p:cBhvr additive="base">
                                        <p:cTn id="23" dur="500" fill="hold"/>
                                        <p:tgtEl>
                                          <p:spTgt spid="36966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696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builtIn="1"/>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69667">
                                            <p:txEl>
                                              <p:pRg st="4" end="4"/>
                                            </p:txEl>
                                          </p:spTgt>
                                        </p:tgtEl>
                                        <p:attrNameLst>
                                          <p:attrName>style.visibility</p:attrName>
                                        </p:attrNameLst>
                                      </p:cBhvr>
                                      <p:to>
                                        <p:strVal val="visible"/>
                                      </p:to>
                                    </p:set>
                                    <p:anim calcmode="lin" valueType="num">
                                      <p:cBhvr additive="base">
                                        <p:cTn id="29" dur="500" fill="hold"/>
                                        <p:tgtEl>
                                          <p:spTgt spid="36966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96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builtIn="1"/>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69667">
                                            <p:txEl>
                                              <p:pRg st="5" end="5"/>
                                            </p:txEl>
                                          </p:spTgt>
                                        </p:tgtEl>
                                        <p:attrNameLst>
                                          <p:attrName>style.visibility</p:attrName>
                                        </p:attrNameLst>
                                      </p:cBhvr>
                                      <p:to>
                                        <p:strVal val="visible"/>
                                      </p:to>
                                    </p:set>
                                    <p:anim calcmode="lin" valueType="num">
                                      <p:cBhvr additive="base">
                                        <p:cTn id="35" dur="500" fill="hold"/>
                                        <p:tgtEl>
                                          <p:spTgt spid="369667">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6966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builtIn="1"/>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69667">
                                            <p:txEl>
                                              <p:pRg st="6" end="6"/>
                                            </p:txEl>
                                          </p:spTgt>
                                        </p:tgtEl>
                                        <p:attrNameLst>
                                          <p:attrName>style.visibility</p:attrName>
                                        </p:attrNameLst>
                                      </p:cBhvr>
                                      <p:to>
                                        <p:strVal val="visible"/>
                                      </p:to>
                                    </p:set>
                                    <p:anim calcmode="lin" valueType="num">
                                      <p:cBhvr additive="base">
                                        <p:cTn id="41" dur="500" fill="hold"/>
                                        <p:tgtEl>
                                          <p:spTgt spid="369667">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6966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builtIn="1"/>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69667">
                                            <p:txEl>
                                              <p:pRg st="7" end="7"/>
                                            </p:txEl>
                                          </p:spTgt>
                                        </p:tgtEl>
                                        <p:attrNameLst>
                                          <p:attrName>style.visibility</p:attrName>
                                        </p:attrNameLst>
                                      </p:cBhvr>
                                      <p:to>
                                        <p:strVal val="visible"/>
                                      </p:to>
                                    </p:set>
                                    <p:anim calcmode="lin" valueType="num">
                                      <p:cBhvr additive="base">
                                        <p:cTn id="47" dur="500" fill="hold"/>
                                        <p:tgtEl>
                                          <p:spTgt spid="369667">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6966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autoUpdateAnimBg="0"/>
    </p:bldLst>
  </p:timing>
</p:sld>
</file>

<file path=ppt/theme/theme1.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8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84"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MacHD:APPS:Microsoft Office 98:Templates:Presentation Designs:Meadow</Template>
  <TotalTime>838</TotalTime>
  <Words>3159</Words>
  <Application>Microsoft Office PowerPoint</Application>
  <PresentationFormat>On-screen Show (4:3)</PresentationFormat>
  <Paragraphs>710</Paragraphs>
  <Slides>46</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Times New Roman</vt:lpstr>
      <vt:lpstr>Arial</vt:lpstr>
      <vt:lpstr>Times</vt:lpstr>
      <vt:lpstr>Symbol</vt:lpstr>
      <vt:lpstr>Comic Sans MS</vt:lpstr>
      <vt:lpstr>Geneva</vt:lpstr>
      <vt:lpstr>Wingdings</vt:lpstr>
      <vt:lpstr>Meadow</vt:lpstr>
      <vt:lpstr>______</vt:lpstr>
      <vt:lpstr>Flow of energy through life</vt:lpstr>
      <vt:lpstr>Organization of the Chemistry of Life into Metabolic Pathways</vt:lpstr>
      <vt:lpstr>Metabolism</vt:lpstr>
      <vt:lpstr>Thermodynamics</vt:lpstr>
      <vt:lpstr>Free energy</vt:lpstr>
      <vt:lpstr>Chemical reactions &amp; energy</vt:lpstr>
      <vt:lpstr>Endergonic vs. exergonic reactions</vt:lpstr>
      <vt:lpstr>The energy needs of life</vt:lpstr>
      <vt:lpstr>Where do we get the energy from?</vt:lpstr>
      <vt:lpstr>Living economy</vt:lpstr>
      <vt:lpstr>ATP</vt:lpstr>
      <vt:lpstr>How does ATP store energy?</vt:lpstr>
      <vt:lpstr>How does ATP transfer energy? </vt:lpstr>
      <vt:lpstr>An example of Phosphorylation…</vt:lpstr>
      <vt:lpstr>Another example of Phosphorylation…</vt:lpstr>
      <vt:lpstr>ATP / ADP cycle</vt:lpstr>
      <vt:lpstr>What drives reactions?</vt:lpstr>
      <vt:lpstr>Activation energy</vt:lpstr>
      <vt:lpstr>Too much activation energy for life</vt:lpstr>
      <vt:lpstr>Reducing Activation energy</vt:lpstr>
      <vt:lpstr>Catalysts</vt:lpstr>
      <vt:lpstr>Enzymes </vt:lpstr>
      <vt:lpstr>Enzymes vocabulary</vt:lpstr>
      <vt:lpstr>Properties of enzymes</vt:lpstr>
      <vt:lpstr>Naming conventions</vt:lpstr>
      <vt:lpstr>Lock and Key model</vt:lpstr>
      <vt:lpstr>Induced fit model</vt:lpstr>
      <vt:lpstr>How does it work?</vt:lpstr>
      <vt:lpstr>Factors Affecting Enzyme Function</vt:lpstr>
      <vt:lpstr>Factors affecting enzyme function </vt:lpstr>
      <vt:lpstr>Factors affecting enzyme function </vt:lpstr>
      <vt:lpstr>Factors affecting enzyme function</vt:lpstr>
      <vt:lpstr>Enzymes and temperature</vt:lpstr>
      <vt:lpstr>Factors affecting enzyme function</vt:lpstr>
      <vt:lpstr>Factors affecting enzyme function</vt:lpstr>
      <vt:lpstr>Compounds which help enzymes</vt:lpstr>
      <vt:lpstr>Compounds which regulate enzymes</vt:lpstr>
      <vt:lpstr>Competitive Inhibitor </vt:lpstr>
      <vt:lpstr>Non-Competitive Inhibitor </vt:lpstr>
      <vt:lpstr>Irreversible inhibition</vt:lpstr>
      <vt:lpstr>Allosteric regulation</vt:lpstr>
      <vt:lpstr>Metabolic pathways</vt:lpstr>
      <vt:lpstr>Feedback Inhibition</vt:lpstr>
      <vt:lpstr>Feedback inhibition</vt:lpstr>
      <vt:lpstr>Cooperativity </vt:lpstr>
    </vt:vector>
  </TitlesOfParts>
  <Company>GBS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 Date_________</dc:title>
  <dc:creator>Chris Hilvert</dc:creator>
  <cp:lastModifiedBy>Amanda Hall</cp:lastModifiedBy>
  <cp:revision>99</cp:revision>
  <dcterms:created xsi:type="dcterms:W3CDTF">2000-08-29T13:04:40Z</dcterms:created>
  <dcterms:modified xsi:type="dcterms:W3CDTF">2012-10-01T15:15:41Z</dcterms:modified>
</cp:coreProperties>
</file>